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handoutMasterIdLst>
    <p:handoutMasterId r:id="rId77"/>
  </p:handoutMasterIdLst>
  <p:sldIdLst>
    <p:sldId id="276" r:id="rId2"/>
    <p:sldId id="277" r:id="rId3"/>
    <p:sldId id="258" r:id="rId4"/>
    <p:sldId id="378" r:id="rId5"/>
    <p:sldId id="379" r:id="rId6"/>
    <p:sldId id="279" r:id="rId7"/>
    <p:sldId id="349" r:id="rId8"/>
    <p:sldId id="350" r:id="rId9"/>
    <p:sldId id="351" r:id="rId10"/>
    <p:sldId id="352" r:id="rId11"/>
    <p:sldId id="354" r:id="rId12"/>
    <p:sldId id="353" r:id="rId13"/>
    <p:sldId id="380" r:id="rId14"/>
    <p:sldId id="381" r:id="rId15"/>
    <p:sldId id="382" r:id="rId16"/>
    <p:sldId id="383" r:id="rId17"/>
    <p:sldId id="384" r:id="rId18"/>
    <p:sldId id="385" r:id="rId19"/>
    <p:sldId id="386" r:id="rId20"/>
    <p:sldId id="387" r:id="rId21"/>
    <p:sldId id="388" r:id="rId22"/>
    <p:sldId id="389" r:id="rId23"/>
    <p:sldId id="390" r:id="rId24"/>
    <p:sldId id="391" r:id="rId25"/>
    <p:sldId id="392" r:id="rId26"/>
    <p:sldId id="393" r:id="rId27"/>
    <p:sldId id="394" r:id="rId28"/>
    <p:sldId id="355" r:id="rId29"/>
    <p:sldId id="356" r:id="rId30"/>
    <p:sldId id="357" r:id="rId31"/>
    <p:sldId id="359" r:id="rId32"/>
    <p:sldId id="358" r:id="rId33"/>
    <p:sldId id="311" r:id="rId34"/>
    <p:sldId id="310" r:id="rId35"/>
    <p:sldId id="312" r:id="rId36"/>
    <p:sldId id="315" r:id="rId37"/>
    <p:sldId id="316" r:id="rId38"/>
    <p:sldId id="317" r:id="rId39"/>
    <p:sldId id="318" r:id="rId40"/>
    <p:sldId id="319" r:id="rId41"/>
    <p:sldId id="320" r:id="rId42"/>
    <p:sldId id="321" r:id="rId43"/>
    <p:sldId id="322" r:id="rId44"/>
    <p:sldId id="323" r:id="rId45"/>
    <p:sldId id="324" r:id="rId46"/>
    <p:sldId id="326" r:id="rId47"/>
    <p:sldId id="327" r:id="rId48"/>
    <p:sldId id="328" r:id="rId49"/>
    <p:sldId id="329" r:id="rId50"/>
    <p:sldId id="330" r:id="rId51"/>
    <p:sldId id="360" r:id="rId52"/>
    <p:sldId id="361" r:id="rId53"/>
    <p:sldId id="362" r:id="rId54"/>
    <p:sldId id="363" r:id="rId55"/>
    <p:sldId id="364" r:id="rId56"/>
    <p:sldId id="365" r:id="rId57"/>
    <p:sldId id="366" r:id="rId58"/>
    <p:sldId id="367" r:id="rId59"/>
    <p:sldId id="331" r:id="rId60"/>
    <p:sldId id="332" r:id="rId61"/>
    <p:sldId id="333" r:id="rId62"/>
    <p:sldId id="334" r:id="rId63"/>
    <p:sldId id="335" r:id="rId64"/>
    <p:sldId id="336" r:id="rId65"/>
    <p:sldId id="337" r:id="rId66"/>
    <p:sldId id="338" r:id="rId67"/>
    <p:sldId id="341" r:id="rId68"/>
    <p:sldId id="342" r:id="rId69"/>
    <p:sldId id="339" r:id="rId70"/>
    <p:sldId id="340" r:id="rId71"/>
    <p:sldId id="369" r:id="rId72"/>
    <p:sldId id="368" r:id="rId73"/>
    <p:sldId id="343" r:id="rId74"/>
    <p:sldId id="275" r:id="rId7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6600"/>
    <a:srgbClr val="FFFF00"/>
    <a:srgbClr val="E8F53D"/>
    <a:srgbClr val="0000CC"/>
    <a:srgbClr val="EB47B0"/>
    <a:srgbClr val="99FF3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59" autoAdjust="0"/>
    <p:restoredTop sz="93526" autoAdjust="0"/>
  </p:normalViewPr>
  <p:slideViewPr>
    <p:cSldViewPr>
      <p:cViewPr varScale="1">
        <p:scale>
          <a:sx n="74" d="100"/>
          <a:sy n="74" d="100"/>
        </p:scale>
        <p:origin x="-101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68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cs typeface="Angsana New" pitchFamily="18" charset="-34"/>
              </a:defRPr>
            </a:lvl1pPr>
          </a:lstStyle>
          <a:p>
            <a:r>
              <a:rPr lang="en-US"/>
              <a:t>ท่องโลกอินเทอร์เน็ตเพื่อการสืบค้นสารสนเทศ</a:t>
            </a:r>
            <a:endParaRPr lang="th-TH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cs typeface="Angsana New" pitchFamily="18" charset="-34"/>
              </a:defRPr>
            </a:lvl1pPr>
          </a:lstStyle>
          <a:p>
            <a:fld id="{95E578C6-80C6-42EA-89B7-CB16CE1F9281}" type="datetime1">
              <a:rPr lang="th-TH"/>
              <a:pPr/>
              <a:t>14/02/54</a:t>
            </a:fld>
            <a:endParaRPr lang="en-US">
              <a:cs typeface="+mn-cs"/>
            </a:endParaRPr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cs typeface="Angsana New" pitchFamily="18" charset="-34"/>
              </a:defRPr>
            </a:lvl1pPr>
          </a:lstStyle>
          <a:p>
            <a:r>
              <a:rPr lang="en-US"/>
              <a:t>มนตรี โคตรคันทา : งานเทคโนโลยีสารสนเทศ เบ็ญจะมะมหาราช</a:t>
            </a:r>
            <a:endParaRPr lang="th-TH"/>
          </a:p>
        </p:txBody>
      </p:sp>
      <p:sp>
        <p:nvSpPr>
          <p:cNvPr id="645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2FAF70EB-0BF6-47B3-A6C1-9B9914994F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477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cs typeface="Angsana New" pitchFamily="18" charset="-34"/>
              </a:defRPr>
            </a:lvl1pPr>
          </a:lstStyle>
          <a:p>
            <a:r>
              <a:rPr lang="en-US"/>
              <a:t>ท่องโลกอินเทอร์เน็ตเพื่อการสืบค้นสารสนเทศ</a:t>
            </a:r>
            <a:endParaRPr lang="th-TH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cs typeface="Angsana New" pitchFamily="18" charset="-34"/>
              </a:defRPr>
            </a:lvl1pPr>
          </a:lstStyle>
          <a:p>
            <a:fld id="{4432C6C8-3BEC-4EBB-A098-1FA01FD81164}" type="datetime1">
              <a:rPr lang="th-TH"/>
              <a:pPr/>
              <a:t>14/02/54</a:t>
            </a:fld>
            <a:endParaRPr lang="th-TH">
              <a:cs typeface="+mn-cs"/>
            </a:endParaRPr>
          </a:p>
        </p:txBody>
      </p:sp>
      <p:sp>
        <p:nvSpPr>
          <p:cNvPr id="140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0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Click to edit Master text styles</a:t>
            </a:r>
          </a:p>
          <a:p>
            <a:pPr lvl="1"/>
            <a:r>
              <a:rPr lang="th-TH" smtClean="0"/>
              <a:t>Second level</a:t>
            </a:r>
          </a:p>
          <a:p>
            <a:pPr lvl="2"/>
            <a:r>
              <a:rPr lang="th-TH" smtClean="0"/>
              <a:t>Third level</a:t>
            </a:r>
          </a:p>
          <a:p>
            <a:pPr lvl="3"/>
            <a:r>
              <a:rPr lang="th-TH" smtClean="0"/>
              <a:t>Fourth level</a:t>
            </a:r>
          </a:p>
          <a:p>
            <a:pPr lvl="4"/>
            <a:r>
              <a:rPr lang="th-TH" smtClean="0"/>
              <a:t>Fifth level</a:t>
            </a:r>
          </a:p>
        </p:txBody>
      </p:sp>
      <p:sp>
        <p:nvSpPr>
          <p:cNvPr id="140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cs typeface="Angsana New" pitchFamily="18" charset="-34"/>
              </a:defRPr>
            </a:lvl1pPr>
          </a:lstStyle>
          <a:p>
            <a:r>
              <a:rPr lang="en-US"/>
              <a:t>มนตรี โคตรคันทา : งานเทคโนโลยีสารสนเทศ เบ็ญจะมะมหาราช</a:t>
            </a:r>
            <a:endParaRPr lang="th-TH"/>
          </a:p>
        </p:txBody>
      </p:sp>
      <p:sp>
        <p:nvSpPr>
          <p:cNvPr id="140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BFB3A605-4CA0-4719-A29D-BC6F4E7B988D}" type="slidenum">
              <a:rPr lang="en-US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4011301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ท่องโลกอินเทอร์เน็ตเพื่อการสืบค้นสารสนเทศ</a:t>
            </a:r>
            <a:endParaRPr lang="th-TH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76D08DA6-B82D-4BF8-8717-BAF22BF7A33D}" type="datetime1">
              <a:rPr lang="th-TH"/>
              <a:pPr/>
              <a:t>14/02/54</a:t>
            </a:fld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มนตรี โคตรคันทา : งานเทคโนโลยีสารสนเทศ เบ็ญจะมะมหาราช</a:t>
            </a:r>
            <a:endParaRPr lang="th-TH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69FF8D-5812-4334-9A78-ADEB3BCA1C39}" type="slidenum">
              <a:rPr lang="en-US"/>
              <a:pPr/>
              <a:t>1</a:t>
            </a:fld>
            <a:endParaRPr lang="th-TH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ท่องโลกอินเทอร์เน็ตเพื่อการสืบค้นสารสนเทศ</a:t>
            </a:r>
            <a:endParaRPr lang="th-TH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0D957688-E392-434F-ABDC-CF74EC6ABE47}" type="datetime1">
              <a:rPr lang="th-TH"/>
              <a:pPr/>
              <a:t>14/02/54</a:t>
            </a:fld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มนตรี โคตรคันทา : งานเทคโนโลยีสารสนเทศ เบ็ญจะมะมหาราช</a:t>
            </a:r>
            <a:endParaRPr lang="th-TH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A21FB0-655E-4021-9A10-58CD3A594BFA}" type="slidenum">
              <a:rPr lang="en-US"/>
              <a:pPr/>
              <a:t>70</a:t>
            </a:fld>
            <a:endParaRPr lang="th-TH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" name="Rectangle 51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1676400" y="5257800"/>
            <a:ext cx="5867400" cy="762000"/>
          </a:xfrm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tx1">
                        <a:gamma/>
                        <a:shade val="46275"/>
                        <a:invGamma/>
                      </a:schemeClr>
                    </a:gs>
                    <a:gs pos="50000">
                      <a:schemeClr val="tx1"/>
                    </a:gs>
                    <a:gs pos="100000">
                      <a:schemeClr val="tx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</a14:hiddenFill>
            </a:ext>
          </a:extLst>
        </p:spPr>
        <p:txBody>
          <a:bodyPr/>
          <a:lstStyle>
            <a:lvl1pPr marL="0" indent="0" algn="ctr">
              <a:buFont typeface="Wingdings" pitchFamily="2" charset="2"/>
              <a:buNone/>
              <a:defRPr sz="2200"/>
            </a:lvl1pPr>
          </a:lstStyle>
          <a:p>
            <a:pPr lvl="0"/>
            <a:r>
              <a:rPr lang="en-US" altLang="ko-KR" noProof="0" smtClean="0"/>
              <a:t>Click to edit Master subtitle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81000" y="6553200"/>
            <a:ext cx="12954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352800" y="6553200"/>
            <a:ext cx="28956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924800" y="6553200"/>
            <a:ext cx="762000" cy="244475"/>
          </a:xfrm>
        </p:spPr>
        <p:txBody>
          <a:bodyPr/>
          <a:lstStyle>
            <a:lvl1pPr>
              <a:defRPr/>
            </a:lvl1pPr>
          </a:lstStyle>
          <a:p>
            <a:fld id="{06617A2B-A29F-4336-962B-5B36A9A8D697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3127" name="Group 55"/>
          <p:cNvGrpSpPr>
            <a:grpSpLocks/>
          </p:cNvGrpSpPr>
          <p:nvPr/>
        </p:nvGrpSpPr>
        <p:grpSpPr bwMode="auto">
          <a:xfrm>
            <a:off x="304800" y="5867400"/>
            <a:ext cx="1524000" cy="671513"/>
            <a:chOff x="192" y="3715"/>
            <a:chExt cx="960" cy="423"/>
          </a:xfrm>
        </p:grpSpPr>
        <p:sp>
          <p:nvSpPr>
            <p:cNvPr id="3086" name="Text Box 14"/>
            <p:cNvSpPr txBox="1">
              <a:spLocks noChangeArrowheads="1"/>
            </p:cNvSpPr>
            <p:nvPr/>
          </p:nvSpPr>
          <p:spPr bwMode="gray">
            <a:xfrm>
              <a:off x="192" y="3811"/>
              <a:ext cx="96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800"/>
                <a:t>LOGO</a:t>
              </a:r>
            </a:p>
          </p:txBody>
        </p:sp>
        <p:sp>
          <p:nvSpPr>
            <p:cNvPr id="3087" name="AutoShape 15"/>
            <p:cNvSpPr>
              <a:spLocks noChangeArrowheads="1"/>
            </p:cNvSpPr>
            <p:nvPr/>
          </p:nvSpPr>
          <p:spPr bwMode="gray">
            <a:xfrm rot="5400000">
              <a:off x="479" y="3504"/>
              <a:ext cx="173" cy="596"/>
            </a:xfrm>
            <a:prstGeom prst="moon">
              <a:avLst>
                <a:gd name="adj" fmla="val 26111"/>
              </a:avLst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/>
            </a:p>
          </p:txBody>
        </p:sp>
      </p:grp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black">
          <a:xfrm>
            <a:off x="685800" y="4495800"/>
            <a:ext cx="7924800" cy="784225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5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128" name="Freeform 56"/>
          <p:cNvSpPr>
            <a:spLocks/>
          </p:cNvSpPr>
          <p:nvPr/>
        </p:nvSpPr>
        <p:spPr bwMode="gray">
          <a:xfrm>
            <a:off x="-166688" y="-12700"/>
            <a:ext cx="9310688" cy="6878638"/>
          </a:xfrm>
          <a:custGeom>
            <a:avLst/>
            <a:gdLst>
              <a:gd name="T0" fmla="*/ 5865 w 5865"/>
              <a:gd name="T1" fmla="*/ 2870 h 4333"/>
              <a:gd name="T2" fmla="*/ 4934 w 5865"/>
              <a:gd name="T3" fmla="*/ 3427 h 4333"/>
              <a:gd name="T4" fmla="*/ 3003 w 5865"/>
              <a:gd name="T5" fmla="*/ 3839 h 4333"/>
              <a:gd name="T6" fmla="*/ 1319 w 5865"/>
              <a:gd name="T7" fmla="*/ 3610 h 4333"/>
              <a:gd name="T8" fmla="*/ 145 w 5865"/>
              <a:gd name="T9" fmla="*/ 2327 h 4333"/>
              <a:gd name="T10" fmla="*/ 519 w 5865"/>
              <a:gd name="T11" fmla="*/ 553 h 4333"/>
              <a:gd name="T12" fmla="*/ 1130 w 5865"/>
              <a:gd name="T13" fmla="*/ 8 h 4333"/>
              <a:gd name="T14" fmla="*/ 98 w 5865"/>
              <a:gd name="T15" fmla="*/ 0 h 4333"/>
              <a:gd name="T16" fmla="*/ 94 w 5865"/>
              <a:gd name="T17" fmla="*/ 4328 h 4333"/>
              <a:gd name="T18" fmla="*/ 5862 w 5865"/>
              <a:gd name="T19" fmla="*/ 4333 h 4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865" h="4333">
                <a:moveTo>
                  <a:pt x="5865" y="2870"/>
                </a:moveTo>
                <a:cubicBezTo>
                  <a:pt x="5766" y="3006"/>
                  <a:pt x="5616" y="3111"/>
                  <a:pt x="4934" y="3427"/>
                </a:cubicBezTo>
                <a:cubicBezTo>
                  <a:pt x="4254" y="3742"/>
                  <a:pt x="3605" y="3809"/>
                  <a:pt x="3003" y="3839"/>
                </a:cubicBezTo>
                <a:cubicBezTo>
                  <a:pt x="2401" y="3869"/>
                  <a:pt x="1795" y="3862"/>
                  <a:pt x="1319" y="3610"/>
                </a:cubicBezTo>
                <a:cubicBezTo>
                  <a:pt x="784" y="3413"/>
                  <a:pt x="233" y="2771"/>
                  <a:pt x="145" y="2327"/>
                </a:cubicBezTo>
                <a:cubicBezTo>
                  <a:pt x="0" y="1528"/>
                  <a:pt x="308" y="844"/>
                  <a:pt x="519" y="553"/>
                </a:cubicBezTo>
                <a:cubicBezTo>
                  <a:pt x="729" y="262"/>
                  <a:pt x="1076" y="17"/>
                  <a:pt x="1130" y="8"/>
                </a:cubicBezTo>
                <a:lnTo>
                  <a:pt x="98" y="0"/>
                </a:lnTo>
                <a:lnTo>
                  <a:pt x="94" y="4328"/>
                </a:lnTo>
                <a:lnTo>
                  <a:pt x="5862" y="4333"/>
                </a:lnTo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66667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3129" name="Freeform 57"/>
          <p:cNvSpPr>
            <a:spLocks/>
          </p:cNvSpPr>
          <p:nvPr/>
        </p:nvSpPr>
        <p:spPr bwMode="ltGray">
          <a:xfrm>
            <a:off x="-15875" y="-3175"/>
            <a:ext cx="9159875" cy="6865938"/>
          </a:xfrm>
          <a:custGeom>
            <a:avLst/>
            <a:gdLst>
              <a:gd name="T0" fmla="*/ 0 w 5770"/>
              <a:gd name="T1" fmla="*/ 445 h 4325"/>
              <a:gd name="T2" fmla="*/ 0 w 5770"/>
              <a:gd name="T3" fmla="*/ 4322 h 4325"/>
              <a:gd name="T4" fmla="*/ 3976 w 5770"/>
              <a:gd name="T5" fmla="*/ 4325 h 4325"/>
              <a:gd name="T6" fmla="*/ 4975 w 5770"/>
              <a:gd name="T7" fmla="*/ 3860 h 4325"/>
              <a:gd name="T8" fmla="*/ 5770 w 5770"/>
              <a:gd name="T9" fmla="*/ 3261 h 4325"/>
              <a:gd name="T10" fmla="*/ 5770 w 5770"/>
              <a:gd name="T11" fmla="*/ 2818 h 4325"/>
              <a:gd name="T12" fmla="*/ 4865 w 5770"/>
              <a:gd name="T13" fmla="*/ 3312 h 4325"/>
              <a:gd name="T14" fmla="*/ 2853 w 5770"/>
              <a:gd name="T15" fmla="*/ 3778 h 4325"/>
              <a:gd name="T16" fmla="*/ 1025 w 5770"/>
              <a:gd name="T17" fmla="*/ 3403 h 4325"/>
              <a:gd name="T18" fmla="*/ 129 w 5770"/>
              <a:gd name="T19" fmla="*/ 2288 h 4325"/>
              <a:gd name="T20" fmla="*/ 531 w 5770"/>
              <a:gd name="T21" fmla="*/ 514 h 4325"/>
              <a:gd name="T22" fmla="*/ 1080 w 5770"/>
              <a:gd name="T23" fmla="*/ 2 h 4325"/>
              <a:gd name="T24" fmla="*/ 481 w 5770"/>
              <a:gd name="T25" fmla="*/ 0 h 4325"/>
              <a:gd name="T26" fmla="*/ 184 w 5770"/>
              <a:gd name="T27" fmla="*/ 248 h 4325"/>
              <a:gd name="T28" fmla="*/ 0 w 5770"/>
              <a:gd name="T29" fmla="*/ 445 h 4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770" h="4325">
                <a:moveTo>
                  <a:pt x="0" y="445"/>
                </a:moveTo>
                <a:lnTo>
                  <a:pt x="0" y="4322"/>
                </a:lnTo>
                <a:lnTo>
                  <a:pt x="3976" y="4325"/>
                </a:lnTo>
                <a:cubicBezTo>
                  <a:pt x="4424" y="4168"/>
                  <a:pt x="4665" y="4052"/>
                  <a:pt x="4975" y="3860"/>
                </a:cubicBezTo>
                <a:cubicBezTo>
                  <a:pt x="5285" y="3668"/>
                  <a:pt x="5638" y="3435"/>
                  <a:pt x="5770" y="3261"/>
                </a:cubicBezTo>
                <a:lnTo>
                  <a:pt x="5770" y="2818"/>
                </a:lnTo>
                <a:cubicBezTo>
                  <a:pt x="5747" y="2832"/>
                  <a:pt x="5548" y="2996"/>
                  <a:pt x="4865" y="3312"/>
                </a:cubicBezTo>
                <a:cubicBezTo>
                  <a:pt x="4182" y="3628"/>
                  <a:pt x="3493" y="3763"/>
                  <a:pt x="2853" y="3778"/>
                </a:cubicBezTo>
                <a:cubicBezTo>
                  <a:pt x="2213" y="3793"/>
                  <a:pt x="1592" y="3723"/>
                  <a:pt x="1025" y="3403"/>
                </a:cubicBezTo>
                <a:cubicBezTo>
                  <a:pt x="458" y="3083"/>
                  <a:pt x="248" y="2745"/>
                  <a:pt x="129" y="2288"/>
                </a:cubicBezTo>
                <a:cubicBezTo>
                  <a:pt x="10" y="1831"/>
                  <a:pt x="65" y="1026"/>
                  <a:pt x="531" y="514"/>
                </a:cubicBezTo>
                <a:cubicBezTo>
                  <a:pt x="997" y="2"/>
                  <a:pt x="1071" y="29"/>
                  <a:pt x="1080" y="2"/>
                </a:cubicBezTo>
                <a:lnTo>
                  <a:pt x="481" y="0"/>
                </a:lnTo>
                <a:cubicBezTo>
                  <a:pt x="376" y="68"/>
                  <a:pt x="264" y="174"/>
                  <a:pt x="184" y="248"/>
                </a:cubicBezTo>
                <a:cubicBezTo>
                  <a:pt x="104" y="322"/>
                  <a:pt x="38" y="404"/>
                  <a:pt x="0" y="445"/>
                </a:cubicBez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tint val="30196"/>
                  <a:invGamma/>
                </a:schemeClr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3130" name="Text Box 58"/>
          <p:cNvSpPr txBox="1">
            <a:spLocks noChangeArrowheads="1"/>
          </p:cNvSpPr>
          <p:nvPr userDrawn="1"/>
        </p:nvSpPr>
        <p:spPr bwMode="auto">
          <a:xfrm>
            <a:off x="6877050" y="6381750"/>
            <a:ext cx="2232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 b="0">
                <a:solidFill>
                  <a:schemeClr val="bg1"/>
                </a:solidFill>
                <a:latin typeface="UPC-Umbellar" pitchFamily="34" charset="-34"/>
                <a:cs typeface="UPC-Umbellar" pitchFamily="34" charset="-34"/>
              </a:rPr>
              <a:t>www.krumontree.com</a:t>
            </a:r>
            <a:endParaRPr lang="th-TH" sz="2400" b="0">
              <a:solidFill>
                <a:schemeClr val="bg1"/>
              </a:solidFill>
              <a:latin typeface="UPC-Umbellar" pitchFamily="34" charset="-34"/>
              <a:cs typeface="UPC-Umbellar" pitchFamily="34" charset="-34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EFD5FA-370E-48E5-9971-6140A7E13B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513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C2A860-CA00-4B18-878A-EAF052662C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331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35C296-73DF-4B9D-A14F-2128E11B2C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91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724AE7-517A-4CA2-9C65-9F73069B66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68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C06A03-FE47-4E04-B9C9-3EFEC9A700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705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4A4820-9275-481E-9B99-3A14497A8D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411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5701FC-3398-4B66-ACF0-ED4E048D14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12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0B923A-E16A-4409-9E5B-C4DCF77AA6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635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9BEAAD-E7FC-4375-A073-F3418501BB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59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82F162-134D-4A97-B702-C6125CED95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48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63" name="Object 39"/>
          <p:cNvGraphicFramePr>
            <a:graphicFrameLocks noChangeAspect="1"/>
          </p:cNvGraphicFramePr>
          <p:nvPr/>
        </p:nvGraphicFramePr>
        <p:xfrm>
          <a:off x="0" y="0"/>
          <a:ext cx="914241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0" name="Image" r:id="rId14" imgW="9142857" imgH="1447619" progId="Photoshop.Image.6">
                  <p:embed/>
                </p:oleObj>
              </mc:Choice>
              <mc:Fallback>
                <p:oleObj name="Image" r:id="rId14" imgW="9142857" imgH="1447619" progId="Photoshop.Image.6">
                  <p:embed/>
                  <p:pic>
                    <p:nvPicPr>
                      <p:cNvPr id="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1428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2413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4" name="Freeform 40"/>
          <p:cNvSpPr>
            <a:spLocks/>
          </p:cNvSpPr>
          <p:nvPr/>
        </p:nvSpPr>
        <p:spPr bwMode="gray">
          <a:xfrm>
            <a:off x="0" y="5167313"/>
            <a:ext cx="9158288" cy="1701800"/>
          </a:xfrm>
          <a:custGeom>
            <a:avLst/>
            <a:gdLst>
              <a:gd name="T0" fmla="*/ 6 w 5769"/>
              <a:gd name="T1" fmla="*/ 1072 h 1072"/>
              <a:gd name="T2" fmla="*/ 0 w 5769"/>
              <a:gd name="T3" fmla="*/ 356 h 1072"/>
              <a:gd name="T4" fmla="*/ 1975 w 5769"/>
              <a:gd name="T5" fmla="*/ 914 h 1072"/>
              <a:gd name="T6" fmla="*/ 5769 w 5769"/>
              <a:gd name="T7" fmla="*/ 0 h 1072"/>
              <a:gd name="T8" fmla="*/ 5766 w 5769"/>
              <a:gd name="T9" fmla="*/ 1072 h 1072"/>
              <a:gd name="T10" fmla="*/ 6 w 5769"/>
              <a:gd name="T11" fmla="*/ 1072 h 1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69" h="1072">
                <a:moveTo>
                  <a:pt x="6" y="1072"/>
                </a:moveTo>
                <a:lnTo>
                  <a:pt x="0" y="356"/>
                </a:lnTo>
                <a:cubicBezTo>
                  <a:pt x="229" y="494"/>
                  <a:pt x="667" y="923"/>
                  <a:pt x="1975" y="914"/>
                </a:cubicBezTo>
                <a:cubicBezTo>
                  <a:pt x="3283" y="905"/>
                  <a:pt x="4891" y="539"/>
                  <a:pt x="5769" y="0"/>
                </a:cubicBezTo>
                <a:lnTo>
                  <a:pt x="5766" y="1072"/>
                </a:lnTo>
                <a:lnTo>
                  <a:pt x="6" y="1072"/>
                </a:lnTo>
                <a:close/>
              </a:path>
            </a:pathLst>
          </a:custGeom>
          <a:solidFill>
            <a:schemeClr val="accent2">
              <a:alpha val="22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1065" name="Freeform 41"/>
          <p:cNvSpPr>
            <a:spLocks/>
          </p:cNvSpPr>
          <p:nvPr/>
        </p:nvSpPr>
        <p:spPr bwMode="gray">
          <a:xfrm>
            <a:off x="0" y="5673725"/>
            <a:ext cx="9153525" cy="1198563"/>
          </a:xfrm>
          <a:custGeom>
            <a:avLst/>
            <a:gdLst>
              <a:gd name="T0" fmla="*/ 0 w 5766"/>
              <a:gd name="T1" fmla="*/ 755 h 755"/>
              <a:gd name="T2" fmla="*/ 0 w 5766"/>
              <a:gd name="T3" fmla="*/ 415 h 755"/>
              <a:gd name="T4" fmla="*/ 1988 w 5766"/>
              <a:gd name="T5" fmla="*/ 631 h 755"/>
              <a:gd name="T6" fmla="*/ 5766 w 5766"/>
              <a:gd name="T7" fmla="*/ 0 h 755"/>
              <a:gd name="T8" fmla="*/ 5760 w 5766"/>
              <a:gd name="T9" fmla="*/ 755 h 755"/>
              <a:gd name="T10" fmla="*/ 0 w 5766"/>
              <a:gd name="T11" fmla="*/ 755 h 7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66" h="755">
                <a:moveTo>
                  <a:pt x="0" y="755"/>
                </a:moveTo>
                <a:lnTo>
                  <a:pt x="0" y="415"/>
                </a:lnTo>
                <a:cubicBezTo>
                  <a:pt x="211" y="445"/>
                  <a:pt x="1067" y="638"/>
                  <a:pt x="1988" y="631"/>
                </a:cubicBezTo>
                <a:cubicBezTo>
                  <a:pt x="2909" y="624"/>
                  <a:pt x="4596" y="485"/>
                  <a:pt x="5766" y="0"/>
                </a:cubicBezTo>
                <a:lnTo>
                  <a:pt x="5760" y="755"/>
                </a:lnTo>
                <a:lnTo>
                  <a:pt x="0" y="755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4549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96063"/>
            <a:ext cx="21336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96063"/>
            <a:ext cx="28956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96063"/>
            <a:ext cx="21336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bg1"/>
                </a:solidFill>
              </a:defRPr>
            </a:lvl1pPr>
          </a:lstStyle>
          <a:p>
            <a:fld id="{1600E50A-DB09-4C31-8396-D0D00DB1A7A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609600" y="152400"/>
            <a:ext cx="8001000" cy="563563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66" name="Text Box 42"/>
          <p:cNvSpPr txBox="1">
            <a:spLocks noChangeArrowheads="1"/>
          </p:cNvSpPr>
          <p:nvPr userDrawn="1"/>
        </p:nvSpPr>
        <p:spPr bwMode="auto">
          <a:xfrm>
            <a:off x="6877050" y="6381750"/>
            <a:ext cx="2232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 b="0">
                <a:solidFill>
                  <a:schemeClr val="bg1"/>
                </a:solidFill>
                <a:latin typeface="UPC-Umbellar" pitchFamily="34" charset="-34"/>
                <a:cs typeface="UPC-Umbellar" pitchFamily="34" charset="-34"/>
              </a:rPr>
              <a:t>www.krumontree.com</a:t>
            </a:r>
            <a:endParaRPr lang="th-TH" sz="2400" b="0">
              <a:solidFill>
                <a:schemeClr val="bg1"/>
              </a:solidFill>
              <a:latin typeface="UPC-Umbellar" pitchFamily="34" charset="-34"/>
              <a:cs typeface="UPC-Umbellar" pitchFamily="34" charset="-3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th.wikipedia.org/wiki/%E0%B8%84%E0%B8%A7%E0%B8%B2%E0%B8%A1%E0%B8%A3%E0%B8%B9%E0%B9%89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www.wikileaks.org/index.html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www.google.co.th/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www.google.co.th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www.google.co.th/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www.google.co.th/" TargetMode="Externa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www.google.co.th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www.google.co.th/" TargetMode="Externa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www.google.co.th/" TargetMode="Externa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www.google.co.th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39552" y="4149080"/>
            <a:ext cx="8496944" cy="1287462"/>
          </a:xfrm>
        </p:spPr>
        <p:txBody>
          <a:bodyPr/>
          <a:lstStyle/>
          <a:p>
            <a:r>
              <a:rPr lang="th-TH" sz="9600" smtClean="0">
                <a:effectLst>
                  <a:outerShdw blurRad="38100" dist="38100" dir="2700000" algn="tl">
                    <a:srgbClr val="C0C0C0"/>
                  </a:outerShdw>
                </a:effectLst>
                <a:latin typeface="UPC-Zinnia" pitchFamily="34" charset="-34"/>
                <a:cs typeface="UPC-Zinnia" pitchFamily="34" charset="-34"/>
              </a:rPr>
              <a:t>เครือข่าย</a:t>
            </a:r>
            <a:r>
              <a:rPr lang="th-TH" sz="96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PC-Zinnia" pitchFamily="34" charset="-34"/>
                <a:cs typeface="UPC-Zinnia" pitchFamily="34" charset="-34"/>
              </a:rPr>
              <a:t>สังคม</a:t>
            </a:r>
            <a:r>
              <a:rPr lang="en-US" sz="96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PC-Zinnia" pitchFamily="34" charset="-34"/>
                <a:cs typeface="UPC-Zinnia" pitchFamily="34" charset="-34"/>
              </a:rPr>
              <a:t>:</a:t>
            </a:r>
            <a:r>
              <a:rPr lang="en-US" sz="9600" smtClean="0">
                <a:effectLst>
                  <a:outerShdw blurRad="38100" dist="38100" dir="2700000" algn="tl">
                    <a:srgbClr val="C0C0C0"/>
                  </a:outerShdw>
                </a:effectLst>
                <a:latin typeface="UPC-Zinnia" pitchFamily="34" charset="-34"/>
                <a:cs typeface="UPC-Zinnia" pitchFamily="34" charset="-34"/>
              </a:rPr>
              <a:t>Social</a:t>
            </a:r>
            <a:r>
              <a:rPr lang="en-US" sz="9600" spc="-3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PC-Zinnia" pitchFamily="34" charset="-34"/>
                <a:cs typeface="UPC-Zinnia" pitchFamily="34" charset="-34"/>
              </a:rPr>
              <a:t> </a:t>
            </a:r>
            <a:r>
              <a:rPr lang="en-US" sz="96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PC-Zinnia" pitchFamily="34" charset="-34"/>
                <a:cs typeface="UPC-Zinnia" pitchFamily="34" charset="-34"/>
              </a:rPr>
              <a:t>Network</a:t>
            </a:r>
            <a:endParaRPr lang="en-US" sz="96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UPC-Zinnia" pitchFamily="34" charset="-34"/>
              <a:cs typeface="UPC-Zinnia" pitchFamily="34" charset="-34"/>
            </a:endParaRPr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665040" y="5229225"/>
            <a:ext cx="5867400" cy="762000"/>
          </a:xfrm>
        </p:spPr>
        <p:txBody>
          <a:bodyPr/>
          <a:lstStyle/>
          <a:p>
            <a:pPr algn="r"/>
            <a:r>
              <a:rPr lang="th-TH" sz="360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PC-Rose" pitchFamily="18" charset="-34"/>
                <a:cs typeface="UPC-Rose" pitchFamily="18" charset="-34"/>
              </a:rPr>
              <a:t>มนตรี</a:t>
            </a:r>
            <a:r>
              <a:rPr lang="th-TH" sz="3600" smtClean="0">
                <a:effectLst>
                  <a:outerShdw blurRad="38100" dist="38100" dir="2700000" algn="tl">
                    <a:srgbClr val="C0C0C0"/>
                  </a:outerShdw>
                </a:effectLst>
                <a:latin typeface="UPC-Rose" pitchFamily="18" charset="-34"/>
                <a:cs typeface="UPC-Rose" pitchFamily="18" charset="-34"/>
              </a:rPr>
              <a:t>  </a:t>
            </a:r>
            <a:r>
              <a:rPr lang="th-TH" sz="3600">
                <a:effectLst>
                  <a:outerShdw blurRad="38100" dist="38100" dir="2700000" algn="tl">
                    <a:srgbClr val="C0C0C0"/>
                  </a:outerShdw>
                </a:effectLst>
                <a:latin typeface="UPC-Rose" pitchFamily="18" charset="-34"/>
                <a:cs typeface="UPC-Rose" pitchFamily="18" charset="-34"/>
              </a:rPr>
              <a:t>โคตรคันทา</a:t>
            </a:r>
            <a:endParaRPr lang="en-US" sz="3600">
              <a:effectLst>
                <a:outerShdw blurRad="38100" dist="38100" dir="2700000" algn="tl">
                  <a:srgbClr val="C0C0C0"/>
                </a:outerShdw>
              </a:effectLst>
              <a:latin typeface="UPC-Rose" pitchFamily="18" charset="-34"/>
              <a:cs typeface="UPC-Rose" pitchFamily="18" charset="-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4" grpId="0"/>
      <p:bldP spid="6144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white">
          <a:xfrm>
            <a:off x="609600" y="128588"/>
            <a:ext cx="8001000" cy="563562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400" smtClean="0">
                <a:solidFill>
                  <a:schemeClr val="bg1"/>
                </a:solidFill>
                <a:latin typeface="UPC-Salvia" pitchFamily="34" charset="-34"/>
                <a:cs typeface="UPC-Salvia" pitchFamily="34" charset="-34"/>
              </a:rPr>
              <a:t>Social Network</a:t>
            </a:r>
            <a:endParaRPr lang="en-US" sz="4400">
              <a:solidFill>
                <a:schemeClr val="bg1"/>
              </a:solidFill>
              <a:latin typeface="UPC-Salvia" pitchFamily="34" charset="-34"/>
              <a:cs typeface="UPC-Salvia" pitchFamily="34" charset="-34"/>
            </a:endParaRPr>
          </a:p>
        </p:txBody>
      </p:sp>
      <p:pic>
        <p:nvPicPr>
          <p:cNvPr id="6146" name="Picture 2" descr="G:\socialnetwork-identit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8721"/>
            <a:ext cx="6552728" cy="529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26831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white">
          <a:xfrm>
            <a:off x="609600" y="128588"/>
            <a:ext cx="8001000" cy="563562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400" smtClean="0">
                <a:solidFill>
                  <a:schemeClr val="bg1"/>
                </a:solidFill>
                <a:latin typeface="UPC-Salvia" pitchFamily="34" charset="-34"/>
                <a:cs typeface="UPC-Salvia" pitchFamily="34" charset="-34"/>
              </a:rPr>
              <a:t>Social Network</a:t>
            </a:r>
            <a:endParaRPr lang="en-US" sz="4400">
              <a:solidFill>
                <a:schemeClr val="bg1"/>
              </a:solidFill>
              <a:latin typeface="UPC-Salvia" pitchFamily="34" charset="-34"/>
              <a:cs typeface="UPC-Salvia" pitchFamily="34" charset="-34"/>
            </a:endParaRPr>
          </a:p>
        </p:txBody>
      </p:sp>
      <p:pic>
        <p:nvPicPr>
          <p:cNvPr id="8194" name="Picture 2" descr="G:\social_network_from_car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950314"/>
            <a:ext cx="6185658" cy="507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880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white">
          <a:xfrm>
            <a:off x="609600" y="128588"/>
            <a:ext cx="8001000" cy="563562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400" smtClean="0">
                <a:solidFill>
                  <a:schemeClr val="bg1"/>
                </a:solidFill>
                <a:latin typeface="UPC-Salvia" pitchFamily="34" charset="-34"/>
                <a:cs typeface="UPC-Salvia" pitchFamily="34" charset="-34"/>
              </a:rPr>
              <a:t>Social Network</a:t>
            </a:r>
            <a:endParaRPr lang="en-US" sz="4400">
              <a:solidFill>
                <a:schemeClr val="bg1"/>
              </a:solidFill>
              <a:latin typeface="UPC-Salvia" pitchFamily="34" charset="-34"/>
              <a:cs typeface="UPC-Salvia" pitchFamily="34" charset="-34"/>
            </a:endParaRPr>
          </a:p>
        </p:txBody>
      </p:sp>
      <p:pic>
        <p:nvPicPr>
          <p:cNvPr id="7170" name="Picture 2" descr="G:\SocialNetworkAnalysis_Graph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7970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09600" y="-63624"/>
            <a:ext cx="8001000" cy="111636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th-TH" sz="6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Rose" pitchFamily="18" charset="-34"/>
                <a:ea typeface="UPC-Rose" pitchFamily="18" charset="-34"/>
                <a:cs typeface="UPC-Rose" pitchFamily="18" charset="-34"/>
              </a:rPr>
              <a:t>การติดต่อสื่อสารผ่านเครือข่าย</a:t>
            </a:r>
            <a:endParaRPr lang="en-US" sz="6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PC-Hyacinth" pitchFamily="34" charset="-34"/>
              <a:ea typeface="UPC-Hyacinth" pitchFamily="34" charset="-34"/>
              <a:cs typeface="UPC-Hyacinth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1239143"/>
            <a:ext cx="84969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th-TH" sz="6600">
                <a:solidFill>
                  <a:srgbClr val="FF0000"/>
                </a:solidFill>
                <a:latin typeface="UPC-Rose" pitchFamily="18" charset="-34"/>
                <a:ea typeface="UPC-Rose" pitchFamily="18" charset="-34"/>
                <a:cs typeface="EucrosiaUPC" pitchFamily="18" charset="-34"/>
              </a:rPr>
              <a:t>มนุษย์สื่อสารด้วย... ภาษาพูด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536" y="2609036"/>
            <a:ext cx="84969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th-TH" sz="6600" smtClean="0">
                <a:solidFill>
                  <a:schemeClr val="tx2"/>
                </a:solidFill>
                <a:latin typeface="UPC-Rose" pitchFamily="18" charset="-34"/>
                <a:ea typeface="UPC-Rose" pitchFamily="18" charset="-34"/>
                <a:cs typeface="EucrosiaUPC" pitchFamily="18" charset="-34"/>
              </a:rPr>
              <a:t>คอมพิวเตอร์สื่อสาร</a:t>
            </a:r>
            <a:r>
              <a:rPr lang="th-TH" sz="6600">
                <a:solidFill>
                  <a:schemeClr val="tx2"/>
                </a:solidFill>
                <a:latin typeface="UPC-Rose" pitchFamily="18" charset="-34"/>
                <a:ea typeface="UPC-Rose" pitchFamily="18" charset="-34"/>
                <a:cs typeface="EucrosiaUPC" pitchFamily="18" charset="-34"/>
              </a:rPr>
              <a:t>ด้วย... </a:t>
            </a:r>
            <a:r>
              <a:rPr lang="th-TH" sz="6600" smtClean="0">
                <a:solidFill>
                  <a:schemeClr val="tx2"/>
                </a:solidFill>
                <a:latin typeface="UPC-Rose" pitchFamily="18" charset="-34"/>
                <a:ea typeface="UPC-Rose" pitchFamily="18" charset="-34"/>
                <a:cs typeface="EucrosiaUPC" pitchFamily="18" charset="-34"/>
              </a:rPr>
              <a:t>?</a:t>
            </a:r>
            <a:endParaRPr lang="th-TH" sz="6600">
              <a:solidFill>
                <a:schemeClr val="tx2"/>
              </a:solidFill>
              <a:latin typeface="UPC-Rose" pitchFamily="18" charset="-34"/>
              <a:ea typeface="UPC-Rose" pitchFamily="18" charset="-34"/>
              <a:cs typeface="EucrosiaUPC" pitchFamily="18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1628" y="3434224"/>
            <a:ext cx="8496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z="1200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UPC-Hyacinth" pitchFamily="34" charset="-34"/>
              </a:rPr>
              <a:t>Protocol</a:t>
            </a:r>
            <a:endParaRPr lang="th-TH" sz="1200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PC-Hyacinth" pitchFamily="34" charset="-34"/>
              <a:ea typeface="UPC-Hyacinth" pitchFamily="34" charset="-34"/>
              <a:cs typeface="UPC-Hyacinth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889387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1052736"/>
            <a:ext cx="727280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54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Protocol </a:t>
            </a:r>
            <a:r>
              <a:rPr lang="th-TH" sz="54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คือ กฎ</a:t>
            </a:r>
            <a:r>
              <a:rPr lang="th-TH" sz="54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และข้อกำหนดที่ใช้เป็น</a:t>
            </a:r>
            <a:r>
              <a:rPr lang="th-TH" sz="54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มาตรฐานใน</a:t>
            </a:r>
            <a:r>
              <a:rPr lang="th-TH" sz="54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การติดต่อสื่อสารระหว่างคอมพิวเตอร์บน</a:t>
            </a:r>
            <a:r>
              <a:rPr lang="th-TH" sz="54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เครือข่าย</a:t>
            </a:r>
            <a:endParaRPr lang="th-TH" sz="5400" smtClean="0">
              <a:cs typeface="EucrosiaUPC" pitchFamily="18" charset="-34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th-TH" sz="54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คอมพิวเตอร์จะติดต่อสื่อสารกันได้เมื่อใช้ </a:t>
            </a:r>
            <a:r>
              <a:rPr lang="en-US" sz="54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Protocol </a:t>
            </a:r>
            <a:r>
              <a:rPr lang="th-TH" sz="54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เดียวกัน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th-TH" sz="54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โปรโตคอลที่นิยมใช้คือ </a:t>
            </a:r>
            <a:r>
              <a:rPr lang="en-US" sz="54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TCP/IP</a:t>
            </a:r>
            <a:endParaRPr lang="th-TH" sz="540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PC-Hyacinth" pitchFamily="34" charset="-34"/>
              <a:ea typeface="UPC-Hyacinth" pitchFamily="34" charset="-34"/>
              <a:cs typeface="EucrosiaUPC" pitchFamily="18" charset="-34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09600" y="-63624"/>
            <a:ext cx="8001000" cy="111636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th-TH" sz="6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Rose" pitchFamily="18" charset="-34"/>
                <a:ea typeface="UPC-Rose" pitchFamily="18" charset="-34"/>
                <a:cs typeface="UPC-Rose" pitchFamily="18" charset="-34"/>
              </a:rPr>
              <a:t>การติดต่อสื่อสารผ่านเครือข่าย</a:t>
            </a:r>
            <a:endParaRPr lang="en-US" sz="6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PC-Hyacinth" pitchFamily="34" charset="-34"/>
              <a:ea typeface="UPC-Hyacinth" pitchFamily="34" charset="-34"/>
              <a:cs typeface="UPC-Hyacinth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2089284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09600" y="-63624"/>
            <a:ext cx="8001000" cy="111636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th-TH" sz="6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Rose" pitchFamily="18" charset="-34"/>
                <a:ea typeface="UPC-Rose" pitchFamily="18" charset="-34"/>
                <a:cs typeface="UPC-Rose" pitchFamily="18" charset="-34"/>
              </a:rPr>
              <a:t>การติดต่อสื่อสารผ่านเครือข่าย</a:t>
            </a:r>
            <a:endParaRPr lang="en-US" sz="6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PC-Hyacinth" pitchFamily="34" charset="-34"/>
              <a:ea typeface="UPC-Hyacinth" pitchFamily="34" charset="-34"/>
              <a:cs typeface="UPC-Hyacinth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5147" y="1988840"/>
            <a:ext cx="813886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th-TH" sz="540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เครือข่ายแลน</a:t>
            </a:r>
            <a:r>
              <a:rPr lang="th-TH" sz="54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 </a:t>
            </a:r>
            <a:r>
              <a:rPr lang="en-US" sz="54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(</a:t>
            </a:r>
            <a:r>
              <a:rPr lang="en-US" sz="540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LAN</a:t>
            </a:r>
            <a:r>
              <a:rPr lang="en-US" sz="54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 : Local Area Network) </a:t>
            </a:r>
            <a:r>
              <a:rPr lang="th-TH" sz="54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สำหรับภายในอาคาร องค์กร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th-TH" sz="540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เครือข่ายแวน </a:t>
            </a:r>
            <a:r>
              <a:rPr lang="en-US" sz="54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(</a:t>
            </a:r>
            <a:r>
              <a:rPr lang="en-US" sz="540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WAN</a:t>
            </a:r>
            <a:r>
              <a:rPr lang="en-US" sz="54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 : Wide Area Network) </a:t>
            </a:r>
            <a:r>
              <a:rPr lang="th-TH" sz="54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สำหรับเชื่อมเครือข่ายระยะไกลระหว่างเมือง จังหวัด ประเทศ</a:t>
            </a:r>
            <a:endParaRPr lang="th-TH" sz="540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PC-Hyacinth" pitchFamily="34" charset="-34"/>
              <a:ea typeface="UPC-Hyacinth" pitchFamily="34" charset="-34"/>
              <a:cs typeface="EucrosiaUPC" pitchFamily="18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1124744"/>
            <a:ext cx="540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th-TH" sz="6600" smtClean="0">
                <a:solidFill>
                  <a:srgbClr val="FF0000"/>
                </a:solidFill>
                <a:latin typeface="UPC-Rose" pitchFamily="18" charset="-34"/>
                <a:ea typeface="UPC-Rose" pitchFamily="18" charset="-34"/>
                <a:cs typeface="EucrosiaUPC" pitchFamily="18" charset="-34"/>
              </a:rPr>
              <a:t>ชนิดของเครือข่าย</a:t>
            </a:r>
            <a:endParaRPr lang="th-TH" sz="6600">
              <a:solidFill>
                <a:srgbClr val="FF0000"/>
              </a:solidFill>
              <a:latin typeface="UPC-Rose" pitchFamily="18" charset="-34"/>
              <a:ea typeface="UPC-Rose" pitchFamily="18" charset="-34"/>
              <a:cs typeface="Eucrosi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944067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09600" y="-63624"/>
            <a:ext cx="8001000" cy="111636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th-TH" sz="6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Rose" pitchFamily="18" charset="-34"/>
                <a:ea typeface="UPC-Rose" pitchFamily="18" charset="-34"/>
                <a:cs typeface="UPC-Rose" pitchFamily="18" charset="-34"/>
              </a:rPr>
              <a:t>การติดต่อสื่อสารผ่านเครือข่าย</a:t>
            </a:r>
            <a:endParaRPr lang="en-US" sz="6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PC-Hyacinth" pitchFamily="34" charset="-34"/>
              <a:ea typeface="UPC-Hyacinth" pitchFamily="34" charset="-34"/>
              <a:cs typeface="UPC-Hyacinth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5147" y="1988840"/>
            <a:ext cx="813886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54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HTTP </a:t>
            </a:r>
            <a:r>
              <a:rPr lang="th-TH" sz="54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หรือ </a:t>
            </a:r>
            <a:r>
              <a:rPr lang="en-US" sz="54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www </a:t>
            </a:r>
            <a:r>
              <a:rPr lang="th-TH" sz="54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หรือ </a:t>
            </a:r>
            <a:r>
              <a:rPr lang="en-US" sz="54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World Wide Web </a:t>
            </a:r>
            <a:r>
              <a:rPr lang="th-TH" sz="54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คือการเผยแพร่ข้อมูลในรูปของเว็บ</a:t>
            </a:r>
            <a:r>
              <a:rPr lang="th-TH" sz="540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เพจ</a:t>
            </a:r>
            <a:endParaRPr lang="th-TH" sz="540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PC-Hyacinth" pitchFamily="34" charset="-34"/>
              <a:ea typeface="UPC-Hyacinth" pitchFamily="34" charset="-34"/>
              <a:cs typeface="EucrosiaUPC" pitchFamily="18" charset="-34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540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e-M@il</a:t>
            </a:r>
            <a:r>
              <a:rPr lang="en-US" sz="54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 </a:t>
            </a:r>
            <a:r>
              <a:rPr lang="th-TH" sz="54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หรือจดหมายอิเล็กทรอนิกส์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54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FTP </a:t>
            </a:r>
            <a:r>
              <a:rPr lang="th-TH" sz="54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เป็นการอัพโหลด/ดาวน์โหลดข้อมูล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54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Chat, Web board, Conference</a:t>
            </a:r>
            <a:endParaRPr lang="th-TH" sz="540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PC-Hyacinth" pitchFamily="34" charset="-34"/>
              <a:ea typeface="UPC-Hyacinth" pitchFamily="34" charset="-34"/>
              <a:cs typeface="EucrosiaUPC" pitchFamily="18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1124744"/>
            <a:ext cx="540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th-TH" sz="6600" smtClean="0">
                <a:solidFill>
                  <a:srgbClr val="FF0000"/>
                </a:solidFill>
                <a:latin typeface="UPC-Rose" pitchFamily="18" charset="-34"/>
                <a:ea typeface="UPC-Rose" pitchFamily="18" charset="-34"/>
                <a:cs typeface="EucrosiaUPC" pitchFamily="18" charset="-34"/>
              </a:rPr>
              <a:t>บริการบนเครือข่าย</a:t>
            </a:r>
            <a:endParaRPr lang="th-TH" sz="6600">
              <a:solidFill>
                <a:srgbClr val="FF0000"/>
              </a:solidFill>
              <a:latin typeface="UPC-Rose" pitchFamily="18" charset="-34"/>
              <a:ea typeface="UPC-Rose" pitchFamily="18" charset="-34"/>
              <a:cs typeface="Eucrosi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409768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09600" y="-63624"/>
            <a:ext cx="8001000" cy="111636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th-TH" sz="6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Rose" pitchFamily="18" charset="-34"/>
                <a:ea typeface="UPC-Rose" pitchFamily="18" charset="-34"/>
                <a:cs typeface="UPC-Rose" pitchFamily="18" charset="-34"/>
              </a:rPr>
              <a:t>เทคโนโลยีบนเครือข่าย</a:t>
            </a:r>
            <a:endParaRPr lang="en-US" sz="6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PC-Hyacinth" pitchFamily="34" charset="-34"/>
              <a:ea typeface="UPC-Hyacinth" pitchFamily="34" charset="-34"/>
              <a:cs typeface="UPC-Hyacinth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5147" y="1988840"/>
            <a:ext cx="81388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th-TH" sz="54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หมายเลขประจำเครื่องคอมพิวเตอร์ เป็นตัวเลข </a:t>
            </a:r>
            <a:r>
              <a:rPr lang="en-US" sz="54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4 </a:t>
            </a:r>
            <a:r>
              <a:rPr lang="th-TH" sz="54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ชุด (</a:t>
            </a:r>
            <a:r>
              <a:rPr lang="en-US" sz="54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3 </a:t>
            </a:r>
            <a:r>
              <a:rPr lang="th-TH" sz="54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หลัก) คั่นด้วยจุด เช่น</a:t>
            </a:r>
            <a:r>
              <a:rPr lang="en-US" sz="54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 118.174.14.67, 203.154.131.5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th-TH" sz="54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มีจำนวน </a:t>
            </a:r>
            <a:r>
              <a:rPr lang="en-US" sz="54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3 Class </a:t>
            </a:r>
            <a:r>
              <a:rPr lang="th-TH" sz="54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คือ </a:t>
            </a:r>
            <a:r>
              <a:rPr lang="en-US" sz="54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A, B, C</a:t>
            </a:r>
            <a:endParaRPr lang="th-TH" sz="540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PC-Hyacinth" pitchFamily="34" charset="-34"/>
              <a:ea typeface="UPC-Hyacinth" pitchFamily="34" charset="-34"/>
              <a:cs typeface="EucrosiaUPC" pitchFamily="18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980728"/>
            <a:ext cx="540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6600" smtClean="0">
                <a:solidFill>
                  <a:srgbClr val="FF0000"/>
                </a:solidFill>
                <a:latin typeface="UPC-Rose" pitchFamily="18" charset="-34"/>
                <a:ea typeface="UPC-Rose" pitchFamily="18" charset="-34"/>
                <a:cs typeface="EucrosiaUPC" pitchFamily="18" charset="-34"/>
              </a:rPr>
              <a:t>IP Address</a:t>
            </a:r>
            <a:endParaRPr lang="th-TH" sz="6600">
              <a:solidFill>
                <a:srgbClr val="FF0000"/>
              </a:solidFill>
              <a:latin typeface="UPC-Rose" pitchFamily="18" charset="-34"/>
              <a:ea typeface="UPC-Rose" pitchFamily="18" charset="-34"/>
              <a:cs typeface="Eucrosi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3068674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09600" y="-63624"/>
            <a:ext cx="8001000" cy="111636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th-TH" sz="6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Rose" pitchFamily="18" charset="-34"/>
                <a:ea typeface="UPC-Rose" pitchFamily="18" charset="-34"/>
                <a:cs typeface="UPC-Rose" pitchFamily="18" charset="-34"/>
              </a:rPr>
              <a:t>เทคโนโลยีบนเครือข่าย</a:t>
            </a:r>
            <a:endParaRPr lang="en-US" sz="6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PC-Hyacinth" pitchFamily="34" charset="-34"/>
              <a:ea typeface="UPC-Hyacinth" pitchFamily="34" charset="-34"/>
              <a:cs typeface="UPC-Hyacinth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980728"/>
            <a:ext cx="540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6600" smtClean="0">
                <a:solidFill>
                  <a:srgbClr val="FF0000"/>
                </a:solidFill>
                <a:latin typeface="UPC-Rose" pitchFamily="18" charset="-34"/>
                <a:ea typeface="UPC-Rose" pitchFamily="18" charset="-34"/>
                <a:cs typeface="EucrosiaUPC" pitchFamily="18" charset="-34"/>
              </a:rPr>
              <a:t>IP Address</a:t>
            </a:r>
            <a:endParaRPr lang="th-TH" sz="6600">
              <a:solidFill>
                <a:srgbClr val="FF0000"/>
              </a:solidFill>
              <a:latin typeface="UPC-Rose" pitchFamily="18" charset="-34"/>
              <a:ea typeface="UPC-Rose" pitchFamily="18" charset="-34"/>
              <a:cs typeface="EucrosiaUPC" pitchFamily="18" charset="-34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0234881"/>
              </p:ext>
            </p:extLst>
          </p:nvPr>
        </p:nvGraphicFramePr>
        <p:xfrm>
          <a:off x="521224" y="2088724"/>
          <a:ext cx="8177752" cy="2787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6440"/>
                <a:gridCol w="1800200"/>
                <a:gridCol w="3024336"/>
                <a:gridCol w="2326776"/>
              </a:tblGrid>
              <a:tr h="695109">
                <a:tc>
                  <a:txBody>
                    <a:bodyPr/>
                    <a:lstStyle/>
                    <a:p>
                      <a:pPr algn="ctr"/>
                      <a:r>
                        <a:rPr lang="th-TH" sz="3800" smtClean="0"/>
                        <a:t>คลาส</a:t>
                      </a:r>
                      <a:endParaRPr lang="th-TH" sz="3800"/>
                    </a:p>
                  </a:txBody>
                  <a:tcPr marL="122666" marR="122666" marT="61333" marB="613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800" smtClean="0"/>
                        <a:t>เลขชุดแรก</a:t>
                      </a:r>
                      <a:endParaRPr lang="th-TH" sz="3800"/>
                    </a:p>
                  </a:txBody>
                  <a:tcPr marL="122666" marR="122666" marT="61333" marB="613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800" err="1" smtClean="0"/>
                        <a:t>ซับเนทมาสก์</a:t>
                      </a:r>
                      <a:endParaRPr lang="th-TH" sz="3800"/>
                    </a:p>
                  </a:txBody>
                  <a:tcPr marL="122666" marR="122666" marT="61333" marB="613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800" smtClean="0"/>
                        <a:t>จำนวนเครื่อง</a:t>
                      </a:r>
                      <a:endParaRPr lang="th-TH" sz="3800"/>
                    </a:p>
                  </a:txBody>
                  <a:tcPr marL="122666" marR="122666" marT="61333" marB="61333"/>
                </a:tc>
              </a:tr>
              <a:tr h="695109">
                <a:tc>
                  <a:txBody>
                    <a:bodyPr/>
                    <a:lstStyle/>
                    <a:p>
                      <a:pPr algn="ctr"/>
                      <a:r>
                        <a:rPr lang="en-US" sz="3200" smtClean="0"/>
                        <a:t>A</a:t>
                      </a:r>
                      <a:endParaRPr lang="th-TH" sz="3200"/>
                    </a:p>
                  </a:txBody>
                  <a:tcPr marL="122666" marR="122666" marT="61333" marB="6133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smtClean="0"/>
                        <a:t>1-126</a:t>
                      </a:r>
                      <a:endParaRPr lang="th-TH" sz="3200"/>
                    </a:p>
                  </a:txBody>
                  <a:tcPr marL="122666" marR="122666" marT="61333" marB="6133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smtClean="0"/>
                        <a:t>255.0.0.0</a:t>
                      </a:r>
                      <a:endParaRPr lang="th-TH" sz="3200"/>
                    </a:p>
                  </a:txBody>
                  <a:tcPr marL="122666" marR="122666" marT="61333" marB="6133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smtClean="0"/>
                        <a:t>16,387,064</a:t>
                      </a:r>
                      <a:endParaRPr lang="th-TH" sz="3200"/>
                    </a:p>
                  </a:txBody>
                  <a:tcPr marL="122666" marR="122666" marT="61333" marB="61333"/>
                </a:tc>
              </a:tr>
              <a:tr h="695109">
                <a:tc>
                  <a:txBody>
                    <a:bodyPr/>
                    <a:lstStyle/>
                    <a:p>
                      <a:pPr algn="ctr"/>
                      <a:r>
                        <a:rPr lang="en-US" sz="3200" smtClean="0"/>
                        <a:t>B</a:t>
                      </a:r>
                      <a:endParaRPr lang="th-TH" sz="3200"/>
                    </a:p>
                  </a:txBody>
                  <a:tcPr marL="122666" marR="122666" marT="61333" marB="6133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smtClean="0"/>
                        <a:t>128-191</a:t>
                      </a:r>
                      <a:endParaRPr lang="th-TH" sz="3200"/>
                    </a:p>
                  </a:txBody>
                  <a:tcPr marL="122666" marR="122666" marT="61333" marB="6133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smtClean="0"/>
                        <a:t>255.255.0.0</a:t>
                      </a:r>
                      <a:endParaRPr lang="th-TH" sz="3200"/>
                    </a:p>
                  </a:txBody>
                  <a:tcPr marL="122666" marR="122666" marT="61333" marB="6133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smtClean="0"/>
                        <a:t>64,516</a:t>
                      </a:r>
                      <a:endParaRPr lang="th-TH" sz="3200"/>
                    </a:p>
                  </a:txBody>
                  <a:tcPr marL="122666" marR="122666" marT="61333" marB="61333"/>
                </a:tc>
              </a:tr>
              <a:tr h="695109">
                <a:tc>
                  <a:txBody>
                    <a:bodyPr/>
                    <a:lstStyle/>
                    <a:p>
                      <a:pPr algn="ctr"/>
                      <a:r>
                        <a:rPr lang="en-US" sz="3200" smtClean="0"/>
                        <a:t>C</a:t>
                      </a:r>
                      <a:endParaRPr lang="th-TH" sz="3200"/>
                    </a:p>
                  </a:txBody>
                  <a:tcPr marL="122666" marR="122666" marT="61333" marB="6133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smtClean="0"/>
                        <a:t>192-223</a:t>
                      </a:r>
                      <a:endParaRPr lang="th-TH" sz="3200"/>
                    </a:p>
                  </a:txBody>
                  <a:tcPr marL="122666" marR="122666" marT="61333" marB="6133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smtClean="0"/>
                        <a:t>255.255.255.0</a:t>
                      </a:r>
                      <a:endParaRPr lang="th-TH" sz="3200"/>
                    </a:p>
                  </a:txBody>
                  <a:tcPr marL="122666" marR="122666" marT="61333" marB="6133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smtClean="0"/>
                        <a:t>254</a:t>
                      </a:r>
                      <a:endParaRPr lang="th-TH" sz="3200"/>
                    </a:p>
                  </a:txBody>
                  <a:tcPr marL="122666" marR="122666" marT="61333" marB="61333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68567" y="5013176"/>
            <a:ext cx="27003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6600" smtClean="0">
                <a:solidFill>
                  <a:srgbClr val="FF0000"/>
                </a:solidFill>
                <a:latin typeface="UPC-Rose" pitchFamily="18" charset="-34"/>
                <a:ea typeface="UPC-Rose" pitchFamily="18" charset="-34"/>
                <a:cs typeface="EucrosiaUPC" pitchFamily="18" charset="-34"/>
              </a:rPr>
              <a:t>Private IP</a:t>
            </a:r>
            <a:endParaRPr lang="th-TH" sz="6600">
              <a:solidFill>
                <a:srgbClr val="FF0000"/>
              </a:solidFill>
              <a:latin typeface="UPC-Rose" pitchFamily="18" charset="-34"/>
              <a:ea typeface="UPC-Rose" pitchFamily="18" charset="-34"/>
              <a:cs typeface="EucrosiaUPC" pitchFamily="18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3848" y="5042228"/>
            <a:ext cx="43204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4400" smtClean="0">
                <a:solidFill>
                  <a:srgbClr val="002060"/>
                </a:solidFill>
                <a:latin typeface="+mn-lt"/>
                <a:ea typeface="UPC-Rose" pitchFamily="18" charset="-34"/>
              </a:rPr>
              <a:t>127.0.0.1</a:t>
            </a:r>
            <a:br>
              <a:rPr lang="en-US" sz="4400" smtClean="0">
                <a:solidFill>
                  <a:srgbClr val="002060"/>
                </a:solidFill>
                <a:latin typeface="+mn-lt"/>
                <a:ea typeface="UPC-Rose" pitchFamily="18" charset="-34"/>
              </a:rPr>
            </a:br>
            <a:r>
              <a:rPr lang="en-US" sz="4400" smtClean="0">
                <a:solidFill>
                  <a:srgbClr val="002060"/>
                </a:solidFill>
                <a:latin typeface="+mn-lt"/>
                <a:ea typeface="UPC-Rose" pitchFamily="18" charset="-34"/>
              </a:rPr>
              <a:t>192.168.0.1</a:t>
            </a:r>
            <a:endParaRPr lang="th-TH" sz="4400">
              <a:solidFill>
                <a:srgbClr val="002060"/>
              </a:solidFill>
              <a:latin typeface="+mn-lt"/>
              <a:ea typeface="UPC-Rose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3610757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09600" y="-63624"/>
            <a:ext cx="8001000" cy="111636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th-TH" sz="6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Rose" pitchFamily="18" charset="-34"/>
                <a:ea typeface="UPC-Rose" pitchFamily="18" charset="-34"/>
                <a:cs typeface="UPC-Rose" pitchFamily="18" charset="-34"/>
              </a:rPr>
              <a:t>เทคโนโลยีบนเครือข่าย</a:t>
            </a:r>
            <a:endParaRPr lang="en-US" sz="6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PC-Hyacinth" pitchFamily="34" charset="-34"/>
              <a:ea typeface="UPC-Hyacinth" pitchFamily="34" charset="-34"/>
              <a:cs typeface="UPC-Hyacinth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5147" y="1988840"/>
            <a:ext cx="813886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th-TH" sz="54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ชื่อกลุ่ม/เครื่องคอมพิวเตอร์ แทนหมายเลขไอพีเพื่อให้จดจำง่ายขึ้น เช่น</a:t>
            </a:r>
            <a:r>
              <a:rPr lang="en-US" sz="54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 benchama.ac.th (118.174.14.66)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th-TH" sz="54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มีการแบ่งกลุ่มตามลักษณะขององค์กรใช้งานด้วยสกุลตามหลังที่ต่างกัน</a:t>
            </a:r>
            <a:endParaRPr lang="th-TH" sz="540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PC-Hyacinth" pitchFamily="34" charset="-34"/>
              <a:ea typeface="UPC-Hyacinth" pitchFamily="34" charset="-34"/>
              <a:cs typeface="EucrosiaUPC" pitchFamily="18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980728"/>
            <a:ext cx="540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6600" smtClean="0">
                <a:solidFill>
                  <a:srgbClr val="FF0000"/>
                </a:solidFill>
                <a:latin typeface="UPC-Rose" pitchFamily="18" charset="-34"/>
                <a:ea typeface="UPC-Rose" pitchFamily="18" charset="-34"/>
                <a:cs typeface="EucrosiaUPC" pitchFamily="18" charset="-34"/>
              </a:rPr>
              <a:t>Domain Name</a:t>
            </a:r>
            <a:endParaRPr lang="th-TH" sz="6600">
              <a:solidFill>
                <a:srgbClr val="FF0000"/>
              </a:solidFill>
              <a:latin typeface="UPC-Rose" pitchFamily="18" charset="-34"/>
              <a:ea typeface="UPC-Rose" pitchFamily="18" charset="-34"/>
              <a:cs typeface="Eucrosi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696790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Contents</a:t>
            </a:r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67616" name="Group 32"/>
          <p:cNvGrpSpPr>
            <a:grpSpLocks/>
          </p:cNvGrpSpPr>
          <p:nvPr/>
        </p:nvGrpSpPr>
        <p:grpSpPr bwMode="auto">
          <a:xfrm>
            <a:off x="1835150" y="1557437"/>
            <a:ext cx="5410200" cy="731837"/>
            <a:chOff x="1152" y="1233"/>
            <a:chExt cx="3408" cy="461"/>
          </a:xfrm>
        </p:grpSpPr>
        <p:grpSp>
          <p:nvGrpSpPr>
            <p:cNvPr id="67587" name="Group 3"/>
            <p:cNvGrpSpPr>
              <a:grpSpLocks/>
            </p:cNvGrpSpPr>
            <p:nvPr/>
          </p:nvGrpSpPr>
          <p:grpSpPr bwMode="auto">
            <a:xfrm>
              <a:off x="1152" y="1275"/>
              <a:ext cx="480" cy="419"/>
              <a:chOff x="1110" y="2656"/>
              <a:chExt cx="1549" cy="1351"/>
            </a:xfrm>
          </p:grpSpPr>
          <p:sp>
            <p:nvSpPr>
              <p:cNvPr id="67588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th-TH"/>
              </a:p>
            </p:txBody>
          </p:sp>
          <p:sp>
            <p:nvSpPr>
              <p:cNvPr id="67589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th-TH"/>
              </a:p>
            </p:txBody>
          </p:sp>
          <p:sp>
            <p:nvSpPr>
              <p:cNvPr id="67590" name="AutoShape 6"/>
              <p:cNvSpPr>
                <a:spLocks noChangeArrowheads="1"/>
              </p:cNvSpPr>
              <p:nvPr/>
            </p:nvSpPr>
            <p:spPr bwMode="gray">
              <a:xfrm>
                <a:off x="1200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th-TH"/>
              </a:p>
            </p:txBody>
          </p:sp>
        </p:grpSp>
        <p:sp>
          <p:nvSpPr>
            <p:cNvPr id="67595" name="Line 11"/>
            <p:cNvSpPr>
              <a:spLocks noChangeShapeType="1"/>
            </p:cNvSpPr>
            <p:nvPr/>
          </p:nvSpPr>
          <p:spPr bwMode="auto">
            <a:xfrm>
              <a:off x="1536" y="1659"/>
              <a:ext cx="302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67596" name="Text Box 12"/>
            <p:cNvSpPr txBox="1">
              <a:spLocks noChangeArrowheads="1"/>
            </p:cNvSpPr>
            <p:nvPr/>
          </p:nvSpPr>
          <p:spPr bwMode="auto">
            <a:xfrm>
              <a:off x="1945" y="1233"/>
              <a:ext cx="1611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th-TH" sz="3600" smtClean="0">
                  <a:latin typeface="UPC-Cordia" pitchFamily="34" charset="-34"/>
                  <a:cs typeface="EucrosiaUPC" pitchFamily="18" charset="-34"/>
                </a:rPr>
                <a:t>เครือข่ายที่เรารู้จัก</a:t>
              </a:r>
              <a:endParaRPr lang="en-US" sz="3600">
                <a:latin typeface="UPC-Cordia" pitchFamily="34" charset="-34"/>
                <a:cs typeface="EucrosiaUPC" pitchFamily="18" charset="-34"/>
              </a:endParaRPr>
            </a:p>
          </p:txBody>
        </p:sp>
        <p:sp>
          <p:nvSpPr>
            <p:cNvPr id="67597" name="Text Box 13"/>
            <p:cNvSpPr txBox="1">
              <a:spLocks noChangeArrowheads="1"/>
            </p:cNvSpPr>
            <p:nvPr/>
          </p:nvSpPr>
          <p:spPr bwMode="gray">
            <a:xfrm>
              <a:off x="1276" y="1337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7617" name="Group 33"/>
          <p:cNvGrpSpPr>
            <a:grpSpLocks/>
          </p:cNvGrpSpPr>
          <p:nvPr/>
        </p:nvGrpSpPr>
        <p:grpSpPr bwMode="auto">
          <a:xfrm>
            <a:off x="1835150" y="2336899"/>
            <a:ext cx="5410200" cy="731838"/>
            <a:chOff x="1152" y="1809"/>
            <a:chExt cx="3408" cy="461"/>
          </a:xfrm>
        </p:grpSpPr>
        <p:grpSp>
          <p:nvGrpSpPr>
            <p:cNvPr id="67591" name="Group 7"/>
            <p:cNvGrpSpPr>
              <a:grpSpLocks/>
            </p:cNvGrpSpPr>
            <p:nvPr/>
          </p:nvGrpSpPr>
          <p:grpSpPr bwMode="auto">
            <a:xfrm>
              <a:off x="1152" y="1851"/>
              <a:ext cx="480" cy="419"/>
              <a:chOff x="3174" y="2656"/>
              <a:chExt cx="1549" cy="1351"/>
            </a:xfrm>
          </p:grpSpPr>
          <p:sp>
            <p:nvSpPr>
              <p:cNvPr id="67592" name="AutoShape 8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th-TH"/>
              </a:p>
            </p:txBody>
          </p:sp>
          <p:sp>
            <p:nvSpPr>
              <p:cNvPr id="67593" name="AutoShape 9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th-TH"/>
              </a:p>
            </p:txBody>
          </p:sp>
          <p:sp>
            <p:nvSpPr>
              <p:cNvPr id="67594" name="AutoShape 10"/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th-TH"/>
              </a:p>
            </p:txBody>
          </p:sp>
        </p:grpSp>
        <p:sp>
          <p:nvSpPr>
            <p:cNvPr id="67598" name="Line 14"/>
            <p:cNvSpPr>
              <a:spLocks noChangeShapeType="1"/>
            </p:cNvSpPr>
            <p:nvPr/>
          </p:nvSpPr>
          <p:spPr bwMode="auto">
            <a:xfrm>
              <a:off x="1536" y="2235"/>
              <a:ext cx="302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67599" name="Text Box 15"/>
            <p:cNvSpPr txBox="1">
              <a:spLocks noChangeArrowheads="1"/>
            </p:cNvSpPr>
            <p:nvPr/>
          </p:nvSpPr>
          <p:spPr bwMode="auto">
            <a:xfrm>
              <a:off x="1923" y="1809"/>
              <a:ext cx="2634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th-TH" sz="3600">
                  <a:latin typeface="UPC-Cordia" pitchFamily="34" charset="-34"/>
                  <a:cs typeface="EucrosiaUPC" pitchFamily="18" charset="-34"/>
                </a:rPr>
                <a:t>การ</a:t>
              </a:r>
              <a:r>
                <a:rPr lang="th-TH" sz="3600" smtClean="0">
                  <a:latin typeface="UPC-Cordia" pitchFamily="34" charset="-34"/>
                  <a:cs typeface="EucrosiaUPC" pitchFamily="18" charset="-34"/>
                </a:rPr>
                <a:t>ติดต่อสื่อสารผ่านเครือข่าย</a:t>
              </a:r>
              <a:endParaRPr lang="en-US" sz="3600">
                <a:latin typeface="UPC-Cordia" pitchFamily="34" charset="-34"/>
                <a:cs typeface="EucrosiaUPC" pitchFamily="18" charset="-34"/>
              </a:endParaRPr>
            </a:p>
          </p:txBody>
        </p:sp>
        <p:sp>
          <p:nvSpPr>
            <p:cNvPr id="67600" name="Text Box 16"/>
            <p:cNvSpPr txBox="1">
              <a:spLocks noChangeArrowheads="1"/>
            </p:cNvSpPr>
            <p:nvPr/>
          </p:nvSpPr>
          <p:spPr bwMode="gray">
            <a:xfrm>
              <a:off x="1276" y="1913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7618" name="Group 34"/>
          <p:cNvGrpSpPr>
            <a:grpSpLocks/>
          </p:cNvGrpSpPr>
          <p:nvPr/>
        </p:nvGrpSpPr>
        <p:grpSpPr bwMode="auto">
          <a:xfrm>
            <a:off x="1835150" y="3140174"/>
            <a:ext cx="5410200" cy="731838"/>
            <a:chOff x="1152" y="2371"/>
            <a:chExt cx="3408" cy="461"/>
          </a:xfrm>
        </p:grpSpPr>
        <p:grpSp>
          <p:nvGrpSpPr>
            <p:cNvPr id="67601" name="Group 17"/>
            <p:cNvGrpSpPr>
              <a:grpSpLocks/>
            </p:cNvGrpSpPr>
            <p:nvPr/>
          </p:nvGrpSpPr>
          <p:grpSpPr bwMode="auto">
            <a:xfrm>
              <a:off x="1152" y="2413"/>
              <a:ext cx="480" cy="419"/>
              <a:chOff x="1110" y="2656"/>
              <a:chExt cx="1549" cy="1351"/>
            </a:xfrm>
          </p:grpSpPr>
          <p:sp>
            <p:nvSpPr>
              <p:cNvPr id="67602" name="AutoShape 18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th-TH"/>
              </a:p>
            </p:txBody>
          </p:sp>
          <p:sp>
            <p:nvSpPr>
              <p:cNvPr id="67603" name="AutoShape 19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th-TH"/>
              </a:p>
            </p:txBody>
          </p:sp>
          <p:sp>
            <p:nvSpPr>
              <p:cNvPr id="67604" name="AutoShape 20"/>
              <p:cNvSpPr>
                <a:spLocks noChangeArrowheads="1"/>
              </p:cNvSpPr>
              <p:nvPr/>
            </p:nvSpPr>
            <p:spPr bwMode="gray">
              <a:xfrm>
                <a:off x="1200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th-TH"/>
              </a:p>
            </p:txBody>
          </p:sp>
        </p:grpSp>
        <p:sp>
          <p:nvSpPr>
            <p:cNvPr id="67609" name="Line 25"/>
            <p:cNvSpPr>
              <a:spLocks noChangeShapeType="1"/>
            </p:cNvSpPr>
            <p:nvPr/>
          </p:nvSpPr>
          <p:spPr bwMode="auto">
            <a:xfrm>
              <a:off x="1536" y="2797"/>
              <a:ext cx="302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67610" name="Text Box 26"/>
            <p:cNvSpPr txBox="1">
              <a:spLocks noChangeArrowheads="1"/>
            </p:cNvSpPr>
            <p:nvPr/>
          </p:nvSpPr>
          <p:spPr bwMode="auto">
            <a:xfrm>
              <a:off x="1923" y="2371"/>
              <a:ext cx="2162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th-TH" sz="3600">
                  <a:latin typeface="UPC-Cordia" pitchFamily="34" charset="-34"/>
                  <a:cs typeface="EucrosiaUPC" pitchFamily="18" charset="-34"/>
                </a:rPr>
                <a:t>เทคโนโลยีของเครือข่าย</a:t>
              </a:r>
              <a:endParaRPr lang="en-US" sz="3600">
                <a:latin typeface="UPC-Cordia" pitchFamily="34" charset="-34"/>
                <a:cs typeface="EucrosiaUPC" pitchFamily="18" charset="-34"/>
              </a:endParaRPr>
            </a:p>
          </p:txBody>
        </p:sp>
        <p:sp>
          <p:nvSpPr>
            <p:cNvPr id="67611" name="Text Box 27"/>
            <p:cNvSpPr txBox="1">
              <a:spLocks noChangeArrowheads="1"/>
            </p:cNvSpPr>
            <p:nvPr/>
          </p:nvSpPr>
          <p:spPr bwMode="gray">
            <a:xfrm>
              <a:off x="1276" y="2475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7619" name="Group 35"/>
          <p:cNvGrpSpPr>
            <a:grpSpLocks/>
          </p:cNvGrpSpPr>
          <p:nvPr/>
        </p:nvGrpSpPr>
        <p:grpSpPr bwMode="auto">
          <a:xfrm>
            <a:off x="1835150" y="3921224"/>
            <a:ext cx="5410200" cy="731838"/>
            <a:chOff x="1152" y="2947"/>
            <a:chExt cx="3408" cy="461"/>
          </a:xfrm>
        </p:grpSpPr>
        <p:grpSp>
          <p:nvGrpSpPr>
            <p:cNvPr id="67605" name="Group 21"/>
            <p:cNvGrpSpPr>
              <a:grpSpLocks/>
            </p:cNvGrpSpPr>
            <p:nvPr/>
          </p:nvGrpSpPr>
          <p:grpSpPr bwMode="auto">
            <a:xfrm>
              <a:off x="1152" y="2989"/>
              <a:ext cx="480" cy="419"/>
              <a:chOff x="3174" y="2656"/>
              <a:chExt cx="1549" cy="1351"/>
            </a:xfrm>
          </p:grpSpPr>
          <p:sp>
            <p:nvSpPr>
              <p:cNvPr id="67606" name="AutoShape 22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th-TH"/>
              </a:p>
            </p:txBody>
          </p:sp>
          <p:sp>
            <p:nvSpPr>
              <p:cNvPr id="67607" name="AutoShape 23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th-TH"/>
              </a:p>
            </p:txBody>
          </p:sp>
          <p:sp>
            <p:nvSpPr>
              <p:cNvPr id="67608" name="AutoShape 24"/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th-TH"/>
              </a:p>
            </p:txBody>
          </p:sp>
        </p:grpSp>
        <p:sp>
          <p:nvSpPr>
            <p:cNvPr id="67612" name="Line 28"/>
            <p:cNvSpPr>
              <a:spLocks noChangeShapeType="1"/>
            </p:cNvSpPr>
            <p:nvPr/>
          </p:nvSpPr>
          <p:spPr bwMode="auto">
            <a:xfrm>
              <a:off x="1536" y="3373"/>
              <a:ext cx="302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67613" name="Text Box 29"/>
            <p:cNvSpPr txBox="1">
              <a:spLocks noChangeArrowheads="1"/>
            </p:cNvSpPr>
            <p:nvPr/>
          </p:nvSpPr>
          <p:spPr bwMode="auto">
            <a:xfrm>
              <a:off x="1923" y="2947"/>
              <a:ext cx="1776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th-TH" sz="3600">
                  <a:latin typeface="UPC-Cordia" pitchFamily="34" charset="-34"/>
                  <a:cs typeface="EucrosiaUPC" pitchFamily="18" charset="-34"/>
                </a:rPr>
                <a:t>ความรู้บนเครือข่าย</a:t>
              </a:r>
              <a:endParaRPr lang="en-US" sz="3600">
                <a:latin typeface="UPC-Cordia" pitchFamily="34" charset="-34"/>
                <a:cs typeface="EucrosiaUPC" pitchFamily="18" charset="-34"/>
              </a:endParaRPr>
            </a:p>
          </p:txBody>
        </p:sp>
        <p:sp>
          <p:nvSpPr>
            <p:cNvPr id="67614" name="Text Box 30"/>
            <p:cNvSpPr txBox="1">
              <a:spLocks noChangeArrowheads="1"/>
            </p:cNvSpPr>
            <p:nvPr/>
          </p:nvSpPr>
          <p:spPr bwMode="gray">
            <a:xfrm>
              <a:off x="1276" y="3051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67615" name="Text Box 31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th-TH" b="0"/>
          </a:p>
        </p:txBody>
      </p:sp>
      <p:grpSp>
        <p:nvGrpSpPr>
          <p:cNvPr id="67638" name="Group 54"/>
          <p:cNvGrpSpPr>
            <a:grpSpLocks/>
          </p:cNvGrpSpPr>
          <p:nvPr/>
        </p:nvGrpSpPr>
        <p:grpSpPr bwMode="auto">
          <a:xfrm>
            <a:off x="1835150" y="4713387"/>
            <a:ext cx="5410200" cy="731837"/>
            <a:chOff x="1152" y="2371"/>
            <a:chExt cx="3408" cy="461"/>
          </a:xfrm>
        </p:grpSpPr>
        <p:grpSp>
          <p:nvGrpSpPr>
            <p:cNvPr id="67639" name="Group 55"/>
            <p:cNvGrpSpPr>
              <a:grpSpLocks/>
            </p:cNvGrpSpPr>
            <p:nvPr/>
          </p:nvGrpSpPr>
          <p:grpSpPr bwMode="auto">
            <a:xfrm>
              <a:off x="1152" y="2413"/>
              <a:ext cx="480" cy="419"/>
              <a:chOff x="1110" y="2656"/>
              <a:chExt cx="1549" cy="1351"/>
            </a:xfrm>
          </p:grpSpPr>
          <p:sp>
            <p:nvSpPr>
              <p:cNvPr id="67640" name="AutoShape 56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th-TH"/>
              </a:p>
            </p:txBody>
          </p:sp>
          <p:sp>
            <p:nvSpPr>
              <p:cNvPr id="67641" name="AutoShape 57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th-TH"/>
              </a:p>
            </p:txBody>
          </p:sp>
          <p:sp>
            <p:nvSpPr>
              <p:cNvPr id="67642" name="AutoShape 58"/>
              <p:cNvSpPr>
                <a:spLocks noChangeArrowheads="1"/>
              </p:cNvSpPr>
              <p:nvPr/>
            </p:nvSpPr>
            <p:spPr bwMode="gray">
              <a:xfrm>
                <a:off x="1200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th-TH"/>
              </a:p>
            </p:txBody>
          </p:sp>
        </p:grpSp>
        <p:sp>
          <p:nvSpPr>
            <p:cNvPr id="67643" name="Line 59"/>
            <p:cNvSpPr>
              <a:spLocks noChangeShapeType="1"/>
            </p:cNvSpPr>
            <p:nvPr/>
          </p:nvSpPr>
          <p:spPr bwMode="auto">
            <a:xfrm>
              <a:off x="1536" y="2797"/>
              <a:ext cx="302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67644" name="Text Box 60"/>
            <p:cNvSpPr txBox="1">
              <a:spLocks noChangeArrowheads="1"/>
            </p:cNvSpPr>
            <p:nvPr/>
          </p:nvSpPr>
          <p:spPr bwMode="auto">
            <a:xfrm>
              <a:off x="1923" y="2371"/>
              <a:ext cx="2363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th-TH" sz="3600">
                  <a:latin typeface="UPC-Cordia" pitchFamily="34" charset="-34"/>
                  <a:cs typeface="EucrosiaUPC" pitchFamily="18" charset="-34"/>
                </a:rPr>
                <a:t>ความปลอดภัยบนเครือข่าย</a:t>
              </a:r>
              <a:endParaRPr lang="en-US" sz="3600">
                <a:latin typeface="UPC-Cordia" pitchFamily="34" charset="-34"/>
                <a:cs typeface="EucrosiaUPC" pitchFamily="18" charset="-34"/>
              </a:endParaRPr>
            </a:p>
          </p:txBody>
        </p:sp>
        <p:sp>
          <p:nvSpPr>
            <p:cNvPr id="67645" name="Text Box 61"/>
            <p:cNvSpPr txBox="1">
              <a:spLocks noChangeArrowheads="1"/>
            </p:cNvSpPr>
            <p:nvPr/>
          </p:nvSpPr>
          <p:spPr bwMode="gray">
            <a:xfrm>
              <a:off x="1276" y="2475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7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7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7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7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7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7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685800" y="2057400"/>
            <a:ext cx="7772400" cy="23622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th-TH" sz="54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รูปแบบ</a:t>
            </a:r>
            <a:r>
              <a:rPr lang="th-TH" sz="54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ของชื่อมี</a:t>
            </a:r>
            <a:r>
              <a:rPr lang="th-TH" sz="54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มาตรฐาน</a:t>
            </a:r>
            <a:r>
              <a:rPr lang="th-TH" sz="54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เฉพาะ</a:t>
            </a:r>
            <a:br>
              <a:rPr lang="th-TH" sz="54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</a:br>
            <a:r>
              <a:rPr lang="th-TH" sz="54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ที่</a:t>
            </a:r>
            <a:r>
              <a:rPr lang="th-TH" sz="54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ไม่ซ้ำกันมีความหมายดังนี้</a:t>
            </a:r>
            <a:br>
              <a:rPr lang="th-TH" sz="54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</a:br>
            <a:r>
              <a:rPr lang="th-TH" sz="54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	</a:t>
            </a:r>
            <a:r>
              <a:rPr lang="en-US" sz="54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EucrosiaUPC" pitchFamily="18" charset="-34"/>
              </a:rPr>
              <a:t>www.microtech.com.tw</a:t>
            </a:r>
            <a:endParaRPr lang="th-TH" sz="540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PC-Hyacinth" pitchFamily="34" charset="-34"/>
              <a:ea typeface="UPC-Hyacinth" pitchFamily="34" charset="-34"/>
              <a:cs typeface="EucrosiaUPC" pitchFamily="18" charset="-34"/>
            </a:endParaRPr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5082480" y="4510186"/>
            <a:ext cx="3810000" cy="871538"/>
            <a:chOff x="2784" y="2592"/>
            <a:chExt cx="2400" cy="549"/>
          </a:xfrm>
        </p:grpSpPr>
        <p:sp>
          <p:nvSpPr>
            <p:cNvPr id="4" name="Line 4"/>
            <p:cNvSpPr>
              <a:spLocks noChangeShapeType="1"/>
            </p:cNvSpPr>
            <p:nvPr/>
          </p:nvSpPr>
          <p:spPr bwMode="auto">
            <a:xfrm>
              <a:off x="2784" y="2592"/>
              <a:ext cx="432" cy="0"/>
            </a:xfrm>
            <a:prstGeom prst="line">
              <a:avLst/>
            </a:prstGeom>
            <a:noFill/>
            <a:ln w="38100">
              <a:solidFill>
                <a:schemeClr val="accent4">
                  <a:lumMod val="95000"/>
                  <a:lumOff val="5000"/>
                </a:schemeClr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2976" y="2592"/>
              <a:ext cx="0" cy="384"/>
            </a:xfrm>
            <a:prstGeom prst="line">
              <a:avLst/>
            </a:prstGeom>
            <a:noFill/>
            <a:ln w="38100">
              <a:solidFill>
                <a:schemeClr val="accent4">
                  <a:lumMod val="95000"/>
                  <a:lumOff val="5000"/>
                </a:schemeClr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2976" y="2976"/>
              <a:ext cx="432" cy="0"/>
            </a:xfrm>
            <a:prstGeom prst="line">
              <a:avLst/>
            </a:prstGeom>
            <a:noFill/>
            <a:ln w="38100">
              <a:solidFill>
                <a:schemeClr val="accent4">
                  <a:lumMod val="95000"/>
                  <a:lumOff val="5000"/>
                </a:schemeClr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408" y="2773"/>
              <a:ext cx="177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th-TH" sz="3200" err="1">
                  <a:latin typeface="Angsana New" pitchFamily="18" charset="-34"/>
                  <a:cs typeface="Angsana New" pitchFamily="18" charset="-34"/>
                </a:rPr>
                <a:t>Company</a:t>
              </a:r>
              <a:r>
                <a:rPr lang="th-TH" sz="3200">
                  <a:latin typeface="Angsana New" pitchFamily="18" charset="-34"/>
                  <a:cs typeface="Angsana New" pitchFamily="18" charset="-34"/>
                </a:rPr>
                <a:t> บริษัท</a:t>
              </a:r>
            </a:p>
          </p:txBody>
        </p:sp>
      </p:grpSp>
      <p:grpSp>
        <p:nvGrpSpPr>
          <p:cNvPr id="8" name="Group 21"/>
          <p:cNvGrpSpPr>
            <a:grpSpLocks/>
          </p:cNvGrpSpPr>
          <p:nvPr/>
        </p:nvGrpSpPr>
        <p:grpSpPr bwMode="auto">
          <a:xfrm>
            <a:off x="2961456" y="4522815"/>
            <a:ext cx="5715000" cy="1282701"/>
            <a:chOff x="1680" y="2645"/>
            <a:chExt cx="3600" cy="808"/>
          </a:xfrm>
        </p:grpSpPr>
        <p:sp>
          <p:nvSpPr>
            <p:cNvPr id="9" name="Line 8"/>
            <p:cNvSpPr>
              <a:spLocks noChangeShapeType="1"/>
            </p:cNvSpPr>
            <p:nvPr/>
          </p:nvSpPr>
          <p:spPr bwMode="auto">
            <a:xfrm>
              <a:off x="1680" y="2645"/>
              <a:ext cx="1008" cy="0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2112" y="2645"/>
              <a:ext cx="0" cy="672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>
              <a:off x="2112" y="3317"/>
              <a:ext cx="1008" cy="0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3216" y="3085"/>
              <a:ext cx="206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>
                  <a:solidFill>
                    <a:srgbClr val="002060"/>
                  </a:solidFill>
                  <a:latin typeface="Angsana New" pitchFamily="18" charset="-34"/>
                  <a:cs typeface="Angsana New" pitchFamily="18" charset="-34"/>
                </a:rPr>
                <a:t>Name </a:t>
              </a:r>
              <a:r>
                <a:rPr lang="th-TH" sz="3200">
                  <a:solidFill>
                    <a:srgbClr val="002060"/>
                  </a:solidFill>
                  <a:latin typeface="Angsana New" pitchFamily="18" charset="-34"/>
                  <a:cs typeface="Angsana New" pitchFamily="18" charset="-34"/>
                </a:rPr>
                <a:t>ชื่อบริษัท/</a:t>
              </a:r>
              <a:r>
                <a:rPr lang="th-TH" sz="3200">
                  <a:solidFill>
                    <a:srgbClr val="002060"/>
                  </a:solidFill>
                </a:rPr>
                <a:t>เจ้าของ</a:t>
              </a:r>
            </a:p>
          </p:txBody>
        </p:sp>
      </p:grpSp>
      <p:grpSp>
        <p:nvGrpSpPr>
          <p:cNvPr id="13" name="Group 22"/>
          <p:cNvGrpSpPr>
            <a:grpSpLocks/>
          </p:cNvGrpSpPr>
          <p:nvPr/>
        </p:nvGrpSpPr>
        <p:grpSpPr bwMode="auto">
          <a:xfrm>
            <a:off x="1894656" y="4514875"/>
            <a:ext cx="5867400" cy="1793876"/>
            <a:chOff x="1104" y="2640"/>
            <a:chExt cx="3696" cy="1130"/>
          </a:xfrm>
        </p:grpSpPr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1104" y="2640"/>
              <a:ext cx="432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>
              <a:off x="1296" y="2640"/>
              <a:ext cx="0" cy="912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>
              <a:off x="1296" y="3552"/>
              <a:ext cx="1056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2448" y="3405"/>
              <a:ext cx="235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th-TH" sz="3200">
                  <a:solidFill>
                    <a:schemeClr val="accent1">
                      <a:lumMod val="50000"/>
                    </a:schemeClr>
                  </a:solidFill>
                  <a:latin typeface="Angsana New" pitchFamily="18" charset="-34"/>
                  <a:cs typeface="Angsana New" pitchFamily="18" charset="-34"/>
                </a:rPr>
                <a:t>รูปแบบของเอกสาร</a:t>
              </a:r>
              <a:r>
                <a:rPr lang="th-TH" sz="3200" err="1">
                  <a:solidFill>
                    <a:schemeClr val="accent1">
                      <a:lumMod val="50000"/>
                    </a:schemeClr>
                  </a:solidFill>
                  <a:latin typeface="Angsana New" pitchFamily="18" charset="-34"/>
                  <a:cs typeface="Angsana New" pitchFamily="18" charset="-34"/>
                </a:rPr>
                <a:t>ไฮเปอร์เทกซ์</a:t>
              </a:r>
              <a:endParaRPr lang="th-TH" sz="3200">
                <a:solidFill>
                  <a:schemeClr val="accent1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18" name="Group 19"/>
          <p:cNvGrpSpPr>
            <a:grpSpLocks/>
          </p:cNvGrpSpPr>
          <p:nvPr/>
        </p:nvGrpSpPr>
        <p:grpSpPr bwMode="auto">
          <a:xfrm>
            <a:off x="6056312" y="4149080"/>
            <a:ext cx="3124200" cy="579438"/>
            <a:chOff x="3408" y="2400"/>
            <a:chExt cx="1968" cy="365"/>
          </a:xfrm>
        </p:grpSpPr>
        <p:sp>
          <p:nvSpPr>
            <p:cNvPr id="19" name="Line 16"/>
            <p:cNvSpPr>
              <a:spLocks noChangeShapeType="1"/>
            </p:cNvSpPr>
            <p:nvPr/>
          </p:nvSpPr>
          <p:spPr bwMode="auto">
            <a:xfrm>
              <a:off x="3408" y="2592"/>
              <a:ext cx="19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>
              <a:off x="3607" y="2592"/>
              <a:ext cx="38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4128" y="2400"/>
              <a:ext cx="124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th-TH" sz="3200">
                  <a:solidFill>
                    <a:srgbClr val="FF0000"/>
                  </a:solidFill>
                  <a:latin typeface="Angsana New" pitchFamily="18" charset="-34"/>
                  <a:cs typeface="Angsana New" pitchFamily="18" charset="-34"/>
                </a:rPr>
                <a:t>ชื่อประเทศ</a:t>
              </a:r>
            </a:p>
          </p:txBody>
        </p:sp>
      </p:grp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609600" y="-63624"/>
            <a:ext cx="8001000" cy="111636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th-TH" sz="6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Rose" pitchFamily="18" charset="-34"/>
                <a:ea typeface="UPC-Rose" pitchFamily="18" charset="-34"/>
                <a:cs typeface="UPC-Rose" pitchFamily="18" charset="-34"/>
              </a:rPr>
              <a:t>เทคโนโลยีบนเครือข่าย</a:t>
            </a:r>
            <a:endParaRPr lang="en-US" sz="6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PC-Hyacinth" pitchFamily="34" charset="-34"/>
              <a:ea typeface="UPC-Hyacinth" pitchFamily="34" charset="-34"/>
              <a:cs typeface="UPC-Hyacinth" pitchFamily="34" charset="-3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5536" y="980728"/>
            <a:ext cx="540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6600" smtClean="0">
                <a:solidFill>
                  <a:srgbClr val="FF0000"/>
                </a:solidFill>
                <a:latin typeface="UPC-Rose" pitchFamily="18" charset="-34"/>
                <a:ea typeface="UPC-Rose" pitchFamily="18" charset="-34"/>
                <a:cs typeface="EucrosiaUPC" pitchFamily="18" charset="-34"/>
              </a:rPr>
              <a:t>Domain Name</a:t>
            </a:r>
            <a:endParaRPr lang="th-TH" sz="6600">
              <a:solidFill>
                <a:srgbClr val="FF0000"/>
              </a:solidFill>
              <a:latin typeface="UPC-Rose" pitchFamily="18" charset="-34"/>
              <a:ea typeface="UPC-Rose" pitchFamily="18" charset="-34"/>
              <a:cs typeface="Eucrosi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244547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09600" y="-63624"/>
            <a:ext cx="8001000" cy="111636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th-TH" sz="6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Rose" pitchFamily="18" charset="-34"/>
                <a:ea typeface="UPC-Rose" pitchFamily="18" charset="-34"/>
                <a:cs typeface="UPC-Rose" pitchFamily="18" charset="-34"/>
              </a:rPr>
              <a:t>เทคโนโลยีบนเครือข่าย</a:t>
            </a:r>
            <a:endParaRPr lang="en-US" sz="6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PC-Hyacinth" pitchFamily="34" charset="-34"/>
              <a:ea typeface="UPC-Hyacinth" pitchFamily="34" charset="-34"/>
              <a:cs typeface="UPC-Hyacinth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836712"/>
            <a:ext cx="540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6600" smtClean="0">
                <a:solidFill>
                  <a:srgbClr val="FF0000"/>
                </a:solidFill>
                <a:latin typeface="UPC-Rose" pitchFamily="18" charset="-34"/>
                <a:ea typeface="UPC-Rose" pitchFamily="18" charset="-34"/>
                <a:cs typeface="EucrosiaUPC" pitchFamily="18" charset="-34"/>
              </a:rPr>
              <a:t>Domain Name</a:t>
            </a:r>
            <a:endParaRPr lang="th-TH" sz="6600">
              <a:solidFill>
                <a:srgbClr val="FF0000"/>
              </a:solidFill>
              <a:latin typeface="UPC-Rose" pitchFamily="18" charset="-34"/>
              <a:ea typeface="UPC-Rose" pitchFamily="18" charset="-34"/>
              <a:cs typeface="EucrosiaUPC" pitchFamily="18" charset="-34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87655" y="1778441"/>
            <a:ext cx="8229600" cy="4818911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34988" indent="-534988">
              <a:lnSpc>
                <a:spcPct val="80000"/>
              </a:lnSpc>
              <a:buSzPct val="75000"/>
            </a:pPr>
            <a:r>
              <a:rPr lang="th-TH" sz="4000" b="1" smtClean="0">
                <a:latin typeface="UPC-Rose" pitchFamily="18" charset="-34"/>
                <a:cs typeface="UPC-Rose" pitchFamily="18" charset="-34"/>
              </a:rPr>
              <a:t>การอ่าน </a:t>
            </a:r>
            <a:r>
              <a:rPr lang="en-US" sz="4000" b="1" smtClean="0">
                <a:latin typeface="UPC-Rose" pitchFamily="18" charset="-34"/>
                <a:cs typeface="UPC-Rose" pitchFamily="18" charset="-34"/>
              </a:rPr>
              <a:t>URL</a:t>
            </a:r>
            <a:r>
              <a:rPr lang="th-TH" sz="4000" b="1" smtClean="0">
                <a:latin typeface="UPC-Rose" pitchFamily="18" charset="-34"/>
                <a:cs typeface="UPC-Rose" pitchFamily="18" charset="-34"/>
              </a:rPr>
              <a:t> จะอ่านความหมายจากหลังมาหน้า เช่น </a:t>
            </a:r>
            <a:r>
              <a:rPr lang="en-US" sz="4000" b="1" smtClean="0">
                <a:latin typeface="UPC-Freesia" pitchFamily="34" charset="-34"/>
                <a:cs typeface="UPC-Freesia" pitchFamily="34" charset="-34"/>
              </a:rPr>
              <a:t>www.microtech.com.tw</a:t>
            </a:r>
            <a:r>
              <a:rPr lang="en-US" sz="4000" b="1" smtClean="0">
                <a:latin typeface="UPC-Rose" pitchFamily="18" charset="-34"/>
                <a:cs typeface="UPC-Rose" pitchFamily="18" charset="-34"/>
              </a:rPr>
              <a:t> </a:t>
            </a:r>
            <a:r>
              <a:rPr lang="th-TH" sz="4000" b="1" smtClean="0">
                <a:latin typeface="UPC-Rose" pitchFamily="18" charset="-34"/>
                <a:cs typeface="UPC-Rose" pitchFamily="18" charset="-34"/>
              </a:rPr>
              <a:t>อ่านได้ว่า</a:t>
            </a:r>
            <a:br>
              <a:rPr lang="th-TH" sz="4000" b="1" smtClean="0">
                <a:latin typeface="UPC-Rose" pitchFamily="18" charset="-34"/>
                <a:cs typeface="UPC-Rose" pitchFamily="18" charset="-34"/>
              </a:rPr>
            </a:br>
            <a:r>
              <a:rPr lang="th-TH" sz="4000" b="1" smtClean="0">
                <a:latin typeface="UPC-Rose" pitchFamily="18" charset="-34"/>
                <a:cs typeface="UPC-Rose" pitchFamily="18" charset="-34"/>
              </a:rPr>
              <a:t>เว็บไซต์นี้อยู่ในไต้หวันเป็นบริษัทชื่อไม</a:t>
            </a:r>
            <a:r>
              <a:rPr lang="th-TH" sz="4000" b="1" err="1" smtClean="0">
                <a:latin typeface="UPC-Rose" pitchFamily="18" charset="-34"/>
                <a:cs typeface="UPC-Rose" pitchFamily="18" charset="-34"/>
              </a:rPr>
              <a:t>โครเทค</a:t>
            </a:r>
            <a:endParaRPr lang="th-TH" sz="4000" b="1" smtClean="0">
              <a:latin typeface="UPC-Rose" pitchFamily="18" charset="-34"/>
              <a:cs typeface="UPC-Rose" pitchFamily="18" charset="-34"/>
            </a:endParaRPr>
          </a:p>
          <a:p>
            <a:pPr marL="534988" indent="-534988">
              <a:lnSpc>
                <a:spcPct val="80000"/>
              </a:lnSpc>
              <a:buSzPct val="75000"/>
            </a:pPr>
            <a:r>
              <a:rPr lang="th-TH" sz="4000" b="1" smtClean="0">
                <a:latin typeface="UPC-Rose" pitchFamily="18" charset="-34"/>
                <a:cs typeface="UPC-Rose" pitchFamily="18" charset="-34"/>
              </a:rPr>
              <a:t>ยกเว้นเฉพาะเว็บไซต์ที่จดทะเบียนในอเมริกาเท่านั้นที่ไม่มีชื่อประเทศต่อท้าย เช่น</a:t>
            </a:r>
            <a:br>
              <a:rPr lang="th-TH" sz="4000" b="1" smtClean="0">
                <a:latin typeface="UPC-Rose" pitchFamily="18" charset="-34"/>
                <a:cs typeface="UPC-Rose" pitchFamily="18" charset="-34"/>
              </a:rPr>
            </a:br>
            <a:r>
              <a:rPr lang="en-US" sz="4000" b="1" smtClean="0">
                <a:latin typeface="UPC-Freesia" pitchFamily="34" charset="-34"/>
                <a:cs typeface="UPC-Freesia" pitchFamily="34" charset="-34"/>
              </a:rPr>
              <a:t>www.microsoft.com, www.intel.com</a:t>
            </a:r>
          </a:p>
          <a:p>
            <a:pPr marL="534988" indent="-534988">
              <a:lnSpc>
                <a:spcPct val="80000"/>
              </a:lnSpc>
              <a:buSzPct val="75000"/>
            </a:pPr>
            <a:r>
              <a:rPr lang="th-TH" sz="4000" b="1" smtClean="0">
                <a:latin typeface="UPC-Rose" pitchFamily="18" charset="-34"/>
                <a:cs typeface="UPC-Rose" pitchFamily="18" charset="-34"/>
              </a:rPr>
              <a:t>ประเทศอื่นๆ จะใช้อักษรย่อแตกต่างกันเช่น </a:t>
            </a:r>
            <a:br>
              <a:rPr lang="th-TH" sz="4000" b="1" smtClean="0">
                <a:latin typeface="UPC-Rose" pitchFamily="18" charset="-34"/>
                <a:cs typeface="UPC-Rose" pitchFamily="18" charset="-34"/>
              </a:rPr>
            </a:br>
            <a:r>
              <a:rPr lang="en-US" sz="4000" b="1" smtClean="0">
                <a:latin typeface="UPC-Freesia" pitchFamily="34" charset="-34"/>
                <a:cs typeface="UPC-Freesia" pitchFamily="34" charset="-34"/>
              </a:rPr>
              <a:t>.</a:t>
            </a:r>
            <a:r>
              <a:rPr lang="en-US" sz="4000" b="1" err="1" smtClean="0">
                <a:latin typeface="UPC-Freesia" pitchFamily="34" charset="-34"/>
                <a:cs typeface="UPC-Freesia" pitchFamily="34" charset="-34"/>
              </a:rPr>
              <a:t>th</a:t>
            </a:r>
            <a:r>
              <a:rPr lang="en-US" sz="4000" b="1" smtClean="0">
                <a:latin typeface="UPC-Freesia" pitchFamily="34" charset="-34"/>
                <a:cs typeface="UPC-Freesia" pitchFamily="34" charset="-34"/>
              </a:rPr>
              <a:t> = Thailand, .au = Australia, .</a:t>
            </a:r>
            <a:r>
              <a:rPr lang="en-US" sz="4000" b="1" err="1" smtClean="0">
                <a:latin typeface="UPC-Freesia" pitchFamily="34" charset="-34"/>
                <a:cs typeface="UPC-Freesia" pitchFamily="34" charset="-34"/>
              </a:rPr>
              <a:t>jp</a:t>
            </a:r>
            <a:r>
              <a:rPr lang="en-US" sz="4000" b="1" smtClean="0">
                <a:latin typeface="UPC-Freesia" pitchFamily="34" charset="-34"/>
                <a:cs typeface="UPC-Freesia" pitchFamily="34" charset="-34"/>
              </a:rPr>
              <a:t> = Japan</a:t>
            </a:r>
            <a:br>
              <a:rPr lang="en-US" sz="4000" b="1" smtClean="0">
                <a:latin typeface="UPC-Freesia" pitchFamily="34" charset="-34"/>
                <a:cs typeface="UPC-Freesia" pitchFamily="34" charset="-34"/>
              </a:rPr>
            </a:br>
            <a:r>
              <a:rPr lang="en-US" sz="4000" b="1" smtClean="0">
                <a:latin typeface="UPC-Freesia" pitchFamily="34" charset="-34"/>
                <a:cs typeface="UPC-Freesia" pitchFamily="34" charset="-34"/>
              </a:rPr>
              <a:t>.</a:t>
            </a:r>
            <a:r>
              <a:rPr lang="en-US" sz="4000" b="1" err="1" smtClean="0">
                <a:latin typeface="UPC-Freesia" pitchFamily="34" charset="-34"/>
                <a:cs typeface="UPC-Freesia" pitchFamily="34" charset="-34"/>
              </a:rPr>
              <a:t>sg</a:t>
            </a:r>
            <a:r>
              <a:rPr lang="en-US" sz="4000" b="1" smtClean="0">
                <a:latin typeface="UPC-Freesia" pitchFamily="34" charset="-34"/>
                <a:cs typeface="UPC-Freesia" pitchFamily="34" charset="-34"/>
              </a:rPr>
              <a:t> = Singapore, .ma = Malaysia</a:t>
            </a:r>
            <a:endParaRPr lang="th-TH" sz="4000" b="1">
              <a:latin typeface="UPC-Freesia" pitchFamily="34" charset="-34"/>
              <a:cs typeface="UPC-Freesia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390763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468313" y="1196975"/>
            <a:ext cx="8229600" cy="57626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44500" indent="-444500">
              <a:lnSpc>
                <a:spcPct val="80000"/>
              </a:lnSpc>
              <a:buSzPct val="75000"/>
            </a:pPr>
            <a:r>
              <a:rPr lang="th-TH" sz="4000" b="1" smtClean="0">
                <a:latin typeface="UPC-Rose" pitchFamily="18" charset="-34"/>
                <a:cs typeface="UPC-Rose" pitchFamily="18" charset="-34"/>
              </a:rPr>
              <a:t>ลักษณะการดำเนินการขององค์กร (อเมริกา) เช่น</a:t>
            </a:r>
            <a:endParaRPr lang="th-TH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835150" y="1916113"/>
            <a:ext cx="4871847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000">
                <a:latin typeface="+mn-lt"/>
              </a:rPr>
              <a:t>.com = Company</a:t>
            </a:r>
          </a:p>
          <a:p>
            <a:r>
              <a:rPr lang="en-US" sz="4000">
                <a:latin typeface="+mn-lt"/>
              </a:rPr>
              <a:t>.</a:t>
            </a:r>
            <a:r>
              <a:rPr lang="en-US" sz="4000" err="1">
                <a:latin typeface="+mn-lt"/>
              </a:rPr>
              <a:t>edu</a:t>
            </a:r>
            <a:r>
              <a:rPr lang="en-US" sz="4000">
                <a:latin typeface="+mn-lt"/>
              </a:rPr>
              <a:t> = Education</a:t>
            </a:r>
          </a:p>
          <a:p>
            <a:r>
              <a:rPr lang="en-US" sz="4000">
                <a:latin typeface="+mn-lt"/>
              </a:rPr>
              <a:t>.org = Organization</a:t>
            </a:r>
          </a:p>
          <a:p>
            <a:r>
              <a:rPr lang="en-US" sz="4000">
                <a:latin typeface="+mn-lt"/>
              </a:rPr>
              <a:t>.</a:t>
            </a:r>
            <a:r>
              <a:rPr lang="en-US" sz="4000" err="1">
                <a:latin typeface="+mn-lt"/>
              </a:rPr>
              <a:t>gov</a:t>
            </a:r>
            <a:r>
              <a:rPr lang="en-US" sz="4000">
                <a:latin typeface="+mn-lt"/>
              </a:rPr>
              <a:t> = Government</a:t>
            </a:r>
          </a:p>
          <a:p>
            <a:r>
              <a:rPr lang="en-US" sz="4000" err="1">
                <a:latin typeface="+mn-lt"/>
              </a:rPr>
              <a:t>.net</a:t>
            </a:r>
            <a:r>
              <a:rPr lang="en-US" sz="4000">
                <a:latin typeface="+mn-lt"/>
              </a:rPr>
              <a:t> = Network</a:t>
            </a:r>
          </a:p>
          <a:p>
            <a:r>
              <a:rPr lang="en-US" sz="4000">
                <a:latin typeface="+mn-lt"/>
              </a:rPr>
              <a:t>.mil = Military</a:t>
            </a:r>
            <a:endParaRPr lang="th-TH" sz="4000">
              <a:latin typeface="+mn-lt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09600" y="-63624"/>
            <a:ext cx="8001000" cy="111636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th-TH" sz="6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Rose" pitchFamily="18" charset="-34"/>
                <a:ea typeface="UPC-Rose" pitchFamily="18" charset="-34"/>
                <a:cs typeface="UPC-Rose" pitchFamily="18" charset="-34"/>
              </a:rPr>
              <a:t>เทคโนโลยีบนเครือข่าย</a:t>
            </a:r>
            <a:endParaRPr lang="en-US" sz="6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PC-Hyacinth" pitchFamily="34" charset="-34"/>
              <a:ea typeface="UPC-Hyacinth" pitchFamily="34" charset="-34"/>
              <a:cs typeface="UPC-Hyacinth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9978595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92A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92A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92A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92A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92A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92A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09600" y="-63624"/>
            <a:ext cx="8001000" cy="111636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th-TH" sz="6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Rose" pitchFamily="18" charset="-34"/>
                <a:ea typeface="UPC-Rose" pitchFamily="18" charset="-34"/>
                <a:cs typeface="UPC-Rose" pitchFamily="18" charset="-34"/>
              </a:rPr>
              <a:t>เทคโนโลยีบนเครือข่าย</a:t>
            </a:r>
            <a:endParaRPr lang="en-US" sz="6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PC-Hyacinth" pitchFamily="34" charset="-34"/>
              <a:ea typeface="UPC-Hyacinth" pitchFamily="34" charset="-34"/>
              <a:cs typeface="UPC-Hyacinth" pitchFamily="34" charset="-34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755650" y="1412875"/>
            <a:ext cx="7772400" cy="122396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44500" indent="-444500">
              <a:lnSpc>
                <a:spcPct val="80000"/>
              </a:lnSpc>
              <a:buSzPct val="75000"/>
            </a:pPr>
            <a:r>
              <a:rPr lang="th-TH" sz="4000" b="1" smtClean="0">
                <a:latin typeface="UPC-Rose" pitchFamily="18" charset="-34"/>
                <a:cs typeface="UPC-Rose" pitchFamily="18" charset="-34"/>
              </a:rPr>
              <a:t>ลักษณะการดำเนินงานขององค์กรในประเทศไทย </a:t>
            </a:r>
            <a:r>
              <a:rPr lang="en-US" sz="4000" b="1" smtClean="0">
                <a:latin typeface="UPC-Rose" pitchFamily="18" charset="-34"/>
                <a:cs typeface="UPC-Rose" pitchFamily="18" charset="-34"/>
              </a:rPr>
              <a:t/>
            </a:r>
            <a:br>
              <a:rPr lang="en-US" sz="4000" b="1" smtClean="0">
                <a:latin typeface="UPC-Rose" pitchFamily="18" charset="-34"/>
                <a:cs typeface="UPC-Rose" pitchFamily="18" charset="-34"/>
              </a:rPr>
            </a:br>
            <a:endParaRPr lang="th-TH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555875" y="2349500"/>
            <a:ext cx="5186035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000"/>
              <a:t>.</a:t>
            </a:r>
            <a:r>
              <a:rPr lang="en-US" sz="4000" smtClean="0"/>
              <a:t>ac.th </a:t>
            </a:r>
            <a:r>
              <a:rPr lang="en-US" sz="4000"/>
              <a:t>= Academic</a:t>
            </a:r>
          </a:p>
          <a:p>
            <a:r>
              <a:rPr lang="en-US" sz="4000"/>
              <a:t>.</a:t>
            </a:r>
            <a:r>
              <a:rPr lang="en-US" sz="4000" smtClean="0"/>
              <a:t>co.th </a:t>
            </a:r>
            <a:r>
              <a:rPr lang="en-US" sz="4000"/>
              <a:t>= Company</a:t>
            </a:r>
          </a:p>
          <a:p>
            <a:r>
              <a:rPr lang="en-US" sz="4000"/>
              <a:t>.</a:t>
            </a:r>
            <a:r>
              <a:rPr lang="en-US" sz="4000" smtClean="0"/>
              <a:t>go.th </a:t>
            </a:r>
            <a:r>
              <a:rPr lang="en-US" sz="4000"/>
              <a:t>= Government</a:t>
            </a:r>
          </a:p>
          <a:p>
            <a:r>
              <a:rPr lang="en-US" sz="4000"/>
              <a:t>.</a:t>
            </a:r>
            <a:r>
              <a:rPr lang="en-US" sz="4000" smtClean="0"/>
              <a:t>or.th </a:t>
            </a:r>
            <a:r>
              <a:rPr lang="en-US" sz="4000"/>
              <a:t>= Organization</a:t>
            </a:r>
          </a:p>
          <a:p>
            <a:r>
              <a:rPr lang="en-US" sz="4000"/>
              <a:t>.</a:t>
            </a:r>
            <a:r>
              <a:rPr lang="en-US" sz="4000" smtClean="0"/>
              <a:t>mi.th </a:t>
            </a:r>
            <a:r>
              <a:rPr lang="en-US" sz="4000"/>
              <a:t>= Military</a:t>
            </a:r>
          </a:p>
          <a:p>
            <a:r>
              <a:rPr lang="en-US" sz="4000"/>
              <a:t>.</a:t>
            </a:r>
            <a:r>
              <a:rPr lang="en-US" sz="4000" smtClean="0"/>
              <a:t>in.th </a:t>
            </a:r>
            <a:r>
              <a:rPr lang="en-US" sz="4000"/>
              <a:t>= Individual</a:t>
            </a:r>
            <a:endParaRPr lang="th-TH" sz="4000"/>
          </a:p>
        </p:txBody>
      </p:sp>
    </p:spTree>
    <p:extLst>
      <p:ext uri="{BB962C8B-B14F-4D97-AF65-F5344CB8AC3E}">
        <p14:creationId xmlns:p14="http://schemas.microsoft.com/office/powerpoint/2010/main" val="2893694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09600" y="-63624"/>
            <a:ext cx="8001000" cy="111636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th-TH" sz="6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Rose" pitchFamily="18" charset="-34"/>
                <a:ea typeface="UPC-Rose" pitchFamily="18" charset="-34"/>
                <a:cs typeface="UPC-Rose" pitchFamily="18" charset="-34"/>
              </a:rPr>
              <a:t>เทคโนโลยีบนเครือข่าย</a:t>
            </a:r>
            <a:endParaRPr lang="en-US" sz="6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PC-Hyacinth" pitchFamily="34" charset="-34"/>
              <a:ea typeface="UPC-Hyacinth" pitchFamily="34" charset="-34"/>
              <a:cs typeface="UPC-Hyacinth" pitchFamily="34" charset="-34"/>
            </a:endParaRPr>
          </a:p>
        </p:txBody>
      </p:sp>
      <p:grpSp>
        <p:nvGrpSpPr>
          <p:cNvPr id="4" name="Group 526"/>
          <p:cNvGrpSpPr>
            <a:grpSpLocks/>
          </p:cNvGrpSpPr>
          <p:nvPr/>
        </p:nvGrpSpPr>
        <p:grpSpPr bwMode="auto">
          <a:xfrm>
            <a:off x="295275" y="4149725"/>
            <a:ext cx="5789613" cy="2352675"/>
            <a:chOff x="186" y="2614"/>
            <a:chExt cx="3647" cy="1482"/>
          </a:xfrm>
        </p:grpSpPr>
        <p:pic>
          <p:nvPicPr>
            <p:cNvPr id="5" name="Picture 7" descr="local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2614"/>
              <a:ext cx="2208" cy="1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Arc 11"/>
            <p:cNvSpPr>
              <a:spLocks/>
            </p:cNvSpPr>
            <p:nvPr/>
          </p:nvSpPr>
          <p:spPr bwMode="auto">
            <a:xfrm flipV="1">
              <a:off x="1064" y="2830"/>
              <a:ext cx="1361" cy="1074"/>
            </a:xfrm>
            <a:custGeom>
              <a:avLst/>
              <a:gdLst>
                <a:gd name="G0" fmla="+- 8871 0 0"/>
                <a:gd name="G1" fmla="+- 21600 0 0"/>
                <a:gd name="G2" fmla="+- 21600 0 0"/>
                <a:gd name="T0" fmla="*/ 0 w 30468"/>
                <a:gd name="T1" fmla="*/ 1906 h 21600"/>
                <a:gd name="T2" fmla="*/ 30468 w 30468"/>
                <a:gd name="T3" fmla="*/ 21212 h 21600"/>
                <a:gd name="T4" fmla="*/ 8871 w 3046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468" h="21600" fill="none" extrusionOk="0">
                  <a:moveTo>
                    <a:pt x="-1" y="1905"/>
                  </a:moveTo>
                  <a:cubicBezTo>
                    <a:pt x="2788" y="649"/>
                    <a:pt x="5812" y="-1"/>
                    <a:pt x="8871" y="0"/>
                  </a:cubicBezTo>
                  <a:cubicBezTo>
                    <a:pt x="20649" y="0"/>
                    <a:pt x="30255" y="9435"/>
                    <a:pt x="30467" y="21212"/>
                  </a:cubicBezTo>
                </a:path>
                <a:path w="30468" h="21600" stroke="0" extrusionOk="0">
                  <a:moveTo>
                    <a:pt x="-1" y="1905"/>
                  </a:moveTo>
                  <a:cubicBezTo>
                    <a:pt x="2788" y="649"/>
                    <a:pt x="5812" y="-1"/>
                    <a:pt x="8871" y="0"/>
                  </a:cubicBezTo>
                  <a:cubicBezTo>
                    <a:pt x="20649" y="0"/>
                    <a:pt x="30255" y="9435"/>
                    <a:pt x="30467" y="21212"/>
                  </a:cubicBezTo>
                  <a:lnTo>
                    <a:pt x="8871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7" name="Arc 12"/>
            <p:cNvSpPr>
              <a:spLocks/>
            </p:cNvSpPr>
            <p:nvPr/>
          </p:nvSpPr>
          <p:spPr bwMode="auto">
            <a:xfrm>
              <a:off x="2336" y="2756"/>
              <a:ext cx="1497" cy="89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267"/>
                <a:gd name="T1" fmla="*/ 0 h 21600"/>
                <a:gd name="T2" fmla="*/ 21267 w 21267"/>
                <a:gd name="T3" fmla="*/ 17825 h 21600"/>
                <a:gd name="T4" fmla="*/ 0 w 2126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267" h="21600" fill="none" extrusionOk="0">
                  <a:moveTo>
                    <a:pt x="-1" y="0"/>
                  </a:moveTo>
                  <a:cubicBezTo>
                    <a:pt x="10473" y="0"/>
                    <a:pt x="19437" y="7513"/>
                    <a:pt x="21267" y="17824"/>
                  </a:cubicBezTo>
                </a:path>
                <a:path w="21267" h="21600" stroke="0" extrusionOk="0">
                  <a:moveTo>
                    <a:pt x="-1" y="0"/>
                  </a:moveTo>
                  <a:cubicBezTo>
                    <a:pt x="10473" y="0"/>
                    <a:pt x="19437" y="7513"/>
                    <a:pt x="21267" y="17824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8" name="Text Box 13"/>
            <p:cNvSpPr txBox="1">
              <a:spLocks noChangeArrowheads="1"/>
            </p:cNvSpPr>
            <p:nvPr/>
          </p:nvSpPr>
          <p:spPr bwMode="auto">
            <a:xfrm>
              <a:off x="186" y="3592"/>
              <a:ext cx="70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th-TH" sz="1600">
                  <a:latin typeface="CordiaUPC" pitchFamily="34" charset="-34"/>
                  <a:cs typeface="Angsana New" pitchFamily="18" charset="-34"/>
                </a:rPr>
                <a:t>Individual  User</a:t>
              </a:r>
            </a:p>
          </p:txBody>
        </p:sp>
        <p:sp>
          <p:nvSpPr>
            <p:cNvPr id="9" name="Text Box 17"/>
            <p:cNvSpPr txBox="1">
              <a:spLocks noChangeArrowheads="1"/>
            </p:cNvSpPr>
            <p:nvPr/>
          </p:nvSpPr>
          <p:spPr bwMode="auto">
            <a:xfrm rot="1909">
              <a:off x="1247" y="3884"/>
              <a:ext cx="159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th-TH" sz="1600" i="1">
                  <a:solidFill>
                    <a:srgbClr val="FF0000"/>
                  </a:solidFill>
                  <a:latin typeface="UPC-Cordia" pitchFamily="34" charset="-34"/>
                  <a:cs typeface="UPC-Cordia" pitchFamily="34" charset="-34"/>
                </a:rPr>
                <a:t>Dial-up Connection via Telephone Line</a:t>
              </a:r>
            </a:p>
          </p:txBody>
        </p:sp>
      </p:grpSp>
      <p:grpSp>
        <p:nvGrpSpPr>
          <p:cNvPr id="10" name="Group 525"/>
          <p:cNvGrpSpPr>
            <a:grpSpLocks/>
          </p:cNvGrpSpPr>
          <p:nvPr/>
        </p:nvGrpSpPr>
        <p:grpSpPr bwMode="auto">
          <a:xfrm>
            <a:off x="0" y="836613"/>
            <a:ext cx="6078538" cy="4538662"/>
            <a:chOff x="0" y="527"/>
            <a:chExt cx="3829" cy="2859"/>
          </a:xfrm>
        </p:grpSpPr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566" y="709"/>
              <a:ext cx="36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th-TH" sz="1600">
                  <a:latin typeface="CordiaUPC" pitchFamily="34" charset="-34"/>
                  <a:cs typeface="Angsana New" pitchFamily="18" charset="-34"/>
                </a:rPr>
                <a:t>Server</a:t>
              </a:r>
            </a:p>
          </p:txBody>
        </p:sp>
        <p:sp>
          <p:nvSpPr>
            <p:cNvPr id="12" name="Text Box 18"/>
            <p:cNvSpPr txBox="1">
              <a:spLocks noChangeArrowheads="1"/>
            </p:cNvSpPr>
            <p:nvPr/>
          </p:nvSpPr>
          <p:spPr bwMode="auto">
            <a:xfrm rot="1909">
              <a:off x="3107" y="2190"/>
              <a:ext cx="529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th-TH" sz="1600" i="1">
                  <a:solidFill>
                    <a:srgbClr val="FF0000"/>
                  </a:solidFill>
                  <a:latin typeface="CordiaUPC" pitchFamily="34" charset="-34"/>
                  <a:cs typeface="Angsana New" pitchFamily="18" charset="-34"/>
                </a:rPr>
                <a:t>Lease Line</a:t>
              </a:r>
            </a:p>
            <a:p>
              <a:pPr eaLnBrk="0" hangingPunct="0"/>
              <a:r>
                <a:rPr lang="th-TH" sz="1600" i="1">
                  <a:solidFill>
                    <a:srgbClr val="FF0000"/>
                  </a:solidFill>
                  <a:latin typeface="CordiaUPC" pitchFamily="34" charset="-34"/>
                  <a:cs typeface="Angsana New" pitchFamily="18" charset="-34"/>
                </a:rPr>
                <a:t>or ISDN</a:t>
              </a:r>
            </a:p>
          </p:txBody>
        </p:sp>
        <p:pic>
          <p:nvPicPr>
            <p:cNvPr id="13" name="Picture 20" descr="la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981"/>
              <a:ext cx="2778" cy="1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Arc 21"/>
            <p:cNvSpPr>
              <a:spLocks/>
            </p:cNvSpPr>
            <p:nvPr/>
          </p:nvSpPr>
          <p:spPr bwMode="auto">
            <a:xfrm flipV="1">
              <a:off x="1026" y="1331"/>
              <a:ext cx="672" cy="55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15" name="Arc 22"/>
            <p:cNvSpPr>
              <a:spLocks/>
            </p:cNvSpPr>
            <p:nvPr/>
          </p:nvSpPr>
          <p:spPr bwMode="auto">
            <a:xfrm>
              <a:off x="1837" y="1299"/>
              <a:ext cx="796" cy="4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16" name="Arc 23"/>
            <p:cNvSpPr>
              <a:spLocks/>
            </p:cNvSpPr>
            <p:nvPr/>
          </p:nvSpPr>
          <p:spPr bwMode="auto">
            <a:xfrm flipH="1" flipV="1">
              <a:off x="782" y="1991"/>
              <a:ext cx="1000" cy="46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17" name="Arc 24"/>
            <p:cNvSpPr>
              <a:spLocks/>
            </p:cNvSpPr>
            <p:nvPr/>
          </p:nvSpPr>
          <p:spPr bwMode="auto">
            <a:xfrm flipV="1">
              <a:off x="2010" y="1839"/>
              <a:ext cx="820" cy="576"/>
            </a:xfrm>
            <a:custGeom>
              <a:avLst/>
              <a:gdLst>
                <a:gd name="G0" fmla="+- 112 0 0"/>
                <a:gd name="G1" fmla="+- 21600 0 0"/>
                <a:gd name="G2" fmla="+- 21600 0 0"/>
                <a:gd name="T0" fmla="*/ 0 w 21712"/>
                <a:gd name="T1" fmla="*/ 0 h 21600"/>
                <a:gd name="T2" fmla="*/ 21712 w 21712"/>
                <a:gd name="T3" fmla="*/ 21600 h 21600"/>
                <a:gd name="T4" fmla="*/ 112 w 21712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12" h="21600" fill="none" extrusionOk="0">
                  <a:moveTo>
                    <a:pt x="0" y="0"/>
                  </a:moveTo>
                  <a:cubicBezTo>
                    <a:pt x="37" y="0"/>
                    <a:pt x="74" y="-1"/>
                    <a:pt x="112" y="0"/>
                  </a:cubicBezTo>
                  <a:cubicBezTo>
                    <a:pt x="12041" y="0"/>
                    <a:pt x="21712" y="9670"/>
                    <a:pt x="21712" y="21600"/>
                  </a:cubicBezTo>
                </a:path>
                <a:path w="21712" h="21600" stroke="0" extrusionOk="0">
                  <a:moveTo>
                    <a:pt x="0" y="0"/>
                  </a:moveTo>
                  <a:cubicBezTo>
                    <a:pt x="37" y="0"/>
                    <a:pt x="74" y="-1"/>
                    <a:pt x="112" y="0"/>
                  </a:cubicBezTo>
                  <a:cubicBezTo>
                    <a:pt x="12041" y="0"/>
                    <a:pt x="21712" y="9670"/>
                    <a:pt x="21712" y="21600"/>
                  </a:cubicBezTo>
                  <a:lnTo>
                    <a:pt x="112" y="2160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18" name="Text Box 25"/>
            <p:cNvSpPr txBox="1">
              <a:spLocks noChangeArrowheads="1"/>
            </p:cNvSpPr>
            <p:nvPr/>
          </p:nvSpPr>
          <p:spPr bwMode="auto">
            <a:xfrm>
              <a:off x="1536" y="1787"/>
              <a:ext cx="86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th-TH" sz="1600">
                  <a:latin typeface="CordiaUPC" pitchFamily="34" charset="-34"/>
                  <a:cs typeface="Angsana New" pitchFamily="18" charset="-34"/>
                </a:rPr>
                <a:t>Local Area Network</a:t>
              </a:r>
              <a:endParaRPr lang="th-TH" sz="2400" b="0">
                <a:latin typeface="CordiaUPC" pitchFamily="34" charset="-34"/>
                <a:cs typeface="Angsana New" pitchFamily="18" charset="-34"/>
              </a:endParaRPr>
            </a:p>
          </p:txBody>
        </p:sp>
        <p:sp>
          <p:nvSpPr>
            <p:cNvPr id="19" name="Text Box 26"/>
            <p:cNvSpPr txBox="1">
              <a:spLocks noChangeArrowheads="1"/>
            </p:cNvSpPr>
            <p:nvPr/>
          </p:nvSpPr>
          <p:spPr bwMode="auto">
            <a:xfrm>
              <a:off x="0" y="2009"/>
              <a:ext cx="69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th-TH" sz="1600">
                  <a:latin typeface="CordiaUPC" pitchFamily="34" charset="-34"/>
                  <a:cs typeface="Angsana New" pitchFamily="18" charset="-34"/>
                </a:rPr>
                <a:t>Corporate User</a:t>
              </a:r>
            </a:p>
          </p:txBody>
        </p:sp>
        <p:sp>
          <p:nvSpPr>
            <p:cNvPr id="20" name="Oval 27"/>
            <p:cNvSpPr>
              <a:spLocks noChangeArrowheads="1"/>
            </p:cNvSpPr>
            <p:nvPr/>
          </p:nvSpPr>
          <p:spPr bwMode="auto">
            <a:xfrm>
              <a:off x="1392" y="1739"/>
              <a:ext cx="56" cy="5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/>
            </a:p>
          </p:txBody>
        </p:sp>
        <p:grpSp>
          <p:nvGrpSpPr>
            <p:cNvPr id="21" name="Group 28"/>
            <p:cNvGrpSpPr>
              <a:grpSpLocks/>
            </p:cNvGrpSpPr>
            <p:nvPr/>
          </p:nvGrpSpPr>
          <p:grpSpPr bwMode="auto">
            <a:xfrm>
              <a:off x="1202" y="754"/>
              <a:ext cx="2627" cy="2632"/>
              <a:chOff x="1200" y="768"/>
              <a:chExt cx="2627" cy="2632"/>
            </a:xfrm>
          </p:grpSpPr>
          <p:sp>
            <p:nvSpPr>
              <p:cNvPr id="174" name="Arc 29"/>
              <p:cNvSpPr>
                <a:spLocks/>
              </p:cNvSpPr>
              <p:nvPr/>
            </p:nvSpPr>
            <p:spPr bwMode="auto">
              <a:xfrm>
                <a:off x="3216" y="1840"/>
                <a:ext cx="611" cy="1560"/>
              </a:xfrm>
              <a:custGeom>
                <a:avLst/>
                <a:gdLst>
                  <a:gd name="G0" fmla="+- 0 0 0"/>
                  <a:gd name="G1" fmla="+- 20791 0 0"/>
                  <a:gd name="G2" fmla="+- 21600 0 0"/>
                  <a:gd name="T0" fmla="*/ 5855 w 21600"/>
                  <a:gd name="T1" fmla="*/ 0 h 20791"/>
                  <a:gd name="T2" fmla="*/ 21600 w 21600"/>
                  <a:gd name="T3" fmla="*/ 20791 h 20791"/>
                  <a:gd name="T4" fmla="*/ 0 w 21600"/>
                  <a:gd name="T5" fmla="*/ 20791 h 20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0791" fill="none" extrusionOk="0">
                    <a:moveTo>
                      <a:pt x="5855" y="-1"/>
                    </a:moveTo>
                    <a:cubicBezTo>
                      <a:pt x="15167" y="2622"/>
                      <a:pt x="21600" y="11116"/>
                      <a:pt x="21600" y="20791"/>
                    </a:cubicBezTo>
                  </a:path>
                  <a:path w="21600" h="20791" stroke="0" extrusionOk="0">
                    <a:moveTo>
                      <a:pt x="5855" y="-1"/>
                    </a:moveTo>
                    <a:cubicBezTo>
                      <a:pt x="15167" y="2622"/>
                      <a:pt x="21600" y="11116"/>
                      <a:pt x="21600" y="20791"/>
                    </a:cubicBezTo>
                    <a:lnTo>
                      <a:pt x="0" y="20791"/>
                    </a:lnTo>
                    <a:close/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th-TH"/>
              </a:p>
            </p:txBody>
          </p:sp>
          <p:sp>
            <p:nvSpPr>
              <p:cNvPr id="175" name="Arc 30"/>
              <p:cNvSpPr>
                <a:spLocks/>
              </p:cNvSpPr>
              <p:nvPr/>
            </p:nvSpPr>
            <p:spPr bwMode="auto">
              <a:xfrm>
                <a:off x="1200" y="768"/>
                <a:ext cx="2208" cy="238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18188"/>
                  <a:gd name="T1" fmla="*/ 0 h 21600"/>
                  <a:gd name="T2" fmla="*/ 18188 w 18188"/>
                  <a:gd name="T3" fmla="*/ 9948 h 21600"/>
                  <a:gd name="T4" fmla="*/ 0 w 18188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188" h="21600" fill="none" extrusionOk="0">
                    <a:moveTo>
                      <a:pt x="-1" y="0"/>
                    </a:moveTo>
                    <a:cubicBezTo>
                      <a:pt x="7361" y="0"/>
                      <a:pt x="14216" y="3749"/>
                      <a:pt x="18187" y="9948"/>
                    </a:cubicBezTo>
                  </a:path>
                  <a:path w="18188" h="21600" stroke="0" extrusionOk="0">
                    <a:moveTo>
                      <a:pt x="-1" y="0"/>
                    </a:moveTo>
                    <a:cubicBezTo>
                      <a:pt x="7361" y="0"/>
                      <a:pt x="14216" y="3749"/>
                      <a:pt x="18187" y="9948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th-TH"/>
              </a:p>
            </p:txBody>
          </p:sp>
        </p:grpSp>
        <p:sp>
          <p:nvSpPr>
            <p:cNvPr id="22" name="Arc 31"/>
            <p:cNvSpPr>
              <a:spLocks/>
            </p:cNvSpPr>
            <p:nvPr/>
          </p:nvSpPr>
          <p:spPr bwMode="auto">
            <a:xfrm flipH="1" flipV="1">
              <a:off x="1104" y="1067"/>
              <a:ext cx="480" cy="686"/>
            </a:xfrm>
            <a:custGeom>
              <a:avLst/>
              <a:gdLst>
                <a:gd name="G0" fmla="+- 0 0 0"/>
                <a:gd name="G1" fmla="+- 19706 0 0"/>
                <a:gd name="G2" fmla="+- 21600 0 0"/>
                <a:gd name="T0" fmla="*/ 8846 w 21600"/>
                <a:gd name="T1" fmla="*/ 0 h 31652"/>
                <a:gd name="T2" fmla="*/ 17996 w 21600"/>
                <a:gd name="T3" fmla="*/ 31652 h 31652"/>
                <a:gd name="T4" fmla="*/ 0 w 21600"/>
                <a:gd name="T5" fmla="*/ 19706 h 31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31652" fill="none" extrusionOk="0">
                  <a:moveTo>
                    <a:pt x="8845" y="0"/>
                  </a:moveTo>
                  <a:cubicBezTo>
                    <a:pt x="16606" y="3484"/>
                    <a:pt x="21600" y="11199"/>
                    <a:pt x="21600" y="19706"/>
                  </a:cubicBezTo>
                  <a:cubicBezTo>
                    <a:pt x="21600" y="23955"/>
                    <a:pt x="20346" y="28111"/>
                    <a:pt x="17995" y="31651"/>
                  </a:cubicBezTo>
                </a:path>
                <a:path w="21600" h="31652" stroke="0" extrusionOk="0">
                  <a:moveTo>
                    <a:pt x="8845" y="0"/>
                  </a:moveTo>
                  <a:cubicBezTo>
                    <a:pt x="16606" y="3484"/>
                    <a:pt x="21600" y="11199"/>
                    <a:pt x="21600" y="19706"/>
                  </a:cubicBezTo>
                  <a:cubicBezTo>
                    <a:pt x="21600" y="23955"/>
                    <a:pt x="20346" y="28111"/>
                    <a:pt x="17995" y="31651"/>
                  </a:cubicBezTo>
                  <a:lnTo>
                    <a:pt x="0" y="19706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/>
            </a:p>
          </p:txBody>
        </p:sp>
        <p:grpSp>
          <p:nvGrpSpPr>
            <p:cNvPr id="23" name="Group 32"/>
            <p:cNvGrpSpPr>
              <a:grpSpLocks/>
            </p:cNvGrpSpPr>
            <p:nvPr/>
          </p:nvGrpSpPr>
          <p:grpSpPr bwMode="auto">
            <a:xfrm>
              <a:off x="930" y="527"/>
              <a:ext cx="318" cy="805"/>
              <a:chOff x="4867" y="2802"/>
              <a:chExt cx="318" cy="805"/>
            </a:xfrm>
          </p:grpSpPr>
          <p:sp>
            <p:nvSpPr>
              <p:cNvPr id="24" name="Freeform 33"/>
              <p:cNvSpPr>
                <a:spLocks/>
              </p:cNvSpPr>
              <p:nvPr/>
            </p:nvSpPr>
            <p:spPr bwMode="auto">
              <a:xfrm>
                <a:off x="4873" y="2808"/>
                <a:ext cx="306" cy="793"/>
              </a:xfrm>
              <a:custGeom>
                <a:avLst/>
                <a:gdLst>
                  <a:gd name="T0" fmla="*/ 9 w 306"/>
                  <a:gd name="T1" fmla="*/ 0 h 793"/>
                  <a:gd name="T2" fmla="*/ 297 w 306"/>
                  <a:gd name="T3" fmla="*/ 0 h 793"/>
                  <a:gd name="T4" fmla="*/ 300 w 306"/>
                  <a:gd name="T5" fmla="*/ 0 h 793"/>
                  <a:gd name="T6" fmla="*/ 303 w 306"/>
                  <a:gd name="T7" fmla="*/ 3 h 793"/>
                  <a:gd name="T8" fmla="*/ 306 w 306"/>
                  <a:gd name="T9" fmla="*/ 6 h 793"/>
                  <a:gd name="T10" fmla="*/ 306 w 306"/>
                  <a:gd name="T11" fmla="*/ 9 h 793"/>
                  <a:gd name="T12" fmla="*/ 306 w 306"/>
                  <a:gd name="T13" fmla="*/ 784 h 793"/>
                  <a:gd name="T14" fmla="*/ 306 w 306"/>
                  <a:gd name="T15" fmla="*/ 787 h 793"/>
                  <a:gd name="T16" fmla="*/ 303 w 306"/>
                  <a:gd name="T17" fmla="*/ 790 h 793"/>
                  <a:gd name="T18" fmla="*/ 300 w 306"/>
                  <a:gd name="T19" fmla="*/ 793 h 793"/>
                  <a:gd name="T20" fmla="*/ 297 w 306"/>
                  <a:gd name="T21" fmla="*/ 793 h 793"/>
                  <a:gd name="T22" fmla="*/ 9 w 306"/>
                  <a:gd name="T23" fmla="*/ 793 h 793"/>
                  <a:gd name="T24" fmla="*/ 6 w 306"/>
                  <a:gd name="T25" fmla="*/ 793 h 793"/>
                  <a:gd name="T26" fmla="*/ 3 w 306"/>
                  <a:gd name="T27" fmla="*/ 790 h 793"/>
                  <a:gd name="T28" fmla="*/ 0 w 306"/>
                  <a:gd name="T29" fmla="*/ 787 h 793"/>
                  <a:gd name="T30" fmla="*/ 0 w 306"/>
                  <a:gd name="T31" fmla="*/ 784 h 793"/>
                  <a:gd name="T32" fmla="*/ 0 w 306"/>
                  <a:gd name="T33" fmla="*/ 9 h 793"/>
                  <a:gd name="T34" fmla="*/ 0 w 306"/>
                  <a:gd name="T35" fmla="*/ 6 h 793"/>
                  <a:gd name="T36" fmla="*/ 3 w 306"/>
                  <a:gd name="T37" fmla="*/ 3 h 793"/>
                  <a:gd name="T38" fmla="*/ 6 w 306"/>
                  <a:gd name="T39" fmla="*/ 0 h 793"/>
                  <a:gd name="T40" fmla="*/ 9 w 306"/>
                  <a:gd name="T41" fmla="*/ 0 h 7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6" h="793">
                    <a:moveTo>
                      <a:pt x="9" y="0"/>
                    </a:moveTo>
                    <a:lnTo>
                      <a:pt x="297" y="0"/>
                    </a:lnTo>
                    <a:lnTo>
                      <a:pt x="300" y="0"/>
                    </a:lnTo>
                    <a:lnTo>
                      <a:pt x="303" y="3"/>
                    </a:lnTo>
                    <a:lnTo>
                      <a:pt x="306" y="6"/>
                    </a:lnTo>
                    <a:lnTo>
                      <a:pt x="306" y="9"/>
                    </a:lnTo>
                    <a:lnTo>
                      <a:pt x="306" y="784"/>
                    </a:lnTo>
                    <a:lnTo>
                      <a:pt x="306" y="787"/>
                    </a:lnTo>
                    <a:lnTo>
                      <a:pt x="303" y="790"/>
                    </a:lnTo>
                    <a:lnTo>
                      <a:pt x="300" y="793"/>
                    </a:lnTo>
                    <a:lnTo>
                      <a:pt x="297" y="793"/>
                    </a:lnTo>
                    <a:lnTo>
                      <a:pt x="9" y="793"/>
                    </a:lnTo>
                    <a:lnTo>
                      <a:pt x="6" y="793"/>
                    </a:lnTo>
                    <a:lnTo>
                      <a:pt x="3" y="790"/>
                    </a:lnTo>
                    <a:lnTo>
                      <a:pt x="0" y="787"/>
                    </a:lnTo>
                    <a:lnTo>
                      <a:pt x="0" y="784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3" y="3"/>
                    </a:lnTo>
                    <a:lnTo>
                      <a:pt x="6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AD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5" name="Freeform 34"/>
              <p:cNvSpPr>
                <a:spLocks/>
              </p:cNvSpPr>
              <p:nvPr/>
            </p:nvSpPr>
            <p:spPr bwMode="auto">
              <a:xfrm>
                <a:off x="5173" y="2817"/>
                <a:ext cx="12" cy="775"/>
              </a:xfrm>
              <a:custGeom>
                <a:avLst/>
                <a:gdLst>
                  <a:gd name="T0" fmla="*/ 12 w 12"/>
                  <a:gd name="T1" fmla="*/ 775 h 775"/>
                  <a:gd name="T2" fmla="*/ 12 w 12"/>
                  <a:gd name="T3" fmla="*/ 775 h 775"/>
                  <a:gd name="T4" fmla="*/ 12 w 12"/>
                  <a:gd name="T5" fmla="*/ 0 h 775"/>
                  <a:gd name="T6" fmla="*/ 0 w 12"/>
                  <a:gd name="T7" fmla="*/ 0 h 775"/>
                  <a:gd name="T8" fmla="*/ 0 w 12"/>
                  <a:gd name="T9" fmla="*/ 775 h 775"/>
                  <a:gd name="T10" fmla="*/ 0 w 12"/>
                  <a:gd name="T11" fmla="*/ 775 h 775"/>
                  <a:gd name="T12" fmla="*/ 12 w 12"/>
                  <a:gd name="T13" fmla="*/ 775 h 775"/>
                  <a:gd name="T14" fmla="*/ 12 w 12"/>
                  <a:gd name="T15" fmla="*/ 775 h 775"/>
                  <a:gd name="T16" fmla="*/ 12 w 12"/>
                  <a:gd name="T17" fmla="*/ 775 h 7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775">
                    <a:moveTo>
                      <a:pt x="12" y="775"/>
                    </a:moveTo>
                    <a:lnTo>
                      <a:pt x="12" y="775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775"/>
                    </a:lnTo>
                    <a:lnTo>
                      <a:pt x="0" y="775"/>
                    </a:lnTo>
                    <a:lnTo>
                      <a:pt x="12" y="775"/>
                    </a:lnTo>
                    <a:lnTo>
                      <a:pt x="12" y="775"/>
                    </a:lnTo>
                    <a:lnTo>
                      <a:pt x="12" y="775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6" name="Freeform 35"/>
              <p:cNvSpPr>
                <a:spLocks/>
              </p:cNvSpPr>
              <p:nvPr/>
            </p:nvSpPr>
            <p:spPr bwMode="auto">
              <a:xfrm>
                <a:off x="5173" y="3592"/>
                <a:ext cx="12" cy="6"/>
              </a:xfrm>
              <a:custGeom>
                <a:avLst/>
                <a:gdLst>
                  <a:gd name="T0" fmla="*/ 9 w 12"/>
                  <a:gd name="T1" fmla="*/ 6 h 6"/>
                  <a:gd name="T2" fmla="*/ 9 w 12"/>
                  <a:gd name="T3" fmla="*/ 3 h 6"/>
                  <a:gd name="T4" fmla="*/ 12 w 12"/>
                  <a:gd name="T5" fmla="*/ 0 h 6"/>
                  <a:gd name="T6" fmla="*/ 0 w 12"/>
                  <a:gd name="T7" fmla="*/ 0 h 6"/>
                  <a:gd name="T8" fmla="*/ 0 w 12"/>
                  <a:gd name="T9" fmla="*/ 3 h 6"/>
                  <a:gd name="T10" fmla="*/ 0 w 12"/>
                  <a:gd name="T11" fmla="*/ 0 h 6"/>
                  <a:gd name="T12" fmla="*/ 9 w 12"/>
                  <a:gd name="T13" fmla="*/ 6 h 6"/>
                  <a:gd name="T14" fmla="*/ 9 w 12"/>
                  <a:gd name="T15" fmla="*/ 6 h 6"/>
                  <a:gd name="T16" fmla="*/ 9 w 12"/>
                  <a:gd name="T17" fmla="*/ 3 h 6"/>
                  <a:gd name="T18" fmla="*/ 9 w 12"/>
                  <a:gd name="T1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6">
                    <a:moveTo>
                      <a:pt x="9" y="6"/>
                    </a:moveTo>
                    <a:lnTo>
                      <a:pt x="9" y="3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9" y="3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7" name="Freeform 36"/>
              <p:cNvSpPr>
                <a:spLocks/>
              </p:cNvSpPr>
              <p:nvPr/>
            </p:nvSpPr>
            <p:spPr bwMode="auto">
              <a:xfrm>
                <a:off x="5173" y="3592"/>
                <a:ext cx="9" cy="12"/>
              </a:xfrm>
              <a:custGeom>
                <a:avLst/>
                <a:gdLst>
                  <a:gd name="T0" fmla="*/ 6 w 9"/>
                  <a:gd name="T1" fmla="*/ 12 h 12"/>
                  <a:gd name="T2" fmla="*/ 6 w 9"/>
                  <a:gd name="T3" fmla="*/ 9 h 12"/>
                  <a:gd name="T4" fmla="*/ 9 w 9"/>
                  <a:gd name="T5" fmla="*/ 6 h 12"/>
                  <a:gd name="T6" fmla="*/ 0 w 9"/>
                  <a:gd name="T7" fmla="*/ 0 h 12"/>
                  <a:gd name="T8" fmla="*/ 0 w 9"/>
                  <a:gd name="T9" fmla="*/ 3 h 12"/>
                  <a:gd name="T10" fmla="*/ 0 w 9"/>
                  <a:gd name="T11" fmla="*/ 3 h 12"/>
                  <a:gd name="T12" fmla="*/ 6 w 9"/>
                  <a:gd name="T13" fmla="*/ 12 h 12"/>
                  <a:gd name="T14" fmla="*/ 6 w 9"/>
                  <a:gd name="T15" fmla="*/ 9 h 12"/>
                  <a:gd name="T16" fmla="*/ 6 w 9"/>
                  <a:gd name="T17" fmla="*/ 9 h 12"/>
                  <a:gd name="T18" fmla="*/ 6 w 9"/>
                  <a:gd name="T1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2">
                    <a:moveTo>
                      <a:pt x="6" y="12"/>
                    </a:moveTo>
                    <a:lnTo>
                      <a:pt x="6" y="9"/>
                    </a:lnTo>
                    <a:lnTo>
                      <a:pt x="9" y="6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6" y="12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6" y="12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8" name="Freeform 37"/>
              <p:cNvSpPr>
                <a:spLocks/>
              </p:cNvSpPr>
              <p:nvPr/>
            </p:nvSpPr>
            <p:spPr bwMode="auto">
              <a:xfrm>
                <a:off x="5170" y="3595"/>
                <a:ext cx="9" cy="12"/>
              </a:xfrm>
              <a:custGeom>
                <a:avLst/>
                <a:gdLst>
                  <a:gd name="T0" fmla="*/ 3 w 9"/>
                  <a:gd name="T1" fmla="*/ 12 h 12"/>
                  <a:gd name="T2" fmla="*/ 6 w 9"/>
                  <a:gd name="T3" fmla="*/ 9 h 12"/>
                  <a:gd name="T4" fmla="*/ 9 w 9"/>
                  <a:gd name="T5" fmla="*/ 9 h 12"/>
                  <a:gd name="T6" fmla="*/ 3 w 9"/>
                  <a:gd name="T7" fmla="*/ 0 h 12"/>
                  <a:gd name="T8" fmla="*/ 0 w 9"/>
                  <a:gd name="T9" fmla="*/ 3 h 12"/>
                  <a:gd name="T10" fmla="*/ 3 w 9"/>
                  <a:gd name="T11" fmla="*/ 0 h 12"/>
                  <a:gd name="T12" fmla="*/ 3 w 9"/>
                  <a:gd name="T13" fmla="*/ 12 h 12"/>
                  <a:gd name="T14" fmla="*/ 3 w 9"/>
                  <a:gd name="T15" fmla="*/ 12 h 12"/>
                  <a:gd name="T16" fmla="*/ 6 w 9"/>
                  <a:gd name="T17" fmla="*/ 9 h 12"/>
                  <a:gd name="T18" fmla="*/ 3 w 9"/>
                  <a:gd name="T1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2">
                    <a:moveTo>
                      <a:pt x="3" y="12"/>
                    </a:moveTo>
                    <a:lnTo>
                      <a:pt x="6" y="9"/>
                    </a:lnTo>
                    <a:lnTo>
                      <a:pt x="9" y="9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6" y="9"/>
                    </a:lnTo>
                    <a:lnTo>
                      <a:pt x="3" y="12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9" name="Freeform 38"/>
              <p:cNvSpPr>
                <a:spLocks/>
              </p:cNvSpPr>
              <p:nvPr/>
            </p:nvSpPr>
            <p:spPr bwMode="auto">
              <a:xfrm>
                <a:off x="5167" y="3595"/>
                <a:ext cx="6" cy="12"/>
              </a:xfrm>
              <a:custGeom>
                <a:avLst/>
                <a:gdLst>
                  <a:gd name="T0" fmla="*/ 3 w 6"/>
                  <a:gd name="T1" fmla="*/ 12 h 12"/>
                  <a:gd name="T2" fmla="*/ 3 w 6"/>
                  <a:gd name="T3" fmla="*/ 12 h 12"/>
                  <a:gd name="T4" fmla="*/ 6 w 6"/>
                  <a:gd name="T5" fmla="*/ 12 h 12"/>
                  <a:gd name="T6" fmla="*/ 6 w 6"/>
                  <a:gd name="T7" fmla="*/ 0 h 12"/>
                  <a:gd name="T8" fmla="*/ 0 w 6"/>
                  <a:gd name="T9" fmla="*/ 3 h 12"/>
                  <a:gd name="T10" fmla="*/ 3 w 6"/>
                  <a:gd name="T11" fmla="*/ 3 h 12"/>
                  <a:gd name="T12" fmla="*/ 3 w 6"/>
                  <a:gd name="T13" fmla="*/ 12 h 12"/>
                  <a:gd name="T14" fmla="*/ 3 w 6"/>
                  <a:gd name="T15" fmla="*/ 12 h 12"/>
                  <a:gd name="T16" fmla="*/ 3 w 6"/>
                  <a:gd name="T1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12">
                    <a:moveTo>
                      <a:pt x="3" y="12"/>
                    </a:moveTo>
                    <a:lnTo>
                      <a:pt x="3" y="12"/>
                    </a:lnTo>
                    <a:lnTo>
                      <a:pt x="6" y="12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3" y="12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0" name="Freeform 39"/>
              <p:cNvSpPr>
                <a:spLocks/>
              </p:cNvSpPr>
              <p:nvPr/>
            </p:nvSpPr>
            <p:spPr bwMode="auto">
              <a:xfrm>
                <a:off x="4882" y="3598"/>
                <a:ext cx="288" cy="9"/>
              </a:xfrm>
              <a:custGeom>
                <a:avLst/>
                <a:gdLst>
                  <a:gd name="T0" fmla="*/ 0 w 288"/>
                  <a:gd name="T1" fmla="*/ 9 h 9"/>
                  <a:gd name="T2" fmla="*/ 0 w 288"/>
                  <a:gd name="T3" fmla="*/ 9 h 9"/>
                  <a:gd name="T4" fmla="*/ 288 w 288"/>
                  <a:gd name="T5" fmla="*/ 9 h 9"/>
                  <a:gd name="T6" fmla="*/ 288 w 288"/>
                  <a:gd name="T7" fmla="*/ 0 h 9"/>
                  <a:gd name="T8" fmla="*/ 0 w 288"/>
                  <a:gd name="T9" fmla="*/ 0 h 9"/>
                  <a:gd name="T10" fmla="*/ 3 w 288"/>
                  <a:gd name="T11" fmla="*/ 0 h 9"/>
                  <a:gd name="T12" fmla="*/ 0 w 288"/>
                  <a:gd name="T13" fmla="*/ 9 h 9"/>
                  <a:gd name="T14" fmla="*/ 0 w 288"/>
                  <a:gd name="T15" fmla="*/ 9 h 9"/>
                  <a:gd name="T16" fmla="*/ 0 w 288"/>
                  <a:gd name="T1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8" h="9">
                    <a:moveTo>
                      <a:pt x="0" y="9"/>
                    </a:moveTo>
                    <a:lnTo>
                      <a:pt x="0" y="9"/>
                    </a:lnTo>
                    <a:lnTo>
                      <a:pt x="288" y="9"/>
                    </a:lnTo>
                    <a:lnTo>
                      <a:pt x="288" y="0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1" name="Freeform 40"/>
              <p:cNvSpPr>
                <a:spLocks/>
              </p:cNvSpPr>
              <p:nvPr/>
            </p:nvSpPr>
            <p:spPr bwMode="auto">
              <a:xfrm>
                <a:off x="4876" y="3595"/>
                <a:ext cx="9" cy="12"/>
              </a:xfrm>
              <a:custGeom>
                <a:avLst/>
                <a:gdLst>
                  <a:gd name="T0" fmla="*/ 0 w 9"/>
                  <a:gd name="T1" fmla="*/ 9 h 12"/>
                  <a:gd name="T2" fmla="*/ 3 w 9"/>
                  <a:gd name="T3" fmla="*/ 12 h 12"/>
                  <a:gd name="T4" fmla="*/ 6 w 9"/>
                  <a:gd name="T5" fmla="*/ 12 h 12"/>
                  <a:gd name="T6" fmla="*/ 9 w 9"/>
                  <a:gd name="T7" fmla="*/ 3 h 12"/>
                  <a:gd name="T8" fmla="*/ 3 w 9"/>
                  <a:gd name="T9" fmla="*/ 0 h 12"/>
                  <a:gd name="T10" fmla="*/ 6 w 9"/>
                  <a:gd name="T11" fmla="*/ 3 h 12"/>
                  <a:gd name="T12" fmla="*/ 0 w 9"/>
                  <a:gd name="T13" fmla="*/ 9 h 12"/>
                  <a:gd name="T14" fmla="*/ 0 w 9"/>
                  <a:gd name="T15" fmla="*/ 12 h 12"/>
                  <a:gd name="T16" fmla="*/ 3 w 9"/>
                  <a:gd name="T17" fmla="*/ 12 h 12"/>
                  <a:gd name="T18" fmla="*/ 0 w 9"/>
                  <a:gd name="T19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2">
                    <a:moveTo>
                      <a:pt x="0" y="9"/>
                    </a:moveTo>
                    <a:lnTo>
                      <a:pt x="3" y="12"/>
                    </a:lnTo>
                    <a:lnTo>
                      <a:pt x="6" y="12"/>
                    </a:lnTo>
                    <a:lnTo>
                      <a:pt x="9" y="3"/>
                    </a:lnTo>
                    <a:lnTo>
                      <a:pt x="3" y="0"/>
                    </a:lnTo>
                    <a:lnTo>
                      <a:pt x="6" y="3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3" y="12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2" name="Freeform 41"/>
              <p:cNvSpPr>
                <a:spLocks/>
              </p:cNvSpPr>
              <p:nvPr/>
            </p:nvSpPr>
            <p:spPr bwMode="auto">
              <a:xfrm>
                <a:off x="4873" y="3595"/>
                <a:ext cx="9" cy="9"/>
              </a:xfrm>
              <a:custGeom>
                <a:avLst/>
                <a:gdLst>
                  <a:gd name="T0" fmla="*/ 0 w 9"/>
                  <a:gd name="T1" fmla="*/ 6 h 9"/>
                  <a:gd name="T2" fmla="*/ 0 w 9"/>
                  <a:gd name="T3" fmla="*/ 9 h 9"/>
                  <a:gd name="T4" fmla="*/ 3 w 9"/>
                  <a:gd name="T5" fmla="*/ 9 h 9"/>
                  <a:gd name="T6" fmla="*/ 9 w 9"/>
                  <a:gd name="T7" fmla="*/ 3 h 9"/>
                  <a:gd name="T8" fmla="*/ 6 w 9"/>
                  <a:gd name="T9" fmla="*/ 0 h 9"/>
                  <a:gd name="T10" fmla="*/ 6 w 9"/>
                  <a:gd name="T11" fmla="*/ 0 h 9"/>
                  <a:gd name="T12" fmla="*/ 0 w 9"/>
                  <a:gd name="T13" fmla="*/ 6 h 9"/>
                  <a:gd name="T14" fmla="*/ 0 w 9"/>
                  <a:gd name="T15" fmla="*/ 6 h 9"/>
                  <a:gd name="T16" fmla="*/ 0 w 9"/>
                  <a:gd name="T17" fmla="*/ 9 h 9"/>
                  <a:gd name="T18" fmla="*/ 0 w 9"/>
                  <a:gd name="T19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9">
                    <a:moveTo>
                      <a:pt x="0" y="6"/>
                    </a:moveTo>
                    <a:lnTo>
                      <a:pt x="0" y="9"/>
                    </a:lnTo>
                    <a:lnTo>
                      <a:pt x="3" y="9"/>
                    </a:lnTo>
                    <a:lnTo>
                      <a:pt x="9" y="3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3" name="Freeform 42"/>
              <p:cNvSpPr>
                <a:spLocks/>
              </p:cNvSpPr>
              <p:nvPr/>
            </p:nvSpPr>
            <p:spPr bwMode="auto">
              <a:xfrm>
                <a:off x="4867" y="3592"/>
                <a:ext cx="12" cy="9"/>
              </a:xfrm>
              <a:custGeom>
                <a:avLst/>
                <a:gdLst>
                  <a:gd name="T0" fmla="*/ 0 w 12"/>
                  <a:gd name="T1" fmla="*/ 3 h 9"/>
                  <a:gd name="T2" fmla="*/ 3 w 12"/>
                  <a:gd name="T3" fmla="*/ 6 h 9"/>
                  <a:gd name="T4" fmla="*/ 6 w 12"/>
                  <a:gd name="T5" fmla="*/ 9 h 9"/>
                  <a:gd name="T6" fmla="*/ 12 w 12"/>
                  <a:gd name="T7" fmla="*/ 3 h 9"/>
                  <a:gd name="T8" fmla="*/ 9 w 12"/>
                  <a:gd name="T9" fmla="*/ 0 h 9"/>
                  <a:gd name="T10" fmla="*/ 12 w 12"/>
                  <a:gd name="T11" fmla="*/ 3 h 9"/>
                  <a:gd name="T12" fmla="*/ 0 w 12"/>
                  <a:gd name="T13" fmla="*/ 3 h 9"/>
                  <a:gd name="T14" fmla="*/ 3 w 12"/>
                  <a:gd name="T15" fmla="*/ 6 h 9"/>
                  <a:gd name="T16" fmla="*/ 3 w 12"/>
                  <a:gd name="T17" fmla="*/ 6 h 9"/>
                  <a:gd name="T18" fmla="*/ 0 w 12"/>
                  <a:gd name="T1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9">
                    <a:moveTo>
                      <a:pt x="0" y="3"/>
                    </a:moveTo>
                    <a:lnTo>
                      <a:pt x="3" y="6"/>
                    </a:lnTo>
                    <a:lnTo>
                      <a:pt x="6" y="9"/>
                    </a:lnTo>
                    <a:lnTo>
                      <a:pt x="12" y="3"/>
                    </a:lnTo>
                    <a:lnTo>
                      <a:pt x="9" y="0"/>
                    </a:lnTo>
                    <a:lnTo>
                      <a:pt x="12" y="3"/>
                    </a:lnTo>
                    <a:lnTo>
                      <a:pt x="0" y="3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4" name="Freeform 43"/>
              <p:cNvSpPr>
                <a:spLocks/>
              </p:cNvSpPr>
              <p:nvPr/>
            </p:nvSpPr>
            <p:spPr bwMode="auto">
              <a:xfrm>
                <a:off x="4867" y="3592"/>
                <a:ext cx="12" cy="3"/>
              </a:xfrm>
              <a:custGeom>
                <a:avLst/>
                <a:gdLst>
                  <a:gd name="T0" fmla="*/ 6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3 h 3"/>
                  <a:gd name="T8" fmla="*/ 12 w 12"/>
                  <a:gd name="T9" fmla="*/ 0 h 3"/>
                  <a:gd name="T10" fmla="*/ 6 w 12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">
                    <a:moveTo>
                      <a:pt x="6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12" y="3"/>
                    </a:lnTo>
                    <a:lnTo>
                      <a:pt x="12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5" name="Freeform 44"/>
              <p:cNvSpPr>
                <a:spLocks/>
              </p:cNvSpPr>
              <p:nvPr/>
            </p:nvSpPr>
            <p:spPr bwMode="auto">
              <a:xfrm>
                <a:off x="4867" y="2817"/>
                <a:ext cx="12" cy="775"/>
              </a:xfrm>
              <a:custGeom>
                <a:avLst/>
                <a:gdLst>
                  <a:gd name="T0" fmla="*/ 0 w 12"/>
                  <a:gd name="T1" fmla="*/ 0 h 775"/>
                  <a:gd name="T2" fmla="*/ 0 w 12"/>
                  <a:gd name="T3" fmla="*/ 0 h 775"/>
                  <a:gd name="T4" fmla="*/ 0 w 12"/>
                  <a:gd name="T5" fmla="*/ 775 h 775"/>
                  <a:gd name="T6" fmla="*/ 12 w 12"/>
                  <a:gd name="T7" fmla="*/ 775 h 775"/>
                  <a:gd name="T8" fmla="*/ 12 w 12"/>
                  <a:gd name="T9" fmla="*/ 0 h 775"/>
                  <a:gd name="T10" fmla="*/ 12 w 12"/>
                  <a:gd name="T11" fmla="*/ 3 h 775"/>
                  <a:gd name="T12" fmla="*/ 0 w 12"/>
                  <a:gd name="T13" fmla="*/ 0 h 775"/>
                  <a:gd name="T14" fmla="*/ 0 w 12"/>
                  <a:gd name="T15" fmla="*/ 0 h 775"/>
                  <a:gd name="T16" fmla="*/ 0 w 12"/>
                  <a:gd name="T17" fmla="*/ 0 h 7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775">
                    <a:moveTo>
                      <a:pt x="0" y="0"/>
                    </a:moveTo>
                    <a:lnTo>
                      <a:pt x="0" y="0"/>
                    </a:lnTo>
                    <a:lnTo>
                      <a:pt x="0" y="775"/>
                    </a:lnTo>
                    <a:lnTo>
                      <a:pt x="12" y="775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6" name="Freeform 45"/>
              <p:cNvSpPr>
                <a:spLocks/>
              </p:cNvSpPr>
              <p:nvPr/>
            </p:nvSpPr>
            <p:spPr bwMode="auto">
              <a:xfrm>
                <a:off x="4867" y="2811"/>
                <a:ext cx="12" cy="9"/>
              </a:xfrm>
              <a:custGeom>
                <a:avLst/>
                <a:gdLst>
                  <a:gd name="T0" fmla="*/ 3 w 12"/>
                  <a:gd name="T1" fmla="*/ 0 h 9"/>
                  <a:gd name="T2" fmla="*/ 0 w 12"/>
                  <a:gd name="T3" fmla="*/ 3 h 9"/>
                  <a:gd name="T4" fmla="*/ 0 w 12"/>
                  <a:gd name="T5" fmla="*/ 6 h 9"/>
                  <a:gd name="T6" fmla="*/ 12 w 12"/>
                  <a:gd name="T7" fmla="*/ 9 h 9"/>
                  <a:gd name="T8" fmla="*/ 12 w 12"/>
                  <a:gd name="T9" fmla="*/ 3 h 9"/>
                  <a:gd name="T10" fmla="*/ 9 w 12"/>
                  <a:gd name="T11" fmla="*/ 6 h 9"/>
                  <a:gd name="T12" fmla="*/ 3 w 12"/>
                  <a:gd name="T13" fmla="*/ 0 h 9"/>
                  <a:gd name="T14" fmla="*/ 3 w 12"/>
                  <a:gd name="T15" fmla="*/ 3 h 9"/>
                  <a:gd name="T16" fmla="*/ 0 w 12"/>
                  <a:gd name="T17" fmla="*/ 3 h 9"/>
                  <a:gd name="T18" fmla="*/ 3 w 12"/>
                  <a:gd name="T1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9">
                    <a:moveTo>
                      <a:pt x="3" y="0"/>
                    </a:moveTo>
                    <a:lnTo>
                      <a:pt x="0" y="3"/>
                    </a:lnTo>
                    <a:lnTo>
                      <a:pt x="0" y="6"/>
                    </a:lnTo>
                    <a:lnTo>
                      <a:pt x="12" y="9"/>
                    </a:lnTo>
                    <a:lnTo>
                      <a:pt x="12" y="3"/>
                    </a:lnTo>
                    <a:lnTo>
                      <a:pt x="9" y="6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7" name="Freeform 46"/>
              <p:cNvSpPr>
                <a:spLocks/>
              </p:cNvSpPr>
              <p:nvPr/>
            </p:nvSpPr>
            <p:spPr bwMode="auto">
              <a:xfrm>
                <a:off x="4870" y="2808"/>
                <a:ext cx="9" cy="9"/>
              </a:xfrm>
              <a:custGeom>
                <a:avLst/>
                <a:gdLst>
                  <a:gd name="T0" fmla="*/ 3 w 9"/>
                  <a:gd name="T1" fmla="*/ 0 h 9"/>
                  <a:gd name="T2" fmla="*/ 3 w 9"/>
                  <a:gd name="T3" fmla="*/ 0 h 9"/>
                  <a:gd name="T4" fmla="*/ 0 w 9"/>
                  <a:gd name="T5" fmla="*/ 3 h 9"/>
                  <a:gd name="T6" fmla="*/ 6 w 9"/>
                  <a:gd name="T7" fmla="*/ 9 h 9"/>
                  <a:gd name="T8" fmla="*/ 9 w 9"/>
                  <a:gd name="T9" fmla="*/ 6 h 9"/>
                  <a:gd name="T10" fmla="*/ 9 w 9"/>
                  <a:gd name="T11" fmla="*/ 6 h 9"/>
                  <a:gd name="T12" fmla="*/ 3 w 9"/>
                  <a:gd name="T13" fmla="*/ 0 h 9"/>
                  <a:gd name="T14" fmla="*/ 3 w 9"/>
                  <a:gd name="T15" fmla="*/ 0 h 9"/>
                  <a:gd name="T16" fmla="*/ 3 w 9"/>
                  <a:gd name="T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9">
                    <a:moveTo>
                      <a:pt x="3" y="0"/>
                    </a:moveTo>
                    <a:lnTo>
                      <a:pt x="3" y="0"/>
                    </a:lnTo>
                    <a:lnTo>
                      <a:pt x="0" y="3"/>
                    </a:lnTo>
                    <a:lnTo>
                      <a:pt x="6" y="9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8" name="Freeform 47"/>
              <p:cNvSpPr>
                <a:spLocks/>
              </p:cNvSpPr>
              <p:nvPr/>
            </p:nvSpPr>
            <p:spPr bwMode="auto">
              <a:xfrm>
                <a:off x="4873" y="2805"/>
                <a:ext cx="9" cy="9"/>
              </a:xfrm>
              <a:custGeom>
                <a:avLst/>
                <a:gdLst>
                  <a:gd name="T0" fmla="*/ 6 w 9"/>
                  <a:gd name="T1" fmla="*/ 0 h 9"/>
                  <a:gd name="T2" fmla="*/ 3 w 9"/>
                  <a:gd name="T3" fmla="*/ 0 h 9"/>
                  <a:gd name="T4" fmla="*/ 0 w 9"/>
                  <a:gd name="T5" fmla="*/ 3 h 9"/>
                  <a:gd name="T6" fmla="*/ 6 w 9"/>
                  <a:gd name="T7" fmla="*/ 9 h 9"/>
                  <a:gd name="T8" fmla="*/ 9 w 9"/>
                  <a:gd name="T9" fmla="*/ 9 h 9"/>
                  <a:gd name="T10" fmla="*/ 6 w 9"/>
                  <a:gd name="T11" fmla="*/ 9 h 9"/>
                  <a:gd name="T12" fmla="*/ 6 w 9"/>
                  <a:gd name="T13" fmla="*/ 0 h 9"/>
                  <a:gd name="T14" fmla="*/ 3 w 9"/>
                  <a:gd name="T15" fmla="*/ 0 h 9"/>
                  <a:gd name="T16" fmla="*/ 3 w 9"/>
                  <a:gd name="T17" fmla="*/ 0 h 9"/>
                  <a:gd name="T18" fmla="*/ 6 w 9"/>
                  <a:gd name="T1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9">
                    <a:moveTo>
                      <a:pt x="6" y="0"/>
                    </a:moveTo>
                    <a:lnTo>
                      <a:pt x="3" y="0"/>
                    </a:lnTo>
                    <a:lnTo>
                      <a:pt x="0" y="3"/>
                    </a:lnTo>
                    <a:lnTo>
                      <a:pt x="6" y="9"/>
                    </a:lnTo>
                    <a:lnTo>
                      <a:pt x="9" y="9"/>
                    </a:lnTo>
                    <a:lnTo>
                      <a:pt x="6" y="9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9" name="Freeform 48"/>
              <p:cNvSpPr>
                <a:spLocks/>
              </p:cNvSpPr>
              <p:nvPr/>
            </p:nvSpPr>
            <p:spPr bwMode="auto">
              <a:xfrm>
                <a:off x="4879" y="2802"/>
                <a:ext cx="6" cy="12"/>
              </a:xfrm>
              <a:custGeom>
                <a:avLst/>
                <a:gdLst>
                  <a:gd name="T0" fmla="*/ 3 w 6"/>
                  <a:gd name="T1" fmla="*/ 0 h 12"/>
                  <a:gd name="T2" fmla="*/ 3 w 6"/>
                  <a:gd name="T3" fmla="*/ 0 h 12"/>
                  <a:gd name="T4" fmla="*/ 0 w 6"/>
                  <a:gd name="T5" fmla="*/ 3 h 12"/>
                  <a:gd name="T6" fmla="*/ 0 w 6"/>
                  <a:gd name="T7" fmla="*/ 12 h 12"/>
                  <a:gd name="T8" fmla="*/ 6 w 6"/>
                  <a:gd name="T9" fmla="*/ 12 h 12"/>
                  <a:gd name="T10" fmla="*/ 3 w 6"/>
                  <a:gd name="T11" fmla="*/ 12 h 12"/>
                  <a:gd name="T12" fmla="*/ 3 w 6"/>
                  <a:gd name="T13" fmla="*/ 0 h 12"/>
                  <a:gd name="T14" fmla="*/ 3 w 6"/>
                  <a:gd name="T15" fmla="*/ 0 h 12"/>
                  <a:gd name="T16" fmla="*/ 3 w 6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12">
                    <a:moveTo>
                      <a:pt x="3" y="0"/>
                    </a:moveTo>
                    <a:lnTo>
                      <a:pt x="3" y="0"/>
                    </a:lnTo>
                    <a:lnTo>
                      <a:pt x="0" y="3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3" y="12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40" name="Freeform 49"/>
              <p:cNvSpPr>
                <a:spLocks/>
              </p:cNvSpPr>
              <p:nvPr/>
            </p:nvSpPr>
            <p:spPr bwMode="auto">
              <a:xfrm>
                <a:off x="4882" y="2802"/>
                <a:ext cx="288" cy="12"/>
              </a:xfrm>
              <a:custGeom>
                <a:avLst/>
                <a:gdLst>
                  <a:gd name="T0" fmla="*/ 288 w 288"/>
                  <a:gd name="T1" fmla="*/ 0 h 12"/>
                  <a:gd name="T2" fmla="*/ 288 w 288"/>
                  <a:gd name="T3" fmla="*/ 0 h 12"/>
                  <a:gd name="T4" fmla="*/ 0 w 288"/>
                  <a:gd name="T5" fmla="*/ 0 h 12"/>
                  <a:gd name="T6" fmla="*/ 0 w 288"/>
                  <a:gd name="T7" fmla="*/ 12 h 12"/>
                  <a:gd name="T8" fmla="*/ 288 w 288"/>
                  <a:gd name="T9" fmla="*/ 12 h 12"/>
                  <a:gd name="T10" fmla="*/ 285 w 288"/>
                  <a:gd name="T11" fmla="*/ 12 h 12"/>
                  <a:gd name="T12" fmla="*/ 288 w 288"/>
                  <a:gd name="T13" fmla="*/ 0 h 12"/>
                  <a:gd name="T14" fmla="*/ 288 w 288"/>
                  <a:gd name="T15" fmla="*/ 0 h 12"/>
                  <a:gd name="T16" fmla="*/ 288 w 288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8" h="12">
                    <a:moveTo>
                      <a:pt x="288" y="0"/>
                    </a:moveTo>
                    <a:lnTo>
                      <a:pt x="288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288" y="12"/>
                    </a:lnTo>
                    <a:lnTo>
                      <a:pt x="285" y="12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41" name="Freeform 50"/>
              <p:cNvSpPr>
                <a:spLocks/>
              </p:cNvSpPr>
              <p:nvPr/>
            </p:nvSpPr>
            <p:spPr bwMode="auto">
              <a:xfrm>
                <a:off x="5167" y="2802"/>
                <a:ext cx="9" cy="12"/>
              </a:xfrm>
              <a:custGeom>
                <a:avLst/>
                <a:gdLst>
                  <a:gd name="T0" fmla="*/ 9 w 9"/>
                  <a:gd name="T1" fmla="*/ 3 h 12"/>
                  <a:gd name="T2" fmla="*/ 6 w 9"/>
                  <a:gd name="T3" fmla="*/ 3 h 12"/>
                  <a:gd name="T4" fmla="*/ 3 w 9"/>
                  <a:gd name="T5" fmla="*/ 0 h 12"/>
                  <a:gd name="T6" fmla="*/ 0 w 9"/>
                  <a:gd name="T7" fmla="*/ 12 h 12"/>
                  <a:gd name="T8" fmla="*/ 6 w 9"/>
                  <a:gd name="T9" fmla="*/ 12 h 12"/>
                  <a:gd name="T10" fmla="*/ 3 w 9"/>
                  <a:gd name="T11" fmla="*/ 12 h 12"/>
                  <a:gd name="T12" fmla="*/ 9 w 9"/>
                  <a:gd name="T13" fmla="*/ 3 h 12"/>
                  <a:gd name="T14" fmla="*/ 6 w 9"/>
                  <a:gd name="T15" fmla="*/ 3 h 12"/>
                  <a:gd name="T16" fmla="*/ 6 w 9"/>
                  <a:gd name="T17" fmla="*/ 3 h 12"/>
                  <a:gd name="T18" fmla="*/ 9 w 9"/>
                  <a:gd name="T1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2">
                    <a:moveTo>
                      <a:pt x="9" y="3"/>
                    </a:moveTo>
                    <a:lnTo>
                      <a:pt x="6" y="3"/>
                    </a:lnTo>
                    <a:lnTo>
                      <a:pt x="3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3" y="12"/>
                    </a:lnTo>
                    <a:lnTo>
                      <a:pt x="9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42" name="Freeform 51"/>
              <p:cNvSpPr>
                <a:spLocks/>
              </p:cNvSpPr>
              <p:nvPr/>
            </p:nvSpPr>
            <p:spPr bwMode="auto">
              <a:xfrm>
                <a:off x="5170" y="2805"/>
                <a:ext cx="9" cy="9"/>
              </a:xfrm>
              <a:custGeom>
                <a:avLst/>
                <a:gdLst>
                  <a:gd name="T0" fmla="*/ 9 w 9"/>
                  <a:gd name="T1" fmla="*/ 3 h 9"/>
                  <a:gd name="T2" fmla="*/ 9 w 9"/>
                  <a:gd name="T3" fmla="*/ 3 h 9"/>
                  <a:gd name="T4" fmla="*/ 6 w 9"/>
                  <a:gd name="T5" fmla="*/ 0 h 9"/>
                  <a:gd name="T6" fmla="*/ 0 w 9"/>
                  <a:gd name="T7" fmla="*/ 9 h 9"/>
                  <a:gd name="T8" fmla="*/ 3 w 9"/>
                  <a:gd name="T9" fmla="*/ 9 h 9"/>
                  <a:gd name="T10" fmla="*/ 3 w 9"/>
                  <a:gd name="T11" fmla="*/ 9 h 9"/>
                  <a:gd name="T12" fmla="*/ 9 w 9"/>
                  <a:gd name="T13" fmla="*/ 3 h 9"/>
                  <a:gd name="T14" fmla="*/ 9 w 9"/>
                  <a:gd name="T15" fmla="*/ 3 h 9"/>
                  <a:gd name="T16" fmla="*/ 9 w 9"/>
                  <a:gd name="T1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9">
                    <a:moveTo>
                      <a:pt x="9" y="3"/>
                    </a:moveTo>
                    <a:lnTo>
                      <a:pt x="9" y="3"/>
                    </a:lnTo>
                    <a:lnTo>
                      <a:pt x="6" y="0"/>
                    </a:lnTo>
                    <a:lnTo>
                      <a:pt x="0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43" name="Freeform 52"/>
              <p:cNvSpPr>
                <a:spLocks/>
              </p:cNvSpPr>
              <p:nvPr/>
            </p:nvSpPr>
            <p:spPr bwMode="auto">
              <a:xfrm>
                <a:off x="5173" y="2808"/>
                <a:ext cx="9" cy="9"/>
              </a:xfrm>
              <a:custGeom>
                <a:avLst/>
                <a:gdLst>
                  <a:gd name="T0" fmla="*/ 9 w 9"/>
                  <a:gd name="T1" fmla="*/ 6 h 9"/>
                  <a:gd name="T2" fmla="*/ 9 w 9"/>
                  <a:gd name="T3" fmla="*/ 3 h 9"/>
                  <a:gd name="T4" fmla="*/ 6 w 9"/>
                  <a:gd name="T5" fmla="*/ 0 h 9"/>
                  <a:gd name="T6" fmla="*/ 0 w 9"/>
                  <a:gd name="T7" fmla="*/ 6 h 9"/>
                  <a:gd name="T8" fmla="*/ 0 w 9"/>
                  <a:gd name="T9" fmla="*/ 9 h 9"/>
                  <a:gd name="T10" fmla="*/ 0 w 9"/>
                  <a:gd name="T11" fmla="*/ 6 h 9"/>
                  <a:gd name="T12" fmla="*/ 9 w 9"/>
                  <a:gd name="T13" fmla="*/ 6 h 9"/>
                  <a:gd name="T14" fmla="*/ 9 w 9"/>
                  <a:gd name="T15" fmla="*/ 6 h 9"/>
                  <a:gd name="T16" fmla="*/ 9 w 9"/>
                  <a:gd name="T17" fmla="*/ 3 h 9"/>
                  <a:gd name="T18" fmla="*/ 9 w 9"/>
                  <a:gd name="T19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9">
                    <a:moveTo>
                      <a:pt x="9" y="6"/>
                    </a:moveTo>
                    <a:lnTo>
                      <a:pt x="9" y="3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9" y="3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44" name="Freeform 53"/>
              <p:cNvSpPr>
                <a:spLocks/>
              </p:cNvSpPr>
              <p:nvPr/>
            </p:nvSpPr>
            <p:spPr bwMode="auto">
              <a:xfrm>
                <a:off x="5173" y="2814"/>
                <a:ext cx="12" cy="6"/>
              </a:xfrm>
              <a:custGeom>
                <a:avLst/>
                <a:gdLst>
                  <a:gd name="T0" fmla="*/ 6 w 12"/>
                  <a:gd name="T1" fmla="*/ 3 h 6"/>
                  <a:gd name="T2" fmla="*/ 12 w 12"/>
                  <a:gd name="T3" fmla="*/ 3 h 6"/>
                  <a:gd name="T4" fmla="*/ 9 w 12"/>
                  <a:gd name="T5" fmla="*/ 0 h 6"/>
                  <a:gd name="T6" fmla="*/ 0 w 12"/>
                  <a:gd name="T7" fmla="*/ 0 h 6"/>
                  <a:gd name="T8" fmla="*/ 0 w 12"/>
                  <a:gd name="T9" fmla="*/ 6 h 6"/>
                  <a:gd name="T10" fmla="*/ 6 w 12"/>
                  <a:gd name="T11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6">
                    <a:moveTo>
                      <a:pt x="6" y="3"/>
                    </a:moveTo>
                    <a:lnTo>
                      <a:pt x="12" y="3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45" name="Freeform 54"/>
              <p:cNvSpPr>
                <a:spLocks/>
              </p:cNvSpPr>
              <p:nvPr/>
            </p:nvSpPr>
            <p:spPr bwMode="auto">
              <a:xfrm>
                <a:off x="4873" y="3228"/>
                <a:ext cx="162" cy="12"/>
              </a:xfrm>
              <a:custGeom>
                <a:avLst/>
                <a:gdLst>
                  <a:gd name="T0" fmla="*/ 162 w 162"/>
                  <a:gd name="T1" fmla="*/ 6 h 12"/>
                  <a:gd name="T2" fmla="*/ 162 w 162"/>
                  <a:gd name="T3" fmla="*/ 0 h 12"/>
                  <a:gd name="T4" fmla="*/ 0 w 162"/>
                  <a:gd name="T5" fmla="*/ 0 h 12"/>
                  <a:gd name="T6" fmla="*/ 0 w 162"/>
                  <a:gd name="T7" fmla="*/ 12 h 12"/>
                  <a:gd name="T8" fmla="*/ 162 w 162"/>
                  <a:gd name="T9" fmla="*/ 12 h 12"/>
                  <a:gd name="T10" fmla="*/ 162 w 162"/>
                  <a:gd name="T1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2" h="12">
                    <a:moveTo>
                      <a:pt x="162" y="6"/>
                    </a:moveTo>
                    <a:lnTo>
                      <a:pt x="16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62" y="12"/>
                    </a:lnTo>
                    <a:lnTo>
                      <a:pt x="162" y="6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46" name="Freeform 55"/>
              <p:cNvSpPr>
                <a:spLocks/>
              </p:cNvSpPr>
              <p:nvPr/>
            </p:nvSpPr>
            <p:spPr bwMode="auto">
              <a:xfrm>
                <a:off x="4873" y="3379"/>
                <a:ext cx="162" cy="9"/>
              </a:xfrm>
              <a:custGeom>
                <a:avLst/>
                <a:gdLst>
                  <a:gd name="T0" fmla="*/ 162 w 162"/>
                  <a:gd name="T1" fmla="*/ 6 h 9"/>
                  <a:gd name="T2" fmla="*/ 162 w 162"/>
                  <a:gd name="T3" fmla="*/ 0 h 9"/>
                  <a:gd name="T4" fmla="*/ 0 w 162"/>
                  <a:gd name="T5" fmla="*/ 0 h 9"/>
                  <a:gd name="T6" fmla="*/ 0 w 162"/>
                  <a:gd name="T7" fmla="*/ 9 h 9"/>
                  <a:gd name="T8" fmla="*/ 162 w 162"/>
                  <a:gd name="T9" fmla="*/ 9 h 9"/>
                  <a:gd name="T10" fmla="*/ 162 w 162"/>
                  <a:gd name="T11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2" h="9">
                    <a:moveTo>
                      <a:pt x="162" y="6"/>
                    </a:moveTo>
                    <a:lnTo>
                      <a:pt x="162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162" y="9"/>
                    </a:lnTo>
                    <a:lnTo>
                      <a:pt x="162" y="6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47" name="Freeform 56"/>
              <p:cNvSpPr>
                <a:spLocks/>
              </p:cNvSpPr>
              <p:nvPr/>
            </p:nvSpPr>
            <p:spPr bwMode="auto">
              <a:xfrm>
                <a:off x="4873" y="3300"/>
                <a:ext cx="162" cy="13"/>
              </a:xfrm>
              <a:custGeom>
                <a:avLst/>
                <a:gdLst>
                  <a:gd name="T0" fmla="*/ 162 w 162"/>
                  <a:gd name="T1" fmla="*/ 7 h 13"/>
                  <a:gd name="T2" fmla="*/ 162 w 162"/>
                  <a:gd name="T3" fmla="*/ 0 h 13"/>
                  <a:gd name="T4" fmla="*/ 0 w 162"/>
                  <a:gd name="T5" fmla="*/ 0 h 13"/>
                  <a:gd name="T6" fmla="*/ 0 w 162"/>
                  <a:gd name="T7" fmla="*/ 13 h 13"/>
                  <a:gd name="T8" fmla="*/ 162 w 162"/>
                  <a:gd name="T9" fmla="*/ 13 h 13"/>
                  <a:gd name="T10" fmla="*/ 162 w 162"/>
                  <a:gd name="T1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2" h="13">
                    <a:moveTo>
                      <a:pt x="162" y="7"/>
                    </a:moveTo>
                    <a:lnTo>
                      <a:pt x="162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162" y="13"/>
                    </a:lnTo>
                    <a:lnTo>
                      <a:pt x="162" y="7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48" name="Freeform 57"/>
              <p:cNvSpPr>
                <a:spLocks/>
              </p:cNvSpPr>
              <p:nvPr/>
            </p:nvSpPr>
            <p:spPr bwMode="auto">
              <a:xfrm>
                <a:off x="4873" y="3451"/>
                <a:ext cx="162" cy="9"/>
              </a:xfrm>
              <a:custGeom>
                <a:avLst/>
                <a:gdLst>
                  <a:gd name="T0" fmla="*/ 162 w 162"/>
                  <a:gd name="T1" fmla="*/ 6 h 9"/>
                  <a:gd name="T2" fmla="*/ 162 w 162"/>
                  <a:gd name="T3" fmla="*/ 0 h 9"/>
                  <a:gd name="T4" fmla="*/ 0 w 162"/>
                  <a:gd name="T5" fmla="*/ 0 h 9"/>
                  <a:gd name="T6" fmla="*/ 0 w 162"/>
                  <a:gd name="T7" fmla="*/ 9 h 9"/>
                  <a:gd name="T8" fmla="*/ 162 w 162"/>
                  <a:gd name="T9" fmla="*/ 9 h 9"/>
                  <a:gd name="T10" fmla="*/ 162 w 162"/>
                  <a:gd name="T11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2" h="9">
                    <a:moveTo>
                      <a:pt x="162" y="6"/>
                    </a:moveTo>
                    <a:lnTo>
                      <a:pt x="162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162" y="9"/>
                    </a:lnTo>
                    <a:lnTo>
                      <a:pt x="162" y="6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49" name="Freeform 58"/>
              <p:cNvSpPr>
                <a:spLocks/>
              </p:cNvSpPr>
              <p:nvPr/>
            </p:nvSpPr>
            <p:spPr bwMode="auto">
              <a:xfrm>
                <a:off x="4873" y="3264"/>
                <a:ext cx="162" cy="9"/>
              </a:xfrm>
              <a:custGeom>
                <a:avLst/>
                <a:gdLst>
                  <a:gd name="T0" fmla="*/ 162 w 162"/>
                  <a:gd name="T1" fmla="*/ 3 h 9"/>
                  <a:gd name="T2" fmla="*/ 162 w 162"/>
                  <a:gd name="T3" fmla="*/ 0 h 9"/>
                  <a:gd name="T4" fmla="*/ 0 w 162"/>
                  <a:gd name="T5" fmla="*/ 0 h 9"/>
                  <a:gd name="T6" fmla="*/ 0 w 162"/>
                  <a:gd name="T7" fmla="*/ 9 h 9"/>
                  <a:gd name="T8" fmla="*/ 162 w 162"/>
                  <a:gd name="T9" fmla="*/ 9 h 9"/>
                  <a:gd name="T10" fmla="*/ 162 w 162"/>
                  <a:gd name="T1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2" h="9">
                    <a:moveTo>
                      <a:pt x="162" y="3"/>
                    </a:moveTo>
                    <a:lnTo>
                      <a:pt x="162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162" y="9"/>
                    </a:lnTo>
                    <a:lnTo>
                      <a:pt x="162" y="3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50" name="Freeform 59"/>
              <p:cNvSpPr>
                <a:spLocks/>
              </p:cNvSpPr>
              <p:nvPr/>
            </p:nvSpPr>
            <p:spPr bwMode="auto">
              <a:xfrm>
                <a:off x="4873" y="3415"/>
                <a:ext cx="162" cy="9"/>
              </a:xfrm>
              <a:custGeom>
                <a:avLst/>
                <a:gdLst>
                  <a:gd name="T0" fmla="*/ 162 w 162"/>
                  <a:gd name="T1" fmla="*/ 3 h 9"/>
                  <a:gd name="T2" fmla="*/ 162 w 162"/>
                  <a:gd name="T3" fmla="*/ 0 h 9"/>
                  <a:gd name="T4" fmla="*/ 0 w 162"/>
                  <a:gd name="T5" fmla="*/ 0 h 9"/>
                  <a:gd name="T6" fmla="*/ 0 w 162"/>
                  <a:gd name="T7" fmla="*/ 9 h 9"/>
                  <a:gd name="T8" fmla="*/ 162 w 162"/>
                  <a:gd name="T9" fmla="*/ 9 h 9"/>
                  <a:gd name="T10" fmla="*/ 162 w 162"/>
                  <a:gd name="T1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2" h="9">
                    <a:moveTo>
                      <a:pt x="162" y="3"/>
                    </a:moveTo>
                    <a:lnTo>
                      <a:pt x="162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162" y="9"/>
                    </a:lnTo>
                    <a:lnTo>
                      <a:pt x="162" y="3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51" name="Freeform 60"/>
              <p:cNvSpPr>
                <a:spLocks/>
              </p:cNvSpPr>
              <p:nvPr/>
            </p:nvSpPr>
            <p:spPr bwMode="auto">
              <a:xfrm>
                <a:off x="4873" y="3337"/>
                <a:ext cx="162" cy="9"/>
              </a:xfrm>
              <a:custGeom>
                <a:avLst/>
                <a:gdLst>
                  <a:gd name="T0" fmla="*/ 162 w 162"/>
                  <a:gd name="T1" fmla="*/ 3 h 9"/>
                  <a:gd name="T2" fmla="*/ 162 w 162"/>
                  <a:gd name="T3" fmla="*/ 0 h 9"/>
                  <a:gd name="T4" fmla="*/ 0 w 162"/>
                  <a:gd name="T5" fmla="*/ 0 h 9"/>
                  <a:gd name="T6" fmla="*/ 0 w 162"/>
                  <a:gd name="T7" fmla="*/ 9 h 9"/>
                  <a:gd name="T8" fmla="*/ 162 w 162"/>
                  <a:gd name="T9" fmla="*/ 9 h 9"/>
                  <a:gd name="T10" fmla="*/ 162 w 162"/>
                  <a:gd name="T1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2" h="9">
                    <a:moveTo>
                      <a:pt x="162" y="3"/>
                    </a:moveTo>
                    <a:lnTo>
                      <a:pt x="162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162" y="9"/>
                    </a:lnTo>
                    <a:lnTo>
                      <a:pt x="162" y="3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52" name="Freeform 61"/>
              <p:cNvSpPr>
                <a:spLocks/>
              </p:cNvSpPr>
              <p:nvPr/>
            </p:nvSpPr>
            <p:spPr bwMode="auto">
              <a:xfrm>
                <a:off x="4873" y="3484"/>
                <a:ext cx="162" cy="12"/>
              </a:xfrm>
              <a:custGeom>
                <a:avLst/>
                <a:gdLst>
                  <a:gd name="T0" fmla="*/ 162 w 162"/>
                  <a:gd name="T1" fmla="*/ 6 h 12"/>
                  <a:gd name="T2" fmla="*/ 162 w 162"/>
                  <a:gd name="T3" fmla="*/ 0 h 12"/>
                  <a:gd name="T4" fmla="*/ 0 w 162"/>
                  <a:gd name="T5" fmla="*/ 0 h 12"/>
                  <a:gd name="T6" fmla="*/ 0 w 162"/>
                  <a:gd name="T7" fmla="*/ 12 h 12"/>
                  <a:gd name="T8" fmla="*/ 162 w 162"/>
                  <a:gd name="T9" fmla="*/ 12 h 12"/>
                  <a:gd name="T10" fmla="*/ 162 w 162"/>
                  <a:gd name="T1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2" h="12">
                    <a:moveTo>
                      <a:pt x="162" y="6"/>
                    </a:moveTo>
                    <a:lnTo>
                      <a:pt x="16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62" y="12"/>
                    </a:lnTo>
                    <a:lnTo>
                      <a:pt x="162" y="6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53" name="Freeform 62"/>
              <p:cNvSpPr>
                <a:spLocks/>
              </p:cNvSpPr>
              <p:nvPr/>
            </p:nvSpPr>
            <p:spPr bwMode="auto">
              <a:xfrm>
                <a:off x="4873" y="3219"/>
                <a:ext cx="162" cy="12"/>
              </a:xfrm>
              <a:custGeom>
                <a:avLst/>
                <a:gdLst>
                  <a:gd name="T0" fmla="*/ 162 w 162"/>
                  <a:gd name="T1" fmla="*/ 6 h 12"/>
                  <a:gd name="T2" fmla="*/ 162 w 162"/>
                  <a:gd name="T3" fmla="*/ 0 h 12"/>
                  <a:gd name="T4" fmla="*/ 0 w 162"/>
                  <a:gd name="T5" fmla="*/ 0 h 12"/>
                  <a:gd name="T6" fmla="*/ 0 w 162"/>
                  <a:gd name="T7" fmla="*/ 12 h 12"/>
                  <a:gd name="T8" fmla="*/ 162 w 162"/>
                  <a:gd name="T9" fmla="*/ 12 h 12"/>
                  <a:gd name="T10" fmla="*/ 162 w 162"/>
                  <a:gd name="T1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2" h="12">
                    <a:moveTo>
                      <a:pt x="162" y="6"/>
                    </a:moveTo>
                    <a:lnTo>
                      <a:pt x="16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62" y="12"/>
                    </a:lnTo>
                    <a:lnTo>
                      <a:pt x="162" y="6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54" name="Freeform 63"/>
              <p:cNvSpPr>
                <a:spLocks/>
              </p:cNvSpPr>
              <p:nvPr/>
            </p:nvSpPr>
            <p:spPr bwMode="auto">
              <a:xfrm>
                <a:off x="4873" y="3370"/>
                <a:ext cx="162" cy="12"/>
              </a:xfrm>
              <a:custGeom>
                <a:avLst/>
                <a:gdLst>
                  <a:gd name="T0" fmla="*/ 162 w 162"/>
                  <a:gd name="T1" fmla="*/ 6 h 12"/>
                  <a:gd name="T2" fmla="*/ 162 w 162"/>
                  <a:gd name="T3" fmla="*/ 0 h 12"/>
                  <a:gd name="T4" fmla="*/ 0 w 162"/>
                  <a:gd name="T5" fmla="*/ 0 h 12"/>
                  <a:gd name="T6" fmla="*/ 0 w 162"/>
                  <a:gd name="T7" fmla="*/ 12 h 12"/>
                  <a:gd name="T8" fmla="*/ 162 w 162"/>
                  <a:gd name="T9" fmla="*/ 12 h 12"/>
                  <a:gd name="T10" fmla="*/ 162 w 162"/>
                  <a:gd name="T1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2" h="12">
                    <a:moveTo>
                      <a:pt x="162" y="6"/>
                    </a:moveTo>
                    <a:lnTo>
                      <a:pt x="16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62" y="12"/>
                    </a:lnTo>
                    <a:lnTo>
                      <a:pt x="162" y="6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55" name="Freeform 64"/>
              <p:cNvSpPr>
                <a:spLocks/>
              </p:cNvSpPr>
              <p:nvPr/>
            </p:nvSpPr>
            <p:spPr bwMode="auto">
              <a:xfrm>
                <a:off x="4873" y="3291"/>
                <a:ext cx="162" cy="13"/>
              </a:xfrm>
              <a:custGeom>
                <a:avLst/>
                <a:gdLst>
                  <a:gd name="T0" fmla="*/ 162 w 162"/>
                  <a:gd name="T1" fmla="*/ 6 h 13"/>
                  <a:gd name="T2" fmla="*/ 162 w 162"/>
                  <a:gd name="T3" fmla="*/ 0 h 13"/>
                  <a:gd name="T4" fmla="*/ 0 w 162"/>
                  <a:gd name="T5" fmla="*/ 0 h 13"/>
                  <a:gd name="T6" fmla="*/ 0 w 162"/>
                  <a:gd name="T7" fmla="*/ 13 h 13"/>
                  <a:gd name="T8" fmla="*/ 162 w 162"/>
                  <a:gd name="T9" fmla="*/ 13 h 13"/>
                  <a:gd name="T10" fmla="*/ 162 w 162"/>
                  <a:gd name="T1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2" h="13">
                    <a:moveTo>
                      <a:pt x="162" y="6"/>
                    </a:moveTo>
                    <a:lnTo>
                      <a:pt x="162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162" y="13"/>
                    </a:lnTo>
                    <a:lnTo>
                      <a:pt x="162" y="6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56" name="Freeform 65"/>
              <p:cNvSpPr>
                <a:spLocks/>
              </p:cNvSpPr>
              <p:nvPr/>
            </p:nvSpPr>
            <p:spPr bwMode="auto">
              <a:xfrm>
                <a:off x="4873" y="3442"/>
                <a:ext cx="162" cy="12"/>
              </a:xfrm>
              <a:custGeom>
                <a:avLst/>
                <a:gdLst>
                  <a:gd name="T0" fmla="*/ 162 w 162"/>
                  <a:gd name="T1" fmla="*/ 6 h 12"/>
                  <a:gd name="T2" fmla="*/ 162 w 162"/>
                  <a:gd name="T3" fmla="*/ 0 h 12"/>
                  <a:gd name="T4" fmla="*/ 0 w 162"/>
                  <a:gd name="T5" fmla="*/ 0 h 12"/>
                  <a:gd name="T6" fmla="*/ 0 w 162"/>
                  <a:gd name="T7" fmla="*/ 12 h 12"/>
                  <a:gd name="T8" fmla="*/ 162 w 162"/>
                  <a:gd name="T9" fmla="*/ 12 h 12"/>
                  <a:gd name="T10" fmla="*/ 162 w 162"/>
                  <a:gd name="T1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2" h="12">
                    <a:moveTo>
                      <a:pt x="162" y="6"/>
                    </a:moveTo>
                    <a:lnTo>
                      <a:pt x="16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62" y="12"/>
                    </a:lnTo>
                    <a:lnTo>
                      <a:pt x="162" y="6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57" name="Freeform 66"/>
              <p:cNvSpPr>
                <a:spLocks/>
              </p:cNvSpPr>
              <p:nvPr/>
            </p:nvSpPr>
            <p:spPr bwMode="auto">
              <a:xfrm>
                <a:off x="4873" y="3255"/>
                <a:ext cx="162" cy="9"/>
              </a:xfrm>
              <a:custGeom>
                <a:avLst/>
                <a:gdLst>
                  <a:gd name="T0" fmla="*/ 162 w 162"/>
                  <a:gd name="T1" fmla="*/ 6 h 9"/>
                  <a:gd name="T2" fmla="*/ 162 w 162"/>
                  <a:gd name="T3" fmla="*/ 0 h 9"/>
                  <a:gd name="T4" fmla="*/ 0 w 162"/>
                  <a:gd name="T5" fmla="*/ 0 h 9"/>
                  <a:gd name="T6" fmla="*/ 0 w 162"/>
                  <a:gd name="T7" fmla="*/ 9 h 9"/>
                  <a:gd name="T8" fmla="*/ 162 w 162"/>
                  <a:gd name="T9" fmla="*/ 9 h 9"/>
                  <a:gd name="T10" fmla="*/ 162 w 162"/>
                  <a:gd name="T11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2" h="9">
                    <a:moveTo>
                      <a:pt x="162" y="6"/>
                    </a:moveTo>
                    <a:lnTo>
                      <a:pt x="162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162" y="9"/>
                    </a:lnTo>
                    <a:lnTo>
                      <a:pt x="162" y="6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58" name="Freeform 67"/>
              <p:cNvSpPr>
                <a:spLocks/>
              </p:cNvSpPr>
              <p:nvPr/>
            </p:nvSpPr>
            <p:spPr bwMode="auto">
              <a:xfrm>
                <a:off x="4873" y="3406"/>
                <a:ext cx="162" cy="9"/>
              </a:xfrm>
              <a:custGeom>
                <a:avLst/>
                <a:gdLst>
                  <a:gd name="T0" fmla="*/ 162 w 162"/>
                  <a:gd name="T1" fmla="*/ 3 h 9"/>
                  <a:gd name="T2" fmla="*/ 162 w 162"/>
                  <a:gd name="T3" fmla="*/ 0 h 9"/>
                  <a:gd name="T4" fmla="*/ 0 w 162"/>
                  <a:gd name="T5" fmla="*/ 0 h 9"/>
                  <a:gd name="T6" fmla="*/ 0 w 162"/>
                  <a:gd name="T7" fmla="*/ 9 h 9"/>
                  <a:gd name="T8" fmla="*/ 162 w 162"/>
                  <a:gd name="T9" fmla="*/ 9 h 9"/>
                  <a:gd name="T10" fmla="*/ 162 w 162"/>
                  <a:gd name="T1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2" h="9">
                    <a:moveTo>
                      <a:pt x="162" y="3"/>
                    </a:moveTo>
                    <a:lnTo>
                      <a:pt x="162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162" y="9"/>
                    </a:lnTo>
                    <a:lnTo>
                      <a:pt x="162" y="3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59" name="Freeform 68"/>
              <p:cNvSpPr>
                <a:spLocks/>
              </p:cNvSpPr>
              <p:nvPr/>
            </p:nvSpPr>
            <p:spPr bwMode="auto">
              <a:xfrm>
                <a:off x="4873" y="3328"/>
                <a:ext cx="162" cy="9"/>
              </a:xfrm>
              <a:custGeom>
                <a:avLst/>
                <a:gdLst>
                  <a:gd name="T0" fmla="*/ 162 w 162"/>
                  <a:gd name="T1" fmla="*/ 6 h 9"/>
                  <a:gd name="T2" fmla="*/ 162 w 162"/>
                  <a:gd name="T3" fmla="*/ 0 h 9"/>
                  <a:gd name="T4" fmla="*/ 0 w 162"/>
                  <a:gd name="T5" fmla="*/ 0 h 9"/>
                  <a:gd name="T6" fmla="*/ 0 w 162"/>
                  <a:gd name="T7" fmla="*/ 9 h 9"/>
                  <a:gd name="T8" fmla="*/ 162 w 162"/>
                  <a:gd name="T9" fmla="*/ 9 h 9"/>
                  <a:gd name="T10" fmla="*/ 162 w 162"/>
                  <a:gd name="T11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2" h="9">
                    <a:moveTo>
                      <a:pt x="162" y="6"/>
                    </a:moveTo>
                    <a:lnTo>
                      <a:pt x="162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162" y="9"/>
                    </a:lnTo>
                    <a:lnTo>
                      <a:pt x="162" y="6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60" name="Freeform 69"/>
              <p:cNvSpPr>
                <a:spLocks/>
              </p:cNvSpPr>
              <p:nvPr/>
            </p:nvSpPr>
            <p:spPr bwMode="auto">
              <a:xfrm>
                <a:off x="4873" y="3478"/>
                <a:ext cx="162" cy="9"/>
              </a:xfrm>
              <a:custGeom>
                <a:avLst/>
                <a:gdLst>
                  <a:gd name="T0" fmla="*/ 162 w 162"/>
                  <a:gd name="T1" fmla="*/ 3 h 9"/>
                  <a:gd name="T2" fmla="*/ 162 w 162"/>
                  <a:gd name="T3" fmla="*/ 0 h 9"/>
                  <a:gd name="T4" fmla="*/ 0 w 162"/>
                  <a:gd name="T5" fmla="*/ 0 h 9"/>
                  <a:gd name="T6" fmla="*/ 0 w 162"/>
                  <a:gd name="T7" fmla="*/ 9 h 9"/>
                  <a:gd name="T8" fmla="*/ 162 w 162"/>
                  <a:gd name="T9" fmla="*/ 9 h 9"/>
                  <a:gd name="T10" fmla="*/ 162 w 162"/>
                  <a:gd name="T1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2" h="9">
                    <a:moveTo>
                      <a:pt x="162" y="3"/>
                    </a:moveTo>
                    <a:lnTo>
                      <a:pt x="162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162" y="9"/>
                    </a:lnTo>
                    <a:lnTo>
                      <a:pt x="162" y="3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61" name="Freeform 70"/>
              <p:cNvSpPr>
                <a:spLocks/>
              </p:cNvSpPr>
              <p:nvPr/>
            </p:nvSpPr>
            <p:spPr bwMode="auto">
              <a:xfrm>
                <a:off x="5122" y="2967"/>
                <a:ext cx="6" cy="72"/>
              </a:xfrm>
              <a:custGeom>
                <a:avLst/>
                <a:gdLst>
                  <a:gd name="T0" fmla="*/ 3 w 6"/>
                  <a:gd name="T1" fmla="*/ 0 h 72"/>
                  <a:gd name="T2" fmla="*/ 0 w 6"/>
                  <a:gd name="T3" fmla="*/ 0 h 72"/>
                  <a:gd name="T4" fmla="*/ 0 w 6"/>
                  <a:gd name="T5" fmla="*/ 72 h 72"/>
                  <a:gd name="T6" fmla="*/ 6 w 6"/>
                  <a:gd name="T7" fmla="*/ 72 h 72"/>
                  <a:gd name="T8" fmla="*/ 6 w 6"/>
                  <a:gd name="T9" fmla="*/ 0 h 72"/>
                  <a:gd name="T10" fmla="*/ 3 w 6"/>
                  <a:gd name="T11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72">
                    <a:moveTo>
                      <a:pt x="3" y="0"/>
                    </a:moveTo>
                    <a:lnTo>
                      <a:pt x="0" y="0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6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62" name="Freeform 71"/>
              <p:cNvSpPr>
                <a:spLocks/>
              </p:cNvSpPr>
              <p:nvPr/>
            </p:nvSpPr>
            <p:spPr bwMode="auto">
              <a:xfrm>
                <a:off x="5104" y="2967"/>
                <a:ext cx="12" cy="72"/>
              </a:xfrm>
              <a:custGeom>
                <a:avLst/>
                <a:gdLst>
                  <a:gd name="T0" fmla="*/ 6 w 12"/>
                  <a:gd name="T1" fmla="*/ 0 h 72"/>
                  <a:gd name="T2" fmla="*/ 0 w 12"/>
                  <a:gd name="T3" fmla="*/ 0 h 72"/>
                  <a:gd name="T4" fmla="*/ 0 w 12"/>
                  <a:gd name="T5" fmla="*/ 72 h 72"/>
                  <a:gd name="T6" fmla="*/ 12 w 12"/>
                  <a:gd name="T7" fmla="*/ 72 h 72"/>
                  <a:gd name="T8" fmla="*/ 12 w 12"/>
                  <a:gd name="T9" fmla="*/ 0 h 72"/>
                  <a:gd name="T10" fmla="*/ 6 w 12"/>
                  <a:gd name="T11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72">
                    <a:moveTo>
                      <a:pt x="6" y="0"/>
                    </a:moveTo>
                    <a:lnTo>
                      <a:pt x="0" y="0"/>
                    </a:lnTo>
                    <a:lnTo>
                      <a:pt x="0" y="72"/>
                    </a:lnTo>
                    <a:lnTo>
                      <a:pt x="12" y="72"/>
                    </a:lnTo>
                    <a:lnTo>
                      <a:pt x="12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63" name="Freeform 72"/>
              <p:cNvSpPr>
                <a:spLocks/>
              </p:cNvSpPr>
              <p:nvPr/>
            </p:nvSpPr>
            <p:spPr bwMode="auto">
              <a:xfrm>
                <a:off x="5131" y="2913"/>
                <a:ext cx="6" cy="51"/>
              </a:xfrm>
              <a:custGeom>
                <a:avLst/>
                <a:gdLst>
                  <a:gd name="T0" fmla="*/ 3 w 6"/>
                  <a:gd name="T1" fmla="*/ 0 h 51"/>
                  <a:gd name="T2" fmla="*/ 0 w 6"/>
                  <a:gd name="T3" fmla="*/ 0 h 51"/>
                  <a:gd name="T4" fmla="*/ 0 w 6"/>
                  <a:gd name="T5" fmla="*/ 51 h 51"/>
                  <a:gd name="T6" fmla="*/ 6 w 6"/>
                  <a:gd name="T7" fmla="*/ 51 h 51"/>
                  <a:gd name="T8" fmla="*/ 6 w 6"/>
                  <a:gd name="T9" fmla="*/ 0 h 51"/>
                  <a:gd name="T10" fmla="*/ 3 w 6"/>
                  <a:gd name="T11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51">
                    <a:moveTo>
                      <a:pt x="3" y="0"/>
                    </a:moveTo>
                    <a:lnTo>
                      <a:pt x="0" y="0"/>
                    </a:lnTo>
                    <a:lnTo>
                      <a:pt x="0" y="51"/>
                    </a:lnTo>
                    <a:lnTo>
                      <a:pt x="6" y="51"/>
                    </a:lnTo>
                    <a:lnTo>
                      <a:pt x="6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64" name="Freeform 73"/>
              <p:cNvSpPr>
                <a:spLocks/>
              </p:cNvSpPr>
              <p:nvPr/>
            </p:nvSpPr>
            <p:spPr bwMode="auto">
              <a:xfrm>
                <a:off x="5086" y="2916"/>
                <a:ext cx="9" cy="51"/>
              </a:xfrm>
              <a:custGeom>
                <a:avLst/>
                <a:gdLst>
                  <a:gd name="T0" fmla="*/ 6 w 9"/>
                  <a:gd name="T1" fmla="*/ 0 h 51"/>
                  <a:gd name="T2" fmla="*/ 0 w 9"/>
                  <a:gd name="T3" fmla="*/ 0 h 51"/>
                  <a:gd name="T4" fmla="*/ 0 w 9"/>
                  <a:gd name="T5" fmla="*/ 51 h 51"/>
                  <a:gd name="T6" fmla="*/ 9 w 9"/>
                  <a:gd name="T7" fmla="*/ 51 h 51"/>
                  <a:gd name="T8" fmla="*/ 9 w 9"/>
                  <a:gd name="T9" fmla="*/ 0 h 51"/>
                  <a:gd name="T10" fmla="*/ 6 w 9"/>
                  <a:gd name="T11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51">
                    <a:moveTo>
                      <a:pt x="6" y="0"/>
                    </a:moveTo>
                    <a:lnTo>
                      <a:pt x="0" y="0"/>
                    </a:lnTo>
                    <a:lnTo>
                      <a:pt x="0" y="51"/>
                    </a:lnTo>
                    <a:lnTo>
                      <a:pt x="9" y="51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65" name="Freeform 74"/>
              <p:cNvSpPr>
                <a:spLocks/>
              </p:cNvSpPr>
              <p:nvPr/>
            </p:nvSpPr>
            <p:spPr bwMode="auto">
              <a:xfrm>
                <a:off x="5122" y="2853"/>
                <a:ext cx="6" cy="60"/>
              </a:xfrm>
              <a:custGeom>
                <a:avLst/>
                <a:gdLst>
                  <a:gd name="T0" fmla="*/ 3 w 6"/>
                  <a:gd name="T1" fmla="*/ 0 h 60"/>
                  <a:gd name="T2" fmla="*/ 0 w 6"/>
                  <a:gd name="T3" fmla="*/ 0 h 60"/>
                  <a:gd name="T4" fmla="*/ 0 w 6"/>
                  <a:gd name="T5" fmla="*/ 60 h 60"/>
                  <a:gd name="T6" fmla="*/ 6 w 6"/>
                  <a:gd name="T7" fmla="*/ 60 h 60"/>
                  <a:gd name="T8" fmla="*/ 6 w 6"/>
                  <a:gd name="T9" fmla="*/ 0 h 60"/>
                  <a:gd name="T10" fmla="*/ 3 w 6"/>
                  <a:gd name="T11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60">
                    <a:moveTo>
                      <a:pt x="3" y="0"/>
                    </a:moveTo>
                    <a:lnTo>
                      <a:pt x="0" y="0"/>
                    </a:lnTo>
                    <a:lnTo>
                      <a:pt x="0" y="60"/>
                    </a:lnTo>
                    <a:lnTo>
                      <a:pt x="6" y="60"/>
                    </a:lnTo>
                    <a:lnTo>
                      <a:pt x="6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66" name="Freeform 75"/>
              <p:cNvSpPr>
                <a:spLocks/>
              </p:cNvSpPr>
              <p:nvPr/>
            </p:nvSpPr>
            <p:spPr bwMode="auto">
              <a:xfrm>
                <a:off x="5104" y="2853"/>
                <a:ext cx="12" cy="60"/>
              </a:xfrm>
              <a:custGeom>
                <a:avLst/>
                <a:gdLst>
                  <a:gd name="T0" fmla="*/ 6 w 12"/>
                  <a:gd name="T1" fmla="*/ 0 h 60"/>
                  <a:gd name="T2" fmla="*/ 0 w 12"/>
                  <a:gd name="T3" fmla="*/ 0 h 60"/>
                  <a:gd name="T4" fmla="*/ 0 w 12"/>
                  <a:gd name="T5" fmla="*/ 60 h 60"/>
                  <a:gd name="T6" fmla="*/ 12 w 12"/>
                  <a:gd name="T7" fmla="*/ 60 h 60"/>
                  <a:gd name="T8" fmla="*/ 12 w 12"/>
                  <a:gd name="T9" fmla="*/ 0 h 60"/>
                  <a:gd name="T10" fmla="*/ 6 w 12"/>
                  <a:gd name="T11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60">
                    <a:moveTo>
                      <a:pt x="6" y="0"/>
                    </a:moveTo>
                    <a:lnTo>
                      <a:pt x="0" y="0"/>
                    </a:lnTo>
                    <a:lnTo>
                      <a:pt x="0" y="60"/>
                    </a:lnTo>
                    <a:lnTo>
                      <a:pt x="12" y="60"/>
                    </a:lnTo>
                    <a:lnTo>
                      <a:pt x="12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67" name="Freeform 76"/>
              <p:cNvSpPr>
                <a:spLocks/>
              </p:cNvSpPr>
              <p:nvPr/>
            </p:nvSpPr>
            <p:spPr bwMode="auto">
              <a:xfrm>
                <a:off x="5080" y="2859"/>
                <a:ext cx="9" cy="12"/>
              </a:xfrm>
              <a:custGeom>
                <a:avLst/>
                <a:gdLst>
                  <a:gd name="T0" fmla="*/ 3 w 9"/>
                  <a:gd name="T1" fmla="*/ 12 h 12"/>
                  <a:gd name="T2" fmla="*/ 3 w 9"/>
                  <a:gd name="T3" fmla="*/ 12 h 12"/>
                  <a:gd name="T4" fmla="*/ 0 w 9"/>
                  <a:gd name="T5" fmla="*/ 9 h 12"/>
                  <a:gd name="T6" fmla="*/ 0 w 9"/>
                  <a:gd name="T7" fmla="*/ 9 h 12"/>
                  <a:gd name="T8" fmla="*/ 0 w 9"/>
                  <a:gd name="T9" fmla="*/ 6 h 12"/>
                  <a:gd name="T10" fmla="*/ 0 w 9"/>
                  <a:gd name="T11" fmla="*/ 3 h 12"/>
                  <a:gd name="T12" fmla="*/ 0 w 9"/>
                  <a:gd name="T13" fmla="*/ 3 h 12"/>
                  <a:gd name="T14" fmla="*/ 3 w 9"/>
                  <a:gd name="T15" fmla="*/ 0 h 12"/>
                  <a:gd name="T16" fmla="*/ 3 w 9"/>
                  <a:gd name="T17" fmla="*/ 0 h 12"/>
                  <a:gd name="T18" fmla="*/ 6 w 9"/>
                  <a:gd name="T19" fmla="*/ 0 h 12"/>
                  <a:gd name="T20" fmla="*/ 9 w 9"/>
                  <a:gd name="T21" fmla="*/ 3 h 12"/>
                  <a:gd name="T22" fmla="*/ 9 w 9"/>
                  <a:gd name="T23" fmla="*/ 3 h 12"/>
                  <a:gd name="T24" fmla="*/ 9 w 9"/>
                  <a:gd name="T25" fmla="*/ 6 h 12"/>
                  <a:gd name="T26" fmla="*/ 9 w 9"/>
                  <a:gd name="T27" fmla="*/ 9 h 12"/>
                  <a:gd name="T28" fmla="*/ 9 w 9"/>
                  <a:gd name="T29" fmla="*/ 9 h 12"/>
                  <a:gd name="T30" fmla="*/ 6 w 9"/>
                  <a:gd name="T31" fmla="*/ 12 h 12"/>
                  <a:gd name="T32" fmla="*/ 3 w 9"/>
                  <a:gd name="T3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" h="12">
                    <a:moveTo>
                      <a:pt x="3" y="12"/>
                    </a:moveTo>
                    <a:lnTo>
                      <a:pt x="3" y="12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6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6" y="12"/>
                    </a:lnTo>
                    <a:lnTo>
                      <a:pt x="3" y="12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68" name="Freeform 77"/>
              <p:cNvSpPr>
                <a:spLocks/>
              </p:cNvSpPr>
              <p:nvPr/>
            </p:nvSpPr>
            <p:spPr bwMode="auto">
              <a:xfrm>
                <a:off x="4900" y="2844"/>
                <a:ext cx="156" cy="207"/>
              </a:xfrm>
              <a:custGeom>
                <a:avLst/>
                <a:gdLst>
                  <a:gd name="T0" fmla="*/ 156 w 156"/>
                  <a:gd name="T1" fmla="*/ 0 h 207"/>
                  <a:gd name="T2" fmla="*/ 156 w 156"/>
                  <a:gd name="T3" fmla="*/ 207 h 207"/>
                  <a:gd name="T4" fmla="*/ 0 w 156"/>
                  <a:gd name="T5" fmla="*/ 207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6" h="207">
                    <a:moveTo>
                      <a:pt x="156" y="0"/>
                    </a:moveTo>
                    <a:lnTo>
                      <a:pt x="156" y="207"/>
                    </a:lnTo>
                    <a:lnTo>
                      <a:pt x="0" y="207"/>
                    </a:lnTo>
                  </a:path>
                </a:pathLst>
              </a:custGeom>
              <a:noFill/>
              <a:ln w="0">
                <a:solidFill>
                  <a:srgbClr val="6666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69" name="Freeform 78"/>
              <p:cNvSpPr>
                <a:spLocks/>
              </p:cNvSpPr>
              <p:nvPr/>
            </p:nvSpPr>
            <p:spPr bwMode="auto">
              <a:xfrm>
                <a:off x="4912" y="2853"/>
                <a:ext cx="54" cy="6"/>
              </a:xfrm>
              <a:custGeom>
                <a:avLst/>
                <a:gdLst>
                  <a:gd name="T0" fmla="*/ 3 w 54"/>
                  <a:gd name="T1" fmla="*/ 3 h 6"/>
                  <a:gd name="T2" fmla="*/ 3 w 54"/>
                  <a:gd name="T3" fmla="*/ 6 h 6"/>
                  <a:gd name="T4" fmla="*/ 54 w 54"/>
                  <a:gd name="T5" fmla="*/ 6 h 6"/>
                  <a:gd name="T6" fmla="*/ 54 w 54"/>
                  <a:gd name="T7" fmla="*/ 0 h 6"/>
                  <a:gd name="T8" fmla="*/ 3 w 54"/>
                  <a:gd name="T9" fmla="*/ 0 h 6"/>
                  <a:gd name="T10" fmla="*/ 0 w 54"/>
                  <a:gd name="T11" fmla="*/ 3 h 6"/>
                  <a:gd name="T12" fmla="*/ 3 w 54"/>
                  <a:gd name="T13" fmla="*/ 0 h 6"/>
                  <a:gd name="T14" fmla="*/ 0 w 54"/>
                  <a:gd name="T15" fmla="*/ 0 h 6"/>
                  <a:gd name="T16" fmla="*/ 0 w 54"/>
                  <a:gd name="T17" fmla="*/ 3 h 6"/>
                  <a:gd name="T18" fmla="*/ 3 w 54"/>
                  <a:gd name="T1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4" h="6">
                    <a:moveTo>
                      <a:pt x="3" y="3"/>
                    </a:moveTo>
                    <a:lnTo>
                      <a:pt x="3" y="6"/>
                    </a:lnTo>
                    <a:lnTo>
                      <a:pt x="54" y="6"/>
                    </a:lnTo>
                    <a:lnTo>
                      <a:pt x="54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70" name="Freeform 79"/>
              <p:cNvSpPr>
                <a:spLocks/>
              </p:cNvSpPr>
              <p:nvPr/>
            </p:nvSpPr>
            <p:spPr bwMode="auto">
              <a:xfrm>
                <a:off x="4912" y="2856"/>
                <a:ext cx="3" cy="39"/>
              </a:xfrm>
              <a:custGeom>
                <a:avLst/>
                <a:gdLst>
                  <a:gd name="T0" fmla="*/ 3 w 3"/>
                  <a:gd name="T1" fmla="*/ 39 h 39"/>
                  <a:gd name="T2" fmla="*/ 3 w 3"/>
                  <a:gd name="T3" fmla="*/ 39 h 39"/>
                  <a:gd name="T4" fmla="*/ 3 w 3"/>
                  <a:gd name="T5" fmla="*/ 0 h 39"/>
                  <a:gd name="T6" fmla="*/ 0 w 3"/>
                  <a:gd name="T7" fmla="*/ 0 h 39"/>
                  <a:gd name="T8" fmla="*/ 0 w 3"/>
                  <a:gd name="T9" fmla="*/ 39 h 39"/>
                  <a:gd name="T10" fmla="*/ 3 w 3"/>
                  <a:gd name="T11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39">
                    <a:moveTo>
                      <a:pt x="3" y="39"/>
                    </a:moveTo>
                    <a:lnTo>
                      <a:pt x="3" y="39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9"/>
                    </a:lnTo>
                    <a:lnTo>
                      <a:pt x="3" y="39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71" name="Freeform 80"/>
              <p:cNvSpPr>
                <a:spLocks/>
              </p:cNvSpPr>
              <p:nvPr/>
            </p:nvSpPr>
            <p:spPr bwMode="auto">
              <a:xfrm>
                <a:off x="5071" y="2844"/>
                <a:ext cx="81" cy="207"/>
              </a:xfrm>
              <a:custGeom>
                <a:avLst/>
                <a:gdLst>
                  <a:gd name="T0" fmla="*/ 81 w 81"/>
                  <a:gd name="T1" fmla="*/ 0 h 207"/>
                  <a:gd name="T2" fmla="*/ 81 w 81"/>
                  <a:gd name="T3" fmla="*/ 207 h 207"/>
                  <a:gd name="T4" fmla="*/ 0 w 81"/>
                  <a:gd name="T5" fmla="*/ 207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1" h="207">
                    <a:moveTo>
                      <a:pt x="81" y="0"/>
                    </a:moveTo>
                    <a:lnTo>
                      <a:pt x="81" y="207"/>
                    </a:lnTo>
                    <a:lnTo>
                      <a:pt x="0" y="207"/>
                    </a:lnTo>
                  </a:path>
                </a:pathLst>
              </a:custGeom>
              <a:noFill/>
              <a:ln w="0">
                <a:solidFill>
                  <a:srgbClr val="6666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72" name="Freeform 81"/>
              <p:cNvSpPr>
                <a:spLocks/>
              </p:cNvSpPr>
              <p:nvPr/>
            </p:nvSpPr>
            <p:spPr bwMode="auto">
              <a:xfrm>
                <a:off x="4897" y="2844"/>
                <a:ext cx="159" cy="207"/>
              </a:xfrm>
              <a:custGeom>
                <a:avLst/>
                <a:gdLst>
                  <a:gd name="T0" fmla="*/ 0 w 159"/>
                  <a:gd name="T1" fmla="*/ 207 h 207"/>
                  <a:gd name="T2" fmla="*/ 0 w 159"/>
                  <a:gd name="T3" fmla="*/ 0 h 207"/>
                  <a:gd name="T4" fmla="*/ 159 w 159"/>
                  <a:gd name="T5" fmla="*/ 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9" h="207">
                    <a:moveTo>
                      <a:pt x="0" y="207"/>
                    </a:moveTo>
                    <a:lnTo>
                      <a:pt x="0" y="0"/>
                    </a:lnTo>
                    <a:lnTo>
                      <a:pt x="159" y="0"/>
                    </a:lnTo>
                  </a:path>
                </a:pathLst>
              </a:custGeom>
              <a:noFill/>
              <a:ln w="0">
                <a:solidFill>
                  <a:srgbClr val="E0E8E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73" name="Freeform 82"/>
              <p:cNvSpPr>
                <a:spLocks/>
              </p:cNvSpPr>
              <p:nvPr/>
            </p:nvSpPr>
            <p:spPr bwMode="auto">
              <a:xfrm>
                <a:off x="4915" y="2895"/>
                <a:ext cx="54" cy="3"/>
              </a:xfrm>
              <a:custGeom>
                <a:avLst/>
                <a:gdLst>
                  <a:gd name="T0" fmla="*/ 48 w 54"/>
                  <a:gd name="T1" fmla="*/ 0 h 3"/>
                  <a:gd name="T2" fmla="*/ 51 w 54"/>
                  <a:gd name="T3" fmla="*/ 0 h 3"/>
                  <a:gd name="T4" fmla="*/ 0 w 54"/>
                  <a:gd name="T5" fmla="*/ 0 h 3"/>
                  <a:gd name="T6" fmla="*/ 0 w 54"/>
                  <a:gd name="T7" fmla="*/ 3 h 3"/>
                  <a:gd name="T8" fmla="*/ 51 w 54"/>
                  <a:gd name="T9" fmla="*/ 3 h 3"/>
                  <a:gd name="T10" fmla="*/ 54 w 54"/>
                  <a:gd name="T11" fmla="*/ 0 h 3"/>
                  <a:gd name="T12" fmla="*/ 51 w 54"/>
                  <a:gd name="T13" fmla="*/ 3 h 3"/>
                  <a:gd name="T14" fmla="*/ 54 w 54"/>
                  <a:gd name="T15" fmla="*/ 3 h 3"/>
                  <a:gd name="T16" fmla="*/ 54 w 54"/>
                  <a:gd name="T17" fmla="*/ 0 h 3"/>
                  <a:gd name="T18" fmla="*/ 48 w 54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4" h="3">
                    <a:moveTo>
                      <a:pt x="48" y="0"/>
                    </a:moveTo>
                    <a:lnTo>
                      <a:pt x="51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51" y="3"/>
                    </a:lnTo>
                    <a:lnTo>
                      <a:pt x="54" y="0"/>
                    </a:lnTo>
                    <a:lnTo>
                      <a:pt x="51" y="3"/>
                    </a:lnTo>
                    <a:lnTo>
                      <a:pt x="54" y="3"/>
                    </a:lnTo>
                    <a:lnTo>
                      <a:pt x="54" y="0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74" name="Freeform 83"/>
              <p:cNvSpPr>
                <a:spLocks/>
              </p:cNvSpPr>
              <p:nvPr/>
            </p:nvSpPr>
            <p:spPr bwMode="auto">
              <a:xfrm>
                <a:off x="4963" y="2856"/>
                <a:ext cx="6" cy="39"/>
              </a:xfrm>
              <a:custGeom>
                <a:avLst/>
                <a:gdLst>
                  <a:gd name="T0" fmla="*/ 3 w 6"/>
                  <a:gd name="T1" fmla="*/ 0 h 39"/>
                  <a:gd name="T2" fmla="*/ 0 w 6"/>
                  <a:gd name="T3" fmla="*/ 0 h 39"/>
                  <a:gd name="T4" fmla="*/ 0 w 6"/>
                  <a:gd name="T5" fmla="*/ 39 h 39"/>
                  <a:gd name="T6" fmla="*/ 6 w 6"/>
                  <a:gd name="T7" fmla="*/ 39 h 39"/>
                  <a:gd name="T8" fmla="*/ 6 w 6"/>
                  <a:gd name="T9" fmla="*/ 0 h 39"/>
                  <a:gd name="T10" fmla="*/ 3 w 6"/>
                  <a:gd name="T11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39">
                    <a:moveTo>
                      <a:pt x="3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6" y="39"/>
                    </a:lnTo>
                    <a:lnTo>
                      <a:pt x="6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75" name="Freeform 84"/>
              <p:cNvSpPr>
                <a:spLocks/>
              </p:cNvSpPr>
              <p:nvPr/>
            </p:nvSpPr>
            <p:spPr bwMode="auto">
              <a:xfrm>
                <a:off x="5071" y="2844"/>
                <a:ext cx="81" cy="207"/>
              </a:xfrm>
              <a:custGeom>
                <a:avLst/>
                <a:gdLst>
                  <a:gd name="T0" fmla="*/ 0 w 81"/>
                  <a:gd name="T1" fmla="*/ 207 h 207"/>
                  <a:gd name="T2" fmla="*/ 0 w 81"/>
                  <a:gd name="T3" fmla="*/ 0 h 207"/>
                  <a:gd name="T4" fmla="*/ 81 w 81"/>
                  <a:gd name="T5" fmla="*/ 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1" h="207">
                    <a:moveTo>
                      <a:pt x="0" y="207"/>
                    </a:moveTo>
                    <a:lnTo>
                      <a:pt x="0" y="0"/>
                    </a:lnTo>
                    <a:lnTo>
                      <a:pt x="81" y="0"/>
                    </a:lnTo>
                  </a:path>
                </a:pathLst>
              </a:custGeom>
              <a:noFill/>
              <a:ln w="0">
                <a:solidFill>
                  <a:srgbClr val="E0E8E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76" name="Freeform 85"/>
              <p:cNvSpPr>
                <a:spLocks/>
              </p:cNvSpPr>
              <p:nvPr/>
            </p:nvSpPr>
            <p:spPr bwMode="auto">
              <a:xfrm>
                <a:off x="5086" y="3012"/>
                <a:ext cx="9" cy="15"/>
              </a:xfrm>
              <a:custGeom>
                <a:avLst/>
                <a:gdLst>
                  <a:gd name="T0" fmla="*/ 3 w 9"/>
                  <a:gd name="T1" fmla="*/ 0 h 15"/>
                  <a:gd name="T2" fmla="*/ 0 w 9"/>
                  <a:gd name="T3" fmla="*/ 0 h 15"/>
                  <a:gd name="T4" fmla="*/ 0 w 9"/>
                  <a:gd name="T5" fmla="*/ 15 h 15"/>
                  <a:gd name="T6" fmla="*/ 9 w 9"/>
                  <a:gd name="T7" fmla="*/ 15 h 15"/>
                  <a:gd name="T8" fmla="*/ 9 w 9"/>
                  <a:gd name="T9" fmla="*/ 0 h 15"/>
                  <a:gd name="T10" fmla="*/ 3 w 9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5">
                    <a:moveTo>
                      <a:pt x="3" y="0"/>
                    </a:moveTo>
                    <a:lnTo>
                      <a:pt x="0" y="0"/>
                    </a:lnTo>
                    <a:lnTo>
                      <a:pt x="0" y="15"/>
                    </a:lnTo>
                    <a:lnTo>
                      <a:pt x="9" y="15"/>
                    </a:lnTo>
                    <a:lnTo>
                      <a:pt x="9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77" name="Freeform 86"/>
              <p:cNvSpPr>
                <a:spLocks/>
              </p:cNvSpPr>
              <p:nvPr/>
            </p:nvSpPr>
            <p:spPr bwMode="auto">
              <a:xfrm>
                <a:off x="5083" y="3009"/>
                <a:ext cx="9" cy="15"/>
              </a:xfrm>
              <a:custGeom>
                <a:avLst/>
                <a:gdLst>
                  <a:gd name="T0" fmla="*/ 3 w 9"/>
                  <a:gd name="T1" fmla="*/ 0 h 15"/>
                  <a:gd name="T2" fmla="*/ 0 w 9"/>
                  <a:gd name="T3" fmla="*/ 0 h 15"/>
                  <a:gd name="T4" fmla="*/ 0 w 9"/>
                  <a:gd name="T5" fmla="*/ 15 h 15"/>
                  <a:gd name="T6" fmla="*/ 9 w 9"/>
                  <a:gd name="T7" fmla="*/ 15 h 15"/>
                  <a:gd name="T8" fmla="*/ 9 w 9"/>
                  <a:gd name="T9" fmla="*/ 0 h 15"/>
                  <a:gd name="T10" fmla="*/ 3 w 9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5">
                    <a:moveTo>
                      <a:pt x="3" y="0"/>
                    </a:moveTo>
                    <a:lnTo>
                      <a:pt x="0" y="0"/>
                    </a:lnTo>
                    <a:lnTo>
                      <a:pt x="0" y="15"/>
                    </a:lnTo>
                    <a:lnTo>
                      <a:pt x="9" y="15"/>
                    </a:lnTo>
                    <a:lnTo>
                      <a:pt x="9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78" name="Freeform 87"/>
              <p:cNvSpPr>
                <a:spLocks/>
              </p:cNvSpPr>
              <p:nvPr/>
            </p:nvSpPr>
            <p:spPr bwMode="auto">
              <a:xfrm>
                <a:off x="4927" y="3027"/>
                <a:ext cx="6" cy="3"/>
              </a:xfrm>
              <a:custGeom>
                <a:avLst/>
                <a:gdLst>
                  <a:gd name="T0" fmla="*/ 0 w 6"/>
                  <a:gd name="T1" fmla="*/ 3 h 3"/>
                  <a:gd name="T2" fmla="*/ 0 w 6"/>
                  <a:gd name="T3" fmla="*/ 3 h 3"/>
                  <a:gd name="T4" fmla="*/ 3 w 6"/>
                  <a:gd name="T5" fmla="*/ 3 h 3"/>
                  <a:gd name="T6" fmla="*/ 6 w 6"/>
                  <a:gd name="T7" fmla="*/ 0 h 3"/>
                  <a:gd name="T8" fmla="*/ 3 w 6"/>
                  <a:gd name="T9" fmla="*/ 0 h 3"/>
                  <a:gd name="T10" fmla="*/ 3 w 6"/>
                  <a:gd name="T11" fmla="*/ 0 h 3"/>
                  <a:gd name="T12" fmla="*/ 0 w 6"/>
                  <a:gd name="T13" fmla="*/ 3 h 3"/>
                  <a:gd name="T14" fmla="*/ 0 w 6"/>
                  <a:gd name="T15" fmla="*/ 3 h 3"/>
                  <a:gd name="T16" fmla="*/ 0 w 6"/>
                  <a:gd name="T1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3">
                    <a:moveTo>
                      <a:pt x="0" y="3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79" name="Freeform 88"/>
              <p:cNvSpPr>
                <a:spLocks/>
              </p:cNvSpPr>
              <p:nvPr/>
            </p:nvSpPr>
            <p:spPr bwMode="auto">
              <a:xfrm>
                <a:off x="4927" y="3024"/>
                <a:ext cx="3" cy="6"/>
              </a:xfrm>
              <a:custGeom>
                <a:avLst/>
                <a:gdLst>
                  <a:gd name="T0" fmla="*/ 0 w 3"/>
                  <a:gd name="T1" fmla="*/ 3 h 6"/>
                  <a:gd name="T2" fmla="*/ 0 w 3"/>
                  <a:gd name="T3" fmla="*/ 3 h 6"/>
                  <a:gd name="T4" fmla="*/ 0 w 3"/>
                  <a:gd name="T5" fmla="*/ 6 h 6"/>
                  <a:gd name="T6" fmla="*/ 3 w 3"/>
                  <a:gd name="T7" fmla="*/ 3 h 6"/>
                  <a:gd name="T8" fmla="*/ 3 w 3"/>
                  <a:gd name="T9" fmla="*/ 0 h 6"/>
                  <a:gd name="T10" fmla="*/ 3 w 3"/>
                  <a:gd name="T11" fmla="*/ 0 h 6"/>
                  <a:gd name="T12" fmla="*/ 0 w 3"/>
                  <a:gd name="T13" fmla="*/ 3 h 6"/>
                  <a:gd name="T14" fmla="*/ 0 w 3"/>
                  <a:gd name="T15" fmla="*/ 3 h 6"/>
                  <a:gd name="T16" fmla="*/ 0 w 3"/>
                  <a:gd name="T1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6">
                    <a:moveTo>
                      <a:pt x="0" y="3"/>
                    </a:moveTo>
                    <a:lnTo>
                      <a:pt x="0" y="3"/>
                    </a:lnTo>
                    <a:lnTo>
                      <a:pt x="0" y="6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80" name="Freeform 89"/>
              <p:cNvSpPr>
                <a:spLocks/>
              </p:cNvSpPr>
              <p:nvPr/>
            </p:nvSpPr>
            <p:spPr bwMode="auto">
              <a:xfrm>
                <a:off x="4927" y="302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  <a:gd name="T8" fmla="*/ 3 w 3"/>
                  <a:gd name="T9" fmla="*/ 0 h 3"/>
                  <a:gd name="T10" fmla="*/ 3 w 3"/>
                  <a:gd name="T11" fmla="*/ 0 h 3"/>
                  <a:gd name="T12" fmla="*/ 0 w 3"/>
                  <a:gd name="T13" fmla="*/ 0 h 3"/>
                  <a:gd name="T14" fmla="*/ 0 w 3"/>
                  <a:gd name="T15" fmla="*/ 0 h 3"/>
                  <a:gd name="T16" fmla="*/ 0 w 3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81" name="Freeform 90"/>
              <p:cNvSpPr>
                <a:spLocks/>
              </p:cNvSpPr>
              <p:nvPr/>
            </p:nvSpPr>
            <p:spPr bwMode="auto">
              <a:xfrm>
                <a:off x="4924" y="3021"/>
                <a:ext cx="6" cy="3"/>
              </a:xfrm>
              <a:custGeom>
                <a:avLst/>
                <a:gdLst>
                  <a:gd name="T0" fmla="*/ 0 w 6"/>
                  <a:gd name="T1" fmla="*/ 0 h 3"/>
                  <a:gd name="T2" fmla="*/ 0 w 6"/>
                  <a:gd name="T3" fmla="*/ 0 h 3"/>
                  <a:gd name="T4" fmla="*/ 3 w 6"/>
                  <a:gd name="T5" fmla="*/ 3 h 3"/>
                  <a:gd name="T6" fmla="*/ 6 w 6"/>
                  <a:gd name="T7" fmla="*/ 3 h 3"/>
                  <a:gd name="T8" fmla="*/ 6 w 6"/>
                  <a:gd name="T9" fmla="*/ 0 h 3"/>
                  <a:gd name="T10" fmla="*/ 6 w 6"/>
                  <a:gd name="T11" fmla="*/ 0 h 3"/>
                  <a:gd name="T12" fmla="*/ 0 w 6"/>
                  <a:gd name="T13" fmla="*/ 0 h 3"/>
                  <a:gd name="T14" fmla="*/ 0 w 6"/>
                  <a:gd name="T15" fmla="*/ 0 h 3"/>
                  <a:gd name="T16" fmla="*/ 0 w 6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3">
                    <a:moveTo>
                      <a:pt x="0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82" name="Freeform 91"/>
              <p:cNvSpPr>
                <a:spLocks/>
              </p:cNvSpPr>
              <p:nvPr/>
            </p:nvSpPr>
            <p:spPr bwMode="auto">
              <a:xfrm>
                <a:off x="4924" y="3018"/>
                <a:ext cx="6" cy="3"/>
              </a:xfrm>
              <a:custGeom>
                <a:avLst/>
                <a:gdLst>
                  <a:gd name="T0" fmla="*/ 3 w 6"/>
                  <a:gd name="T1" fmla="*/ 0 h 3"/>
                  <a:gd name="T2" fmla="*/ 3 w 6"/>
                  <a:gd name="T3" fmla="*/ 0 h 3"/>
                  <a:gd name="T4" fmla="*/ 0 w 6"/>
                  <a:gd name="T5" fmla="*/ 3 h 3"/>
                  <a:gd name="T6" fmla="*/ 6 w 6"/>
                  <a:gd name="T7" fmla="*/ 3 h 3"/>
                  <a:gd name="T8" fmla="*/ 6 w 6"/>
                  <a:gd name="T9" fmla="*/ 0 h 3"/>
                  <a:gd name="T10" fmla="*/ 6 w 6"/>
                  <a:gd name="T11" fmla="*/ 0 h 3"/>
                  <a:gd name="T12" fmla="*/ 3 w 6"/>
                  <a:gd name="T13" fmla="*/ 0 h 3"/>
                  <a:gd name="T14" fmla="*/ 3 w 6"/>
                  <a:gd name="T15" fmla="*/ 0 h 3"/>
                  <a:gd name="T16" fmla="*/ 3 w 6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3">
                    <a:moveTo>
                      <a:pt x="3" y="0"/>
                    </a:moveTo>
                    <a:lnTo>
                      <a:pt x="3" y="0"/>
                    </a:lnTo>
                    <a:lnTo>
                      <a:pt x="0" y="3"/>
                    </a:lnTo>
                    <a:lnTo>
                      <a:pt x="6" y="3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83" name="Freeform 92"/>
              <p:cNvSpPr>
                <a:spLocks/>
              </p:cNvSpPr>
              <p:nvPr/>
            </p:nvSpPr>
            <p:spPr bwMode="auto">
              <a:xfrm>
                <a:off x="4927" y="3015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3 h 3"/>
                  <a:gd name="T8" fmla="*/ 3 w 3"/>
                  <a:gd name="T9" fmla="*/ 3 h 3"/>
                  <a:gd name="T10" fmla="*/ 3 w 3"/>
                  <a:gd name="T11" fmla="*/ 3 h 3"/>
                  <a:gd name="T12" fmla="*/ 0 w 3"/>
                  <a:gd name="T13" fmla="*/ 0 h 3"/>
                  <a:gd name="T14" fmla="*/ 0 w 3"/>
                  <a:gd name="T15" fmla="*/ 0 h 3"/>
                  <a:gd name="T16" fmla="*/ 0 w 3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84" name="Freeform 93"/>
              <p:cNvSpPr>
                <a:spLocks/>
              </p:cNvSpPr>
              <p:nvPr/>
            </p:nvSpPr>
            <p:spPr bwMode="auto">
              <a:xfrm>
                <a:off x="4927" y="3012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0 w 6"/>
                  <a:gd name="T5" fmla="*/ 3 h 6"/>
                  <a:gd name="T6" fmla="*/ 3 w 6"/>
                  <a:gd name="T7" fmla="*/ 6 h 6"/>
                  <a:gd name="T8" fmla="*/ 6 w 6"/>
                  <a:gd name="T9" fmla="*/ 3 h 6"/>
                  <a:gd name="T10" fmla="*/ 6 w 6"/>
                  <a:gd name="T11" fmla="*/ 3 h 6"/>
                  <a:gd name="T12" fmla="*/ 0 w 6"/>
                  <a:gd name="T13" fmla="*/ 0 h 6"/>
                  <a:gd name="T14" fmla="*/ 0 w 6"/>
                  <a:gd name="T15" fmla="*/ 0 h 6"/>
                  <a:gd name="T16" fmla="*/ 0 w 6"/>
                  <a:gd name="T1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6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85" name="Freeform 94"/>
              <p:cNvSpPr>
                <a:spLocks/>
              </p:cNvSpPr>
              <p:nvPr/>
            </p:nvSpPr>
            <p:spPr bwMode="auto">
              <a:xfrm>
                <a:off x="4927" y="3012"/>
                <a:ext cx="6" cy="3"/>
              </a:xfrm>
              <a:custGeom>
                <a:avLst/>
                <a:gdLst>
                  <a:gd name="T0" fmla="*/ 3 w 6"/>
                  <a:gd name="T1" fmla="*/ 0 h 3"/>
                  <a:gd name="T2" fmla="*/ 3 w 6"/>
                  <a:gd name="T3" fmla="*/ 0 h 3"/>
                  <a:gd name="T4" fmla="*/ 0 w 6"/>
                  <a:gd name="T5" fmla="*/ 0 h 3"/>
                  <a:gd name="T6" fmla="*/ 6 w 6"/>
                  <a:gd name="T7" fmla="*/ 3 h 3"/>
                  <a:gd name="T8" fmla="*/ 6 w 6"/>
                  <a:gd name="T9" fmla="*/ 3 h 3"/>
                  <a:gd name="T10" fmla="*/ 6 w 6"/>
                  <a:gd name="T11" fmla="*/ 3 h 3"/>
                  <a:gd name="T12" fmla="*/ 3 w 6"/>
                  <a:gd name="T13" fmla="*/ 0 h 3"/>
                  <a:gd name="T14" fmla="*/ 3 w 6"/>
                  <a:gd name="T15" fmla="*/ 0 h 3"/>
                  <a:gd name="T16" fmla="*/ 3 w 6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86" name="Freeform 95"/>
              <p:cNvSpPr>
                <a:spLocks/>
              </p:cNvSpPr>
              <p:nvPr/>
            </p:nvSpPr>
            <p:spPr bwMode="auto">
              <a:xfrm>
                <a:off x="4930" y="3009"/>
                <a:ext cx="3" cy="6"/>
              </a:xfrm>
              <a:custGeom>
                <a:avLst/>
                <a:gdLst>
                  <a:gd name="T0" fmla="*/ 3 w 3"/>
                  <a:gd name="T1" fmla="*/ 0 h 6"/>
                  <a:gd name="T2" fmla="*/ 3 w 3"/>
                  <a:gd name="T3" fmla="*/ 0 h 6"/>
                  <a:gd name="T4" fmla="*/ 0 w 3"/>
                  <a:gd name="T5" fmla="*/ 3 h 6"/>
                  <a:gd name="T6" fmla="*/ 3 w 3"/>
                  <a:gd name="T7" fmla="*/ 6 h 6"/>
                  <a:gd name="T8" fmla="*/ 3 w 3"/>
                  <a:gd name="T9" fmla="*/ 3 h 6"/>
                  <a:gd name="T10" fmla="*/ 3 w 3"/>
                  <a:gd name="T11" fmla="*/ 3 h 6"/>
                  <a:gd name="T12" fmla="*/ 3 w 3"/>
                  <a:gd name="T13" fmla="*/ 0 h 6"/>
                  <a:gd name="T14" fmla="*/ 3 w 3"/>
                  <a:gd name="T15" fmla="*/ 0 h 6"/>
                  <a:gd name="T16" fmla="*/ 3 w 3"/>
                  <a:gd name="T1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6">
                    <a:moveTo>
                      <a:pt x="3" y="0"/>
                    </a:moveTo>
                    <a:lnTo>
                      <a:pt x="3" y="0"/>
                    </a:lnTo>
                    <a:lnTo>
                      <a:pt x="0" y="3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87" name="Freeform 96"/>
              <p:cNvSpPr>
                <a:spLocks/>
              </p:cNvSpPr>
              <p:nvPr/>
            </p:nvSpPr>
            <p:spPr bwMode="auto">
              <a:xfrm>
                <a:off x="4933" y="3009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0 h 3"/>
                  <a:gd name="T4" fmla="*/ 0 w 3"/>
                  <a:gd name="T5" fmla="*/ 0 h 3"/>
                  <a:gd name="T6" fmla="*/ 0 w 3"/>
                  <a:gd name="T7" fmla="*/ 3 h 3"/>
                  <a:gd name="T8" fmla="*/ 3 w 3"/>
                  <a:gd name="T9" fmla="*/ 3 h 3"/>
                  <a:gd name="T10" fmla="*/ 3 w 3"/>
                  <a:gd name="T11" fmla="*/ 3 h 3"/>
                  <a:gd name="T12" fmla="*/ 0 w 3"/>
                  <a:gd name="T13" fmla="*/ 0 h 3"/>
                  <a:gd name="T14" fmla="*/ 0 w 3"/>
                  <a:gd name="T15" fmla="*/ 0 h 3"/>
                  <a:gd name="T16" fmla="*/ 0 w 3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88" name="Freeform 97"/>
              <p:cNvSpPr>
                <a:spLocks/>
              </p:cNvSpPr>
              <p:nvPr/>
            </p:nvSpPr>
            <p:spPr bwMode="auto">
              <a:xfrm>
                <a:off x="4933" y="3006"/>
                <a:ext cx="6" cy="6"/>
              </a:xfrm>
              <a:custGeom>
                <a:avLst/>
                <a:gdLst>
                  <a:gd name="T0" fmla="*/ 3 w 6"/>
                  <a:gd name="T1" fmla="*/ 0 h 6"/>
                  <a:gd name="T2" fmla="*/ 3 w 6"/>
                  <a:gd name="T3" fmla="*/ 0 h 6"/>
                  <a:gd name="T4" fmla="*/ 0 w 6"/>
                  <a:gd name="T5" fmla="*/ 3 h 6"/>
                  <a:gd name="T6" fmla="*/ 3 w 6"/>
                  <a:gd name="T7" fmla="*/ 6 h 6"/>
                  <a:gd name="T8" fmla="*/ 6 w 6"/>
                  <a:gd name="T9" fmla="*/ 6 h 6"/>
                  <a:gd name="T10" fmla="*/ 3 w 6"/>
                  <a:gd name="T11" fmla="*/ 6 h 6"/>
                  <a:gd name="T12" fmla="*/ 3 w 6"/>
                  <a:gd name="T13" fmla="*/ 0 h 6"/>
                  <a:gd name="T14" fmla="*/ 3 w 6"/>
                  <a:gd name="T15" fmla="*/ 0 h 6"/>
                  <a:gd name="T16" fmla="*/ 3 w 6"/>
                  <a:gd name="T1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6">
                    <a:moveTo>
                      <a:pt x="3" y="0"/>
                    </a:moveTo>
                    <a:lnTo>
                      <a:pt x="3" y="0"/>
                    </a:lnTo>
                    <a:lnTo>
                      <a:pt x="0" y="3"/>
                    </a:lnTo>
                    <a:lnTo>
                      <a:pt x="3" y="6"/>
                    </a:lnTo>
                    <a:lnTo>
                      <a:pt x="6" y="6"/>
                    </a:lnTo>
                    <a:lnTo>
                      <a:pt x="3" y="6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89" name="Freeform 98"/>
              <p:cNvSpPr>
                <a:spLocks/>
              </p:cNvSpPr>
              <p:nvPr/>
            </p:nvSpPr>
            <p:spPr bwMode="auto">
              <a:xfrm>
                <a:off x="4936" y="3006"/>
                <a:ext cx="3" cy="6"/>
              </a:xfrm>
              <a:custGeom>
                <a:avLst/>
                <a:gdLst>
                  <a:gd name="T0" fmla="*/ 3 w 3"/>
                  <a:gd name="T1" fmla="*/ 0 h 6"/>
                  <a:gd name="T2" fmla="*/ 3 w 3"/>
                  <a:gd name="T3" fmla="*/ 0 h 6"/>
                  <a:gd name="T4" fmla="*/ 0 w 3"/>
                  <a:gd name="T5" fmla="*/ 0 h 6"/>
                  <a:gd name="T6" fmla="*/ 0 w 3"/>
                  <a:gd name="T7" fmla="*/ 6 h 6"/>
                  <a:gd name="T8" fmla="*/ 3 w 3"/>
                  <a:gd name="T9" fmla="*/ 6 h 6"/>
                  <a:gd name="T10" fmla="*/ 3 w 3"/>
                  <a:gd name="T11" fmla="*/ 6 h 6"/>
                  <a:gd name="T12" fmla="*/ 3 w 3"/>
                  <a:gd name="T13" fmla="*/ 0 h 6"/>
                  <a:gd name="T14" fmla="*/ 3 w 3"/>
                  <a:gd name="T15" fmla="*/ 0 h 6"/>
                  <a:gd name="T16" fmla="*/ 3 w 3"/>
                  <a:gd name="T1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6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90" name="Freeform 99"/>
              <p:cNvSpPr>
                <a:spLocks/>
              </p:cNvSpPr>
              <p:nvPr/>
            </p:nvSpPr>
            <p:spPr bwMode="auto">
              <a:xfrm>
                <a:off x="4939" y="3006"/>
                <a:ext cx="3" cy="6"/>
              </a:xfrm>
              <a:custGeom>
                <a:avLst/>
                <a:gdLst>
                  <a:gd name="T0" fmla="*/ 3 w 3"/>
                  <a:gd name="T1" fmla="*/ 0 h 6"/>
                  <a:gd name="T2" fmla="*/ 3 w 3"/>
                  <a:gd name="T3" fmla="*/ 0 h 6"/>
                  <a:gd name="T4" fmla="*/ 0 w 3"/>
                  <a:gd name="T5" fmla="*/ 0 h 6"/>
                  <a:gd name="T6" fmla="*/ 0 w 3"/>
                  <a:gd name="T7" fmla="*/ 6 h 6"/>
                  <a:gd name="T8" fmla="*/ 3 w 3"/>
                  <a:gd name="T9" fmla="*/ 6 h 6"/>
                  <a:gd name="T10" fmla="*/ 3 w 3"/>
                  <a:gd name="T11" fmla="*/ 6 h 6"/>
                  <a:gd name="T12" fmla="*/ 3 w 3"/>
                  <a:gd name="T13" fmla="*/ 0 h 6"/>
                  <a:gd name="T14" fmla="*/ 3 w 3"/>
                  <a:gd name="T15" fmla="*/ 0 h 6"/>
                  <a:gd name="T16" fmla="*/ 3 w 3"/>
                  <a:gd name="T1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6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91" name="Freeform 100"/>
              <p:cNvSpPr>
                <a:spLocks/>
              </p:cNvSpPr>
              <p:nvPr/>
            </p:nvSpPr>
            <p:spPr bwMode="auto">
              <a:xfrm>
                <a:off x="4942" y="3006"/>
                <a:ext cx="3" cy="6"/>
              </a:xfrm>
              <a:custGeom>
                <a:avLst/>
                <a:gdLst>
                  <a:gd name="T0" fmla="*/ 3 w 3"/>
                  <a:gd name="T1" fmla="*/ 3 h 6"/>
                  <a:gd name="T2" fmla="*/ 3 w 3"/>
                  <a:gd name="T3" fmla="*/ 3 h 6"/>
                  <a:gd name="T4" fmla="*/ 0 w 3"/>
                  <a:gd name="T5" fmla="*/ 0 h 6"/>
                  <a:gd name="T6" fmla="*/ 0 w 3"/>
                  <a:gd name="T7" fmla="*/ 6 h 6"/>
                  <a:gd name="T8" fmla="*/ 3 w 3"/>
                  <a:gd name="T9" fmla="*/ 6 h 6"/>
                  <a:gd name="T10" fmla="*/ 3 w 3"/>
                  <a:gd name="T11" fmla="*/ 6 h 6"/>
                  <a:gd name="T12" fmla="*/ 3 w 3"/>
                  <a:gd name="T13" fmla="*/ 3 h 6"/>
                  <a:gd name="T14" fmla="*/ 3 w 3"/>
                  <a:gd name="T15" fmla="*/ 3 h 6"/>
                  <a:gd name="T16" fmla="*/ 3 w 3"/>
                  <a:gd name="T1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6">
                    <a:moveTo>
                      <a:pt x="3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92" name="Freeform 101"/>
              <p:cNvSpPr>
                <a:spLocks/>
              </p:cNvSpPr>
              <p:nvPr/>
            </p:nvSpPr>
            <p:spPr bwMode="auto">
              <a:xfrm>
                <a:off x="4945" y="3009"/>
                <a:ext cx="3" cy="6"/>
              </a:xfrm>
              <a:custGeom>
                <a:avLst/>
                <a:gdLst>
                  <a:gd name="T0" fmla="*/ 3 w 3"/>
                  <a:gd name="T1" fmla="*/ 3 h 6"/>
                  <a:gd name="T2" fmla="*/ 3 w 3"/>
                  <a:gd name="T3" fmla="*/ 0 h 6"/>
                  <a:gd name="T4" fmla="*/ 0 w 3"/>
                  <a:gd name="T5" fmla="*/ 0 h 6"/>
                  <a:gd name="T6" fmla="*/ 0 w 3"/>
                  <a:gd name="T7" fmla="*/ 3 h 6"/>
                  <a:gd name="T8" fmla="*/ 0 w 3"/>
                  <a:gd name="T9" fmla="*/ 6 h 6"/>
                  <a:gd name="T10" fmla="*/ 0 w 3"/>
                  <a:gd name="T11" fmla="*/ 3 h 6"/>
                  <a:gd name="T12" fmla="*/ 3 w 3"/>
                  <a:gd name="T13" fmla="*/ 3 h 6"/>
                  <a:gd name="T14" fmla="*/ 3 w 3"/>
                  <a:gd name="T15" fmla="*/ 0 h 6"/>
                  <a:gd name="T16" fmla="*/ 3 w 3"/>
                  <a:gd name="T17" fmla="*/ 0 h 6"/>
                  <a:gd name="T18" fmla="*/ 3 w 3"/>
                  <a:gd name="T1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6">
                    <a:moveTo>
                      <a:pt x="3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93" name="Freeform 102"/>
              <p:cNvSpPr>
                <a:spLocks/>
              </p:cNvSpPr>
              <p:nvPr/>
            </p:nvSpPr>
            <p:spPr bwMode="auto">
              <a:xfrm>
                <a:off x="4945" y="3012"/>
                <a:ext cx="6" cy="3"/>
              </a:xfrm>
              <a:custGeom>
                <a:avLst/>
                <a:gdLst>
                  <a:gd name="T0" fmla="*/ 3 w 6"/>
                  <a:gd name="T1" fmla="*/ 3 h 3"/>
                  <a:gd name="T2" fmla="*/ 6 w 6"/>
                  <a:gd name="T3" fmla="*/ 0 h 3"/>
                  <a:gd name="T4" fmla="*/ 3 w 6"/>
                  <a:gd name="T5" fmla="*/ 0 h 3"/>
                  <a:gd name="T6" fmla="*/ 0 w 6"/>
                  <a:gd name="T7" fmla="*/ 0 h 3"/>
                  <a:gd name="T8" fmla="*/ 3 w 6"/>
                  <a:gd name="T9" fmla="*/ 3 h 3"/>
                  <a:gd name="T10" fmla="*/ 3 w 6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3">
                    <a:moveTo>
                      <a:pt x="3" y="3"/>
                    </a:moveTo>
                    <a:lnTo>
                      <a:pt x="6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3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94" name="Freeform 103"/>
              <p:cNvSpPr>
                <a:spLocks/>
              </p:cNvSpPr>
              <p:nvPr/>
            </p:nvSpPr>
            <p:spPr bwMode="auto">
              <a:xfrm>
                <a:off x="4966" y="3027"/>
                <a:ext cx="6" cy="3"/>
              </a:xfrm>
              <a:custGeom>
                <a:avLst/>
                <a:gdLst>
                  <a:gd name="T0" fmla="*/ 0 w 6"/>
                  <a:gd name="T1" fmla="*/ 3 h 3"/>
                  <a:gd name="T2" fmla="*/ 0 w 6"/>
                  <a:gd name="T3" fmla="*/ 3 h 3"/>
                  <a:gd name="T4" fmla="*/ 3 w 6"/>
                  <a:gd name="T5" fmla="*/ 3 h 3"/>
                  <a:gd name="T6" fmla="*/ 6 w 6"/>
                  <a:gd name="T7" fmla="*/ 0 h 3"/>
                  <a:gd name="T8" fmla="*/ 3 w 6"/>
                  <a:gd name="T9" fmla="*/ 0 h 3"/>
                  <a:gd name="T10" fmla="*/ 3 w 6"/>
                  <a:gd name="T11" fmla="*/ 0 h 3"/>
                  <a:gd name="T12" fmla="*/ 0 w 6"/>
                  <a:gd name="T13" fmla="*/ 3 h 3"/>
                  <a:gd name="T14" fmla="*/ 0 w 6"/>
                  <a:gd name="T15" fmla="*/ 3 h 3"/>
                  <a:gd name="T16" fmla="*/ 0 w 6"/>
                  <a:gd name="T1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3">
                    <a:moveTo>
                      <a:pt x="0" y="3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95" name="Freeform 104"/>
              <p:cNvSpPr>
                <a:spLocks/>
              </p:cNvSpPr>
              <p:nvPr/>
            </p:nvSpPr>
            <p:spPr bwMode="auto">
              <a:xfrm>
                <a:off x="4966" y="3024"/>
                <a:ext cx="3" cy="6"/>
              </a:xfrm>
              <a:custGeom>
                <a:avLst/>
                <a:gdLst>
                  <a:gd name="T0" fmla="*/ 0 w 3"/>
                  <a:gd name="T1" fmla="*/ 3 h 6"/>
                  <a:gd name="T2" fmla="*/ 0 w 3"/>
                  <a:gd name="T3" fmla="*/ 3 h 6"/>
                  <a:gd name="T4" fmla="*/ 0 w 3"/>
                  <a:gd name="T5" fmla="*/ 6 h 6"/>
                  <a:gd name="T6" fmla="*/ 3 w 3"/>
                  <a:gd name="T7" fmla="*/ 3 h 6"/>
                  <a:gd name="T8" fmla="*/ 3 w 3"/>
                  <a:gd name="T9" fmla="*/ 0 h 6"/>
                  <a:gd name="T10" fmla="*/ 3 w 3"/>
                  <a:gd name="T11" fmla="*/ 0 h 6"/>
                  <a:gd name="T12" fmla="*/ 0 w 3"/>
                  <a:gd name="T13" fmla="*/ 3 h 6"/>
                  <a:gd name="T14" fmla="*/ 0 w 3"/>
                  <a:gd name="T15" fmla="*/ 3 h 6"/>
                  <a:gd name="T16" fmla="*/ 0 w 3"/>
                  <a:gd name="T1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6">
                    <a:moveTo>
                      <a:pt x="0" y="3"/>
                    </a:moveTo>
                    <a:lnTo>
                      <a:pt x="0" y="3"/>
                    </a:lnTo>
                    <a:lnTo>
                      <a:pt x="0" y="6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96" name="Freeform 105"/>
              <p:cNvSpPr>
                <a:spLocks/>
              </p:cNvSpPr>
              <p:nvPr/>
            </p:nvSpPr>
            <p:spPr bwMode="auto">
              <a:xfrm>
                <a:off x="4966" y="302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  <a:gd name="T8" fmla="*/ 3 w 3"/>
                  <a:gd name="T9" fmla="*/ 0 h 3"/>
                  <a:gd name="T10" fmla="*/ 3 w 3"/>
                  <a:gd name="T11" fmla="*/ 0 h 3"/>
                  <a:gd name="T12" fmla="*/ 0 w 3"/>
                  <a:gd name="T13" fmla="*/ 0 h 3"/>
                  <a:gd name="T14" fmla="*/ 0 w 3"/>
                  <a:gd name="T15" fmla="*/ 0 h 3"/>
                  <a:gd name="T16" fmla="*/ 0 w 3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97" name="Freeform 106"/>
              <p:cNvSpPr>
                <a:spLocks/>
              </p:cNvSpPr>
              <p:nvPr/>
            </p:nvSpPr>
            <p:spPr bwMode="auto">
              <a:xfrm>
                <a:off x="4966" y="3021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3 h 3"/>
                  <a:gd name="T8" fmla="*/ 3 w 3"/>
                  <a:gd name="T9" fmla="*/ 0 h 3"/>
                  <a:gd name="T10" fmla="*/ 3 w 3"/>
                  <a:gd name="T11" fmla="*/ 0 h 3"/>
                  <a:gd name="T12" fmla="*/ 0 w 3"/>
                  <a:gd name="T13" fmla="*/ 0 h 3"/>
                  <a:gd name="T14" fmla="*/ 0 w 3"/>
                  <a:gd name="T15" fmla="*/ 0 h 3"/>
                  <a:gd name="T16" fmla="*/ 0 w 3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98" name="Freeform 107"/>
              <p:cNvSpPr>
                <a:spLocks/>
              </p:cNvSpPr>
              <p:nvPr/>
            </p:nvSpPr>
            <p:spPr bwMode="auto">
              <a:xfrm>
                <a:off x="4966" y="3018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3 h 3"/>
                  <a:gd name="T8" fmla="*/ 3 w 3"/>
                  <a:gd name="T9" fmla="*/ 0 h 3"/>
                  <a:gd name="T10" fmla="*/ 3 w 3"/>
                  <a:gd name="T11" fmla="*/ 0 h 3"/>
                  <a:gd name="T12" fmla="*/ 0 w 3"/>
                  <a:gd name="T13" fmla="*/ 0 h 3"/>
                  <a:gd name="T14" fmla="*/ 0 w 3"/>
                  <a:gd name="T15" fmla="*/ 0 h 3"/>
                  <a:gd name="T16" fmla="*/ 0 w 3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99" name="Freeform 108"/>
              <p:cNvSpPr>
                <a:spLocks/>
              </p:cNvSpPr>
              <p:nvPr/>
            </p:nvSpPr>
            <p:spPr bwMode="auto">
              <a:xfrm>
                <a:off x="4966" y="3015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3 h 3"/>
                  <a:gd name="T8" fmla="*/ 3 w 3"/>
                  <a:gd name="T9" fmla="*/ 3 h 3"/>
                  <a:gd name="T10" fmla="*/ 3 w 3"/>
                  <a:gd name="T11" fmla="*/ 3 h 3"/>
                  <a:gd name="T12" fmla="*/ 0 w 3"/>
                  <a:gd name="T13" fmla="*/ 0 h 3"/>
                  <a:gd name="T14" fmla="*/ 0 w 3"/>
                  <a:gd name="T15" fmla="*/ 0 h 3"/>
                  <a:gd name="T16" fmla="*/ 0 w 3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00" name="Freeform 109"/>
              <p:cNvSpPr>
                <a:spLocks/>
              </p:cNvSpPr>
              <p:nvPr/>
            </p:nvSpPr>
            <p:spPr bwMode="auto">
              <a:xfrm>
                <a:off x="4966" y="3012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0 w 6"/>
                  <a:gd name="T5" fmla="*/ 3 h 6"/>
                  <a:gd name="T6" fmla="*/ 3 w 6"/>
                  <a:gd name="T7" fmla="*/ 6 h 6"/>
                  <a:gd name="T8" fmla="*/ 6 w 6"/>
                  <a:gd name="T9" fmla="*/ 3 h 6"/>
                  <a:gd name="T10" fmla="*/ 6 w 6"/>
                  <a:gd name="T11" fmla="*/ 3 h 6"/>
                  <a:gd name="T12" fmla="*/ 0 w 6"/>
                  <a:gd name="T13" fmla="*/ 0 h 6"/>
                  <a:gd name="T14" fmla="*/ 0 w 6"/>
                  <a:gd name="T15" fmla="*/ 0 h 6"/>
                  <a:gd name="T16" fmla="*/ 0 w 6"/>
                  <a:gd name="T1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6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01" name="Freeform 110"/>
              <p:cNvSpPr>
                <a:spLocks/>
              </p:cNvSpPr>
              <p:nvPr/>
            </p:nvSpPr>
            <p:spPr bwMode="auto">
              <a:xfrm>
                <a:off x="4966" y="3012"/>
                <a:ext cx="6" cy="3"/>
              </a:xfrm>
              <a:custGeom>
                <a:avLst/>
                <a:gdLst>
                  <a:gd name="T0" fmla="*/ 3 w 6"/>
                  <a:gd name="T1" fmla="*/ 0 h 3"/>
                  <a:gd name="T2" fmla="*/ 3 w 6"/>
                  <a:gd name="T3" fmla="*/ 0 h 3"/>
                  <a:gd name="T4" fmla="*/ 0 w 6"/>
                  <a:gd name="T5" fmla="*/ 0 h 3"/>
                  <a:gd name="T6" fmla="*/ 6 w 6"/>
                  <a:gd name="T7" fmla="*/ 3 h 3"/>
                  <a:gd name="T8" fmla="*/ 6 w 6"/>
                  <a:gd name="T9" fmla="*/ 3 h 3"/>
                  <a:gd name="T10" fmla="*/ 6 w 6"/>
                  <a:gd name="T11" fmla="*/ 3 h 3"/>
                  <a:gd name="T12" fmla="*/ 3 w 6"/>
                  <a:gd name="T13" fmla="*/ 0 h 3"/>
                  <a:gd name="T14" fmla="*/ 3 w 6"/>
                  <a:gd name="T15" fmla="*/ 0 h 3"/>
                  <a:gd name="T16" fmla="*/ 3 w 6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02" name="Freeform 111"/>
              <p:cNvSpPr>
                <a:spLocks/>
              </p:cNvSpPr>
              <p:nvPr/>
            </p:nvSpPr>
            <p:spPr bwMode="auto">
              <a:xfrm>
                <a:off x="4969" y="3009"/>
                <a:ext cx="6" cy="6"/>
              </a:xfrm>
              <a:custGeom>
                <a:avLst/>
                <a:gdLst>
                  <a:gd name="T0" fmla="*/ 3 w 6"/>
                  <a:gd name="T1" fmla="*/ 0 h 6"/>
                  <a:gd name="T2" fmla="*/ 3 w 6"/>
                  <a:gd name="T3" fmla="*/ 0 h 6"/>
                  <a:gd name="T4" fmla="*/ 0 w 6"/>
                  <a:gd name="T5" fmla="*/ 3 h 6"/>
                  <a:gd name="T6" fmla="*/ 3 w 6"/>
                  <a:gd name="T7" fmla="*/ 6 h 6"/>
                  <a:gd name="T8" fmla="*/ 6 w 6"/>
                  <a:gd name="T9" fmla="*/ 3 h 6"/>
                  <a:gd name="T10" fmla="*/ 3 w 6"/>
                  <a:gd name="T11" fmla="*/ 3 h 6"/>
                  <a:gd name="T12" fmla="*/ 3 w 6"/>
                  <a:gd name="T13" fmla="*/ 0 h 6"/>
                  <a:gd name="T14" fmla="*/ 3 w 6"/>
                  <a:gd name="T15" fmla="*/ 0 h 6"/>
                  <a:gd name="T16" fmla="*/ 3 w 6"/>
                  <a:gd name="T1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6">
                    <a:moveTo>
                      <a:pt x="3" y="0"/>
                    </a:moveTo>
                    <a:lnTo>
                      <a:pt x="3" y="0"/>
                    </a:lnTo>
                    <a:lnTo>
                      <a:pt x="0" y="3"/>
                    </a:lnTo>
                    <a:lnTo>
                      <a:pt x="3" y="6"/>
                    </a:lnTo>
                    <a:lnTo>
                      <a:pt x="6" y="3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03" name="Freeform 112"/>
              <p:cNvSpPr>
                <a:spLocks/>
              </p:cNvSpPr>
              <p:nvPr/>
            </p:nvSpPr>
            <p:spPr bwMode="auto">
              <a:xfrm>
                <a:off x="4972" y="3009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0 h 3"/>
                  <a:gd name="T4" fmla="*/ 0 w 3"/>
                  <a:gd name="T5" fmla="*/ 0 h 3"/>
                  <a:gd name="T6" fmla="*/ 0 w 3"/>
                  <a:gd name="T7" fmla="*/ 3 h 3"/>
                  <a:gd name="T8" fmla="*/ 3 w 3"/>
                  <a:gd name="T9" fmla="*/ 3 h 3"/>
                  <a:gd name="T10" fmla="*/ 3 w 3"/>
                  <a:gd name="T11" fmla="*/ 3 h 3"/>
                  <a:gd name="T12" fmla="*/ 0 w 3"/>
                  <a:gd name="T13" fmla="*/ 0 h 3"/>
                  <a:gd name="T14" fmla="*/ 0 w 3"/>
                  <a:gd name="T15" fmla="*/ 0 h 3"/>
                  <a:gd name="T16" fmla="*/ 0 w 3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04" name="Freeform 113"/>
              <p:cNvSpPr>
                <a:spLocks/>
              </p:cNvSpPr>
              <p:nvPr/>
            </p:nvSpPr>
            <p:spPr bwMode="auto">
              <a:xfrm>
                <a:off x="4972" y="3006"/>
                <a:ext cx="6" cy="6"/>
              </a:xfrm>
              <a:custGeom>
                <a:avLst/>
                <a:gdLst>
                  <a:gd name="T0" fmla="*/ 3 w 6"/>
                  <a:gd name="T1" fmla="*/ 0 h 6"/>
                  <a:gd name="T2" fmla="*/ 3 w 6"/>
                  <a:gd name="T3" fmla="*/ 0 h 6"/>
                  <a:gd name="T4" fmla="*/ 0 w 6"/>
                  <a:gd name="T5" fmla="*/ 3 h 6"/>
                  <a:gd name="T6" fmla="*/ 3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3 w 6"/>
                  <a:gd name="T13" fmla="*/ 0 h 6"/>
                  <a:gd name="T14" fmla="*/ 3 w 6"/>
                  <a:gd name="T15" fmla="*/ 0 h 6"/>
                  <a:gd name="T16" fmla="*/ 3 w 6"/>
                  <a:gd name="T1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6">
                    <a:moveTo>
                      <a:pt x="3" y="0"/>
                    </a:moveTo>
                    <a:lnTo>
                      <a:pt x="3" y="0"/>
                    </a:lnTo>
                    <a:lnTo>
                      <a:pt x="0" y="3"/>
                    </a:lnTo>
                    <a:lnTo>
                      <a:pt x="3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05" name="Freeform 114"/>
              <p:cNvSpPr>
                <a:spLocks/>
              </p:cNvSpPr>
              <p:nvPr/>
            </p:nvSpPr>
            <p:spPr bwMode="auto">
              <a:xfrm>
                <a:off x="4975" y="3006"/>
                <a:ext cx="3" cy="6"/>
              </a:xfrm>
              <a:custGeom>
                <a:avLst/>
                <a:gdLst>
                  <a:gd name="T0" fmla="*/ 3 w 3"/>
                  <a:gd name="T1" fmla="*/ 0 h 6"/>
                  <a:gd name="T2" fmla="*/ 3 w 3"/>
                  <a:gd name="T3" fmla="*/ 0 h 6"/>
                  <a:gd name="T4" fmla="*/ 0 w 3"/>
                  <a:gd name="T5" fmla="*/ 0 h 6"/>
                  <a:gd name="T6" fmla="*/ 3 w 3"/>
                  <a:gd name="T7" fmla="*/ 6 h 6"/>
                  <a:gd name="T8" fmla="*/ 3 w 3"/>
                  <a:gd name="T9" fmla="*/ 6 h 6"/>
                  <a:gd name="T10" fmla="*/ 3 w 3"/>
                  <a:gd name="T11" fmla="*/ 6 h 6"/>
                  <a:gd name="T12" fmla="*/ 3 w 3"/>
                  <a:gd name="T13" fmla="*/ 0 h 6"/>
                  <a:gd name="T14" fmla="*/ 3 w 3"/>
                  <a:gd name="T15" fmla="*/ 0 h 6"/>
                  <a:gd name="T16" fmla="*/ 3 w 3"/>
                  <a:gd name="T1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6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06" name="Freeform 115"/>
              <p:cNvSpPr>
                <a:spLocks/>
              </p:cNvSpPr>
              <p:nvPr/>
            </p:nvSpPr>
            <p:spPr bwMode="auto">
              <a:xfrm>
                <a:off x="4978" y="3006"/>
                <a:ext cx="3" cy="6"/>
              </a:xfrm>
              <a:custGeom>
                <a:avLst/>
                <a:gdLst>
                  <a:gd name="T0" fmla="*/ 3 w 3"/>
                  <a:gd name="T1" fmla="*/ 0 h 6"/>
                  <a:gd name="T2" fmla="*/ 3 w 3"/>
                  <a:gd name="T3" fmla="*/ 0 h 6"/>
                  <a:gd name="T4" fmla="*/ 0 w 3"/>
                  <a:gd name="T5" fmla="*/ 0 h 6"/>
                  <a:gd name="T6" fmla="*/ 0 w 3"/>
                  <a:gd name="T7" fmla="*/ 6 h 6"/>
                  <a:gd name="T8" fmla="*/ 3 w 3"/>
                  <a:gd name="T9" fmla="*/ 6 h 6"/>
                  <a:gd name="T10" fmla="*/ 3 w 3"/>
                  <a:gd name="T11" fmla="*/ 6 h 6"/>
                  <a:gd name="T12" fmla="*/ 3 w 3"/>
                  <a:gd name="T13" fmla="*/ 0 h 6"/>
                  <a:gd name="T14" fmla="*/ 3 w 3"/>
                  <a:gd name="T15" fmla="*/ 0 h 6"/>
                  <a:gd name="T16" fmla="*/ 3 w 3"/>
                  <a:gd name="T1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6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07" name="Freeform 116"/>
              <p:cNvSpPr>
                <a:spLocks/>
              </p:cNvSpPr>
              <p:nvPr/>
            </p:nvSpPr>
            <p:spPr bwMode="auto">
              <a:xfrm>
                <a:off x="4981" y="3006"/>
                <a:ext cx="3" cy="6"/>
              </a:xfrm>
              <a:custGeom>
                <a:avLst/>
                <a:gdLst>
                  <a:gd name="T0" fmla="*/ 3 w 3"/>
                  <a:gd name="T1" fmla="*/ 3 h 6"/>
                  <a:gd name="T2" fmla="*/ 3 w 3"/>
                  <a:gd name="T3" fmla="*/ 3 h 6"/>
                  <a:gd name="T4" fmla="*/ 0 w 3"/>
                  <a:gd name="T5" fmla="*/ 0 h 6"/>
                  <a:gd name="T6" fmla="*/ 0 w 3"/>
                  <a:gd name="T7" fmla="*/ 6 h 6"/>
                  <a:gd name="T8" fmla="*/ 3 w 3"/>
                  <a:gd name="T9" fmla="*/ 6 h 6"/>
                  <a:gd name="T10" fmla="*/ 3 w 3"/>
                  <a:gd name="T11" fmla="*/ 6 h 6"/>
                  <a:gd name="T12" fmla="*/ 3 w 3"/>
                  <a:gd name="T13" fmla="*/ 3 h 6"/>
                  <a:gd name="T14" fmla="*/ 3 w 3"/>
                  <a:gd name="T15" fmla="*/ 3 h 6"/>
                  <a:gd name="T16" fmla="*/ 3 w 3"/>
                  <a:gd name="T1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6">
                    <a:moveTo>
                      <a:pt x="3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08" name="Freeform 117"/>
              <p:cNvSpPr>
                <a:spLocks/>
              </p:cNvSpPr>
              <p:nvPr/>
            </p:nvSpPr>
            <p:spPr bwMode="auto">
              <a:xfrm>
                <a:off x="4984" y="3009"/>
                <a:ext cx="3" cy="6"/>
              </a:xfrm>
              <a:custGeom>
                <a:avLst/>
                <a:gdLst>
                  <a:gd name="T0" fmla="*/ 3 w 3"/>
                  <a:gd name="T1" fmla="*/ 3 h 6"/>
                  <a:gd name="T2" fmla="*/ 3 w 3"/>
                  <a:gd name="T3" fmla="*/ 0 h 6"/>
                  <a:gd name="T4" fmla="*/ 0 w 3"/>
                  <a:gd name="T5" fmla="*/ 0 h 6"/>
                  <a:gd name="T6" fmla="*/ 0 w 3"/>
                  <a:gd name="T7" fmla="*/ 3 h 6"/>
                  <a:gd name="T8" fmla="*/ 3 w 3"/>
                  <a:gd name="T9" fmla="*/ 6 h 6"/>
                  <a:gd name="T10" fmla="*/ 0 w 3"/>
                  <a:gd name="T11" fmla="*/ 3 h 6"/>
                  <a:gd name="T12" fmla="*/ 3 w 3"/>
                  <a:gd name="T13" fmla="*/ 3 h 6"/>
                  <a:gd name="T14" fmla="*/ 3 w 3"/>
                  <a:gd name="T15" fmla="*/ 0 h 6"/>
                  <a:gd name="T16" fmla="*/ 3 w 3"/>
                  <a:gd name="T17" fmla="*/ 0 h 6"/>
                  <a:gd name="T18" fmla="*/ 3 w 3"/>
                  <a:gd name="T1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6">
                    <a:moveTo>
                      <a:pt x="3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3" y="6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09" name="Freeform 118"/>
              <p:cNvSpPr>
                <a:spLocks/>
              </p:cNvSpPr>
              <p:nvPr/>
            </p:nvSpPr>
            <p:spPr bwMode="auto">
              <a:xfrm>
                <a:off x="4984" y="3012"/>
                <a:ext cx="6" cy="3"/>
              </a:xfrm>
              <a:custGeom>
                <a:avLst/>
                <a:gdLst>
                  <a:gd name="T0" fmla="*/ 3 w 6"/>
                  <a:gd name="T1" fmla="*/ 3 h 3"/>
                  <a:gd name="T2" fmla="*/ 6 w 6"/>
                  <a:gd name="T3" fmla="*/ 0 h 3"/>
                  <a:gd name="T4" fmla="*/ 3 w 6"/>
                  <a:gd name="T5" fmla="*/ 0 h 3"/>
                  <a:gd name="T6" fmla="*/ 0 w 6"/>
                  <a:gd name="T7" fmla="*/ 0 h 3"/>
                  <a:gd name="T8" fmla="*/ 3 w 6"/>
                  <a:gd name="T9" fmla="*/ 3 h 3"/>
                  <a:gd name="T10" fmla="*/ 3 w 6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3">
                    <a:moveTo>
                      <a:pt x="3" y="3"/>
                    </a:moveTo>
                    <a:lnTo>
                      <a:pt x="6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3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10" name="Freeform 119"/>
              <p:cNvSpPr>
                <a:spLocks/>
              </p:cNvSpPr>
              <p:nvPr/>
            </p:nvSpPr>
            <p:spPr bwMode="auto">
              <a:xfrm>
                <a:off x="5008" y="3027"/>
                <a:ext cx="6" cy="3"/>
              </a:xfrm>
              <a:custGeom>
                <a:avLst/>
                <a:gdLst>
                  <a:gd name="T0" fmla="*/ 0 w 6"/>
                  <a:gd name="T1" fmla="*/ 3 h 3"/>
                  <a:gd name="T2" fmla="*/ 0 w 6"/>
                  <a:gd name="T3" fmla="*/ 3 h 3"/>
                  <a:gd name="T4" fmla="*/ 3 w 6"/>
                  <a:gd name="T5" fmla="*/ 3 h 3"/>
                  <a:gd name="T6" fmla="*/ 6 w 6"/>
                  <a:gd name="T7" fmla="*/ 0 h 3"/>
                  <a:gd name="T8" fmla="*/ 6 w 6"/>
                  <a:gd name="T9" fmla="*/ 0 h 3"/>
                  <a:gd name="T10" fmla="*/ 6 w 6"/>
                  <a:gd name="T11" fmla="*/ 0 h 3"/>
                  <a:gd name="T12" fmla="*/ 0 w 6"/>
                  <a:gd name="T13" fmla="*/ 3 h 3"/>
                  <a:gd name="T14" fmla="*/ 0 w 6"/>
                  <a:gd name="T15" fmla="*/ 3 h 3"/>
                  <a:gd name="T16" fmla="*/ 0 w 6"/>
                  <a:gd name="T1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3">
                    <a:moveTo>
                      <a:pt x="0" y="3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11" name="Freeform 120"/>
              <p:cNvSpPr>
                <a:spLocks/>
              </p:cNvSpPr>
              <p:nvPr/>
            </p:nvSpPr>
            <p:spPr bwMode="auto">
              <a:xfrm>
                <a:off x="5008" y="3024"/>
                <a:ext cx="6" cy="6"/>
              </a:xfrm>
              <a:custGeom>
                <a:avLst/>
                <a:gdLst>
                  <a:gd name="T0" fmla="*/ 0 w 6"/>
                  <a:gd name="T1" fmla="*/ 3 h 6"/>
                  <a:gd name="T2" fmla="*/ 0 w 6"/>
                  <a:gd name="T3" fmla="*/ 3 h 6"/>
                  <a:gd name="T4" fmla="*/ 0 w 6"/>
                  <a:gd name="T5" fmla="*/ 6 h 6"/>
                  <a:gd name="T6" fmla="*/ 6 w 6"/>
                  <a:gd name="T7" fmla="*/ 3 h 6"/>
                  <a:gd name="T8" fmla="*/ 3 w 6"/>
                  <a:gd name="T9" fmla="*/ 0 h 6"/>
                  <a:gd name="T10" fmla="*/ 3 w 6"/>
                  <a:gd name="T11" fmla="*/ 0 h 6"/>
                  <a:gd name="T12" fmla="*/ 0 w 6"/>
                  <a:gd name="T13" fmla="*/ 3 h 6"/>
                  <a:gd name="T14" fmla="*/ 0 w 6"/>
                  <a:gd name="T15" fmla="*/ 3 h 6"/>
                  <a:gd name="T16" fmla="*/ 0 w 6"/>
                  <a:gd name="T1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6">
                    <a:moveTo>
                      <a:pt x="0" y="3"/>
                    </a:moveTo>
                    <a:lnTo>
                      <a:pt x="0" y="3"/>
                    </a:lnTo>
                    <a:lnTo>
                      <a:pt x="0" y="6"/>
                    </a:lnTo>
                    <a:lnTo>
                      <a:pt x="6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12" name="Freeform 121"/>
              <p:cNvSpPr>
                <a:spLocks/>
              </p:cNvSpPr>
              <p:nvPr/>
            </p:nvSpPr>
            <p:spPr bwMode="auto">
              <a:xfrm>
                <a:off x="5008" y="302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  <a:gd name="T8" fmla="*/ 3 w 3"/>
                  <a:gd name="T9" fmla="*/ 0 h 3"/>
                  <a:gd name="T10" fmla="*/ 3 w 3"/>
                  <a:gd name="T11" fmla="*/ 0 h 3"/>
                  <a:gd name="T12" fmla="*/ 0 w 3"/>
                  <a:gd name="T13" fmla="*/ 0 h 3"/>
                  <a:gd name="T14" fmla="*/ 0 w 3"/>
                  <a:gd name="T15" fmla="*/ 0 h 3"/>
                  <a:gd name="T16" fmla="*/ 0 w 3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13" name="Freeform 122"/>
              <p:cNvSpPr>
                <a:spLocks/>
              </p:cNvSpPr>
              <p:nvPr/>
            </p:nvSpPr>
            <p:spPr bwMode="auto">
              <a:xfrm>
                <a:off x="5008" y="3021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3 h 3"/>
                  <a:gd name="T8" fmla="*/ 3 w 3"/>
                  <a:gd name="T9" fmla="*/ 0 h 3"/>
                  <a:gd name="T10" fmla="*/ 3 w 3"/>
                  <a:gd name="T11" fmla="*/ 0 h 3"/>
                  <a:gd name="T12" fmla="*/ 0 w 3"/>
                  <a:gd name="T13" fmla="*/ 0 h 3"/>
                  <a:gd name="T14" fmla="*/ 0 w 3"/>
                  <a:gd name="T15" fmla="*/ 0 h 3"/>
                  <a:gd name="T16" fmla="*/ 0 w 3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14" name="Freeform 123"/>
              <p:cNvSpPr>
                <a:spLocks/>
              </p:cNvSpPr>
              <p:nvPr/>
            </p:nvSpPr>
            <p:spPr bwMode="auto">
              <a:xfrm>
                <a:off x="5008" y="3018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3 h 3"/>
                  <a:gd name="T8" fmla="*/ 3 w 3"/>
                  <a:gd name="T9" fmla="*/ 0 h 3"/>
                  <a:gd name="T10" fmla="*/ 3 w 3"/>
                  <a:gd name="T11" fmla="*/ 0 h 3"/>
                  <a:gd name="T12" fmla="*/ 0 w 3"/>
                  <a:gd name="T13" fmla="*/ 0 h 3"/>
                  <a:gd name="T14" fmla="*/ 0 w 3"/>
                  <a:gd name="T15" fmla="*/ 0 h 3"/>
                  <a:gd name="T16" fmla="*/ 0 w 3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15" name="Freeform 124"/>
              <p:cNvSpPr>
                <a:spLocks/>
              </p:cNvSpPr>
              <p:nvPr/>
            </p:nvSpPr>
            <p:spPr bwMode="auto">
              <a:xfrm>
                <a:off x="5008" y="3015"/>
                <a:ext cx="6" cy="3"/>
              </a:xfrm>
              <a:custGeom>
                <a:avLst/>
                <a:gdLst>
                  <a:gd name="T0" fmla="*/ 0 w 6"/>
                  <a:gd name="T1" fmla="*/ 0 h 3"/>
                  <a:gd name="T2" fmla="*/ 0 w 6"/>
                  <a:gd name="T3" fmla="*/ 0 h 3"/>
                  <a:gd name="T4" fmla="*/ 0 w 6"/>
                  <a:gd name="T5" fmla="*/ 3 h 3"/>
                  <a:gd name="T6" fmla="*/ 3 w 6"/>
                  <a:gd name="T7" fmla="*/ 3 h 3"/>
                  <a:gd name="T8" fmla="*/ 6 w 6"/>
                  <a:gd name="T9" fmla="*/ 3 h 3"/>
                  <a:gd name="T10" fmla="*/ 3 w 6"/>
                  <a:gd name="T11" fmla="*/ 3 h 3"/>
                  <a:gd name="T12" fmla="*/ 0 w 6"/>
                  <a:gd name="T13" fmla="*/ 0 h 3"/>
                  <a:gd name="T14" fmla="*/ 0 w 6"/>
                  <a:gd name="T15" fmla="*/ 0 h 3"/>
                  <a:gd name="T16" fmla="*/ 0 w 6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16" name="Freeform 125"/>
              <p:cNvSpPr>
                <a:spLocks/>
              </p:cNvSpPr>
              <p:nvPr/>
            </p:nvSpPr>
            <p:spPr bwMode="auto">
              <a:xfrm>
                <a:off x="5008" y="3012"/>
                <a:ext cx="6" cy="6"/>
              </a:xfrm>
              <a:custGeom>
                <a:avLst/>
                <a:gdLst>
                  <a:gd name="T0" fmla="*/ 3 w 6"/>
                  <a:gd name="T1" fmla="*/ 0 h 6"/>
                  <a:gd name="T2" fmla="*/ 3 w 6"/>
                  <a:gd name="T3" fmla="*/ 0 h 6"/>
                  <a:gd name="T4" fmla="*/ 0 w 6"/>
                  <a:gd name="T5" fmla="*/ 3 h 6"/>
                  <a:gd name="T6" fmla="*/ 3 w 6"/>
                  <a:gd name="T7" fmla="*/ 6 h 6"/>
                  <a:gd name="T8" fmla="*/ 6 w 6"/>
                  <a:gd name="T9" fmla="*/ 3 h 6"/>
                  <a:gd name="T10" fmla="*/ 6 w 6"/>
                  <a:gd name="T11" fmla="*/ 3 h 6"/>
                  <a:gd name="T12" fmla="*/ 3 w 6"/>
                  <a:gd name="T13" fmla="*/ 0 h 6"/>
                  <a:gd name="T14" fmla="*/ 3 w 6"/>
                  <a:gd name="T15" fmla="*/ 0 h 6"/>
                  <a:gd name="T16" fmla="*/ 3 w 6"/>
                  <a:gd name="T1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6">
                    <a:moveTo>
                      <a:pt x="3" y="0"/>
                    </a:moveTo>
                    <a:lnTo>
                      <a:pt x="3" y="0"/>
                    </a:lnTo>
                    <a:lnTo>
                      <a:pt x="0" y="3"/>
                    </a:lnTo>
                    <a:lnTo>
                      <a:pt x="3" y="6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17" name="Freeform 126"/>
              <p:cNvSpPr>
                <a:spLocks/>
              </p:cNvSpPr>
              <p:nvPr/>
            </p:nvSpPr>
            <p:spPr bwMode="auto">
              <a:xfrm>
                <a:off x="5011" y="3012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0 h 3"/>
                  <a:gd name="T4" fmla="*/ 0 w 3"/>
                  <a:gd name="T5" fmla="*/ 0 h 3"/>
                  <a:gd name="T6" fmla="*/ 3 w 3"/>
                  <a:gd name="T7" fmla="*/ 3 h 3"/>
                  <a:gd name="T8" fmla="*/ 3 w 3"/>
                  <a:gd name="T9" fmla="*/ 3 h 3"/>
                  <a:gd name="T10" fmla="*/ 3 w 3"/>
                  <a:gd name="T11" fmla="*/ 3 h 3"/>
                  <a:gd name="T12" fmla="*/ 0 w 3"/>
                  <a:gd name="T13" fmla="*/ 0 h 3"/>
                  <a:gd name="T14" fmla="*/ 0 w 3"/>
                  <a:gd name="T15" fmla="*/ 0 h 3"/>
                  <a:gd name="T16" fmla="*/ 0 w 3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18" name="Freeform 127"/>
              <p:cNvSpPr>
                <a:spLocks/>
              </p:cNvSpPr>
              <p:nvPr/>
            </p:nvSpPr>
            <p:spPr bwMode="auto">
              <a:xfrm>
                <a:off x="5011" y="3009"/>
                <a:ext cx="6" cy="6"/>
              </a:xfrm>
              <a:custGeom>
                <a:avLst/>
                <a:gdLst>
                  <a:gd name="T0" fmla="*/ 3 w 6"/>
                  <a:gd name="T1" fmla="*/ 0 h 6"/>
                  <a:gd name="T2" fmla="*/ 3 w 6"/>
                  <a:gd name="T3" fmla="*/ 0 h 6"/>
                  <a:gd name="T4" fmla="*/ 0 w 6"/>
                  <a:gd name="T5" fmla="*/ 3 h 6"/>
                  <a:gd name="T6" fmla="*/ 3 w 6"/>
                  <a:gd name="T7" fmla="*/ 6 h 6"/>
                  <a:gd name="T8" fmla="*/ 6 w 6"/>
                  <a:gd name="T9" fmla="*/ 3 h 6"/>
                  <a:gd name="T10" fmla="*/ 6 w 6"/>
                  <a:gd name="T11" fmla="*/ 3 h 6"/>
                  <a:gd name="T12" fmla="*/ 3 w 6"/>
                  <a:gd name="T13" fmla="*/ 0 h 6"/>
                  <a:gd name="T14" fmla="*/ 3 w 6"/>
                  <a:gd name="T15" fmla="*/ 0 h 6"/>
                  <a:gd name="T16" fmla="*/ 3 w 6"/>
                  <a:gd name="T1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6">
                    <a:moveTo>
                      <a:pt x="3" y="0"/>
                    </a:moveTo>
                    <a:lnTo>
                      <a:pt x="3" y="0"/>
                    </a:lnTo>
                    <a:lnTo>
                      <a:pt x="0" y="3"/>
                    </a:lnTo>
                    <a:lnTo>
                      <a:pt x="3" y="6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19" name="Freeform 128"/>
              <p:cNvSpPr>
                <a:spLocks/>
              </p:cNvSpPr>
              <p:nvPr/>
            </p:nvSpPr>
            <p:spPr bwMode="auto">
              <a:xfrm>
                <a:off x="5014" y="300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0 h 3"/>
                  <a:gd name="T6" fmla="*/ 3 w 3"/>
                  <a:gd name="T7" fmla="*/ 3 h 3"/>
                  <a:gd name="T8" fmla="*/ 3 w 3"/>
                  <a:gd name="T9" fmla="*/ 3 h 3"/>
                  <a:gd name="T10" fmla="*/ 3 w 3"/>
                  <a:gd name="T11" fmla="*/ 3 h 3"/>
                  <a:gd name="T12" fmla="*/ 3 w 3"/>
                  <a:gd name="T13" fmla="*/ 0 h 3"/>
                  <a:gd name="T14" fmla="*/ 0 w 3"/>
                  <a:gd name="T15" fmla="*/ 0 h 3"/>
                  <a:gd name="T16" fmla="*/ 0 w 3"/>
                  <a:gd name="T17" fmla="*/ 0 h 3"/>
                  <a:gd name="T18" fmla="*/ 3 w 3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0" name="Freeform 129"/>
              <p:cNvSpPr>
                <a:spLocks/>
              </p:cNvSpPr>
              <p:nvPr/>
            </p:nvSpPr>
            <p:spPr bwMode="auto">
              <a:xfrm>
                <a:off x="5017" y="3006"/>
                <a:ext cx="3" cy="6"/>
              </a:xfrm>
              <a:custGeom>
                <a:avLst/>
                <a:gdLst>
                  <a:gd name="T0" fmla="*/ 0 w 3"/>
                  <a:gd name="T1" fmla="*/ 0 h 6"/>
                  <a:gd name="T2" fmla="*/ 0 w 3"/>
                  <a:gd name="T3" fmla="*/ 0 h 6"/>
                  <a:gd name="T4" fmla="*/ 0 w 3"/>
                  <a:gd name="T5" fmla="*/ 3 h 6"/>
                  <a:gd name="T6" fmla="*/ 0 w 3"/>
                  <a:gd name="T7" fmla="*/ 6 h 6"/>
                  <a:gd name="T8" fmla="*/ 3 w 3"/>
                  <a:gd name="T9" fmla="*/ 6 h 6"/>
                  <a:gd name="T10" fmla="*/ 3 w 3"/>
                  <a:gd name="T11" fmla="*/ 6 h 6"/>
                  <a:gd name="T12" fmla="*/ 0 w 3"/>
                  <a:gd name="T13" fmla="*/ 0 h 6"/>
                  <a:gd name="T14" fmla="*/ 0 w 3"/>
                  <a:gd name="T15" fmla="*/ 0 h 6"/>
                  <a:gd name="T16" fmla="*/ 0 w 3"/>
                  <a:gd name="T1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1" name="Freeform 130"/>
              <p:cNvSpPr>
                <a:spLocks/>
              </p:cNvSpPr>
              <p:nvPr/>
            </p:nvSpPr>
            <p:spPr bwMode="auto">
              <a:xfrm>
                <a:off x="5017" y="3006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3 w 6"/>
                  <a:gd name="T3" fmla="*/ 0 h 6"/>
                  <a:gd name="T4" fmla="*/ 0 w 6"/>
                  <a:gd name="T5" fmla="*/ 0 h 6"/>
                  <a:gd name="T6" fmla="*/ 3 w 6"/>
                  <a:gd name="T7" fmla="*/ 6 h 6"/>
                  <a:gd name="T8" fmla="*/ 6 w 6"/>
                  <a:gd name="T9" fmla="*/ 6 h 6"/>
                  <a:gd name="T10" fmla="*/ 3 w 6"/>
                  <a:gd name="T11" fmla="*/ 6 h 6"/>
                  <a:gd name="T12" fmla="*/ 6 w 6"/>
                  <a:gd name="T13" fmla="*/ 0 h 6"/>
                  <a:gd name="T14" fmla="*/ 3 w 6"/>
                  <a:gd name="T15" fmla="*/ 0 h 6"/>
                  <a:gd name="T16" fmla="*/ 3 w 6"/>
                  <a:gd name="T17" fmla="*/ 0 h 6"/>
                  <a:gd name="T18" fmla="*/ 6 w 6"/>
                  <a:gd name="T1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6"/>
                    </a:lnTo>
                    <a:lnTo>
                      <a:pt x="6" y="6"/>
                    </a:lnTo>
                    <a:lnTo>
                      <a:pt x="3" y="6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2" name="Freeform 131"/>
              <p:cNvSpPr>
                <a:spLocks/>
              </p:cNvSpPr>
              <p:nvPr/>
            </p:nvSpPr>
            <p:spPr bwMode="auto">
              <a:xfrm>
                <a:off x="5020" y="3006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3 w 6"/>
                  <a:gd name="T3" fmla="*/ 0 h 6"/>
                  <a:gd name="T4" fmla="*/ 3 w 6"/>
                  <a:gd name="T5" fmla="*/ 0 h 6"/>
                  <a:gd name="T6" fmla="*/ 0 w 6"/>
                  <a:gd name="T7" fmla="*/ 6 h 6"/>
                  <a:gd name="T8" fmla="*/ 3 w 6"/>
                  <a:gd name="T9" fmla="*/ 6 h 6"/>
                  <a:gd name="T10" fmla="*/ 3 w 6"/>
                  <a:gd name="T11" fmla="*/ 6 h 6"/>
                  <a:gd name="T12" fmla="*/ 6 w 6"/>
                  <a:gd name="T13" fmla="*/ 0 h 6"/>
                  <a:gd name="T14" fmla="*/ 6 w 6"/>
                  <a:gd name="T15" fmla="*/ 0 h 6"/>
                  <a:gd name="T16" fmla="*/ 3 w 6"/>
                  <a:gd name="T17" fmla="*/ 0 h 6"/>
                  <a:gd name="T18" fmla="*/ 6 w 6"/>
                  <a:gd name="T1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3" name="Freeform 132"/>
              <p:cNvSpPr>
                <a:spLocks/>
              </p:cNvSpPr>
              <p:nvPr/>
            </p:nvSpPr>
            <p:spPr bwMode="auto">
              <a:xfrm>
                <a:off x="5023" y="3006"/>
                <a:ext cx="6" cy="6"/>
              </a:xfrm>
              <a:custGeom>
                <a:avLst/>
                <a:gdLst>
                  <a:gd name="T0" fmla="*/ 6 w 6"/>
                  <a:gd name="T1" fmla="*/ 3 h 6"/>
                  <a:gd name="T2" fmla="*/ 3 w 6"/>
                  <a:gd name="T3" fmla="*/ 3 h 6"/>
                  <a:gd name="T4" fmla="*/ 3 w 6"/>
                  <a:gd name="T5" fmla="*/ 0 h 6"/>
                  <a:gd name="T6" fmla="*/ 0 w 6"/>
                  <a:gd name="T7" fmla="*/ 6 h 6"/>
                  <a:gd name="T8" fmla="*/ 3 w 6"/>
                  <a:gd name="T9" fmla="*/ 6 h 6"/>
                  <a:gd name="T10" fmla="*/ 3 w 6"/>
                  <a:gd name="T11" fmla="*/ 6 h 6"/>
                  <a:gd name="T12" fmla="*/ 6 w 6"/>
                  <a:gd name="T13" fmla="*/ 3 h 6"/>
                  <a:gd name="T14" fmla="*/ 6 w 6"/>
                  <a:gd name="T15" fmla="*/ 3 h 6"/>
                  <a:gd name="T16" fmla="*/ 3 w 6"/>
                  <a:gd name="T17" fmla="*/ 3 h 6"/>
                  <a:gd name="T18" fmla="*/ 6 w 6"/>
                  <a:gd name="T1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3" y="3"/>
                    </a:lnTo>
                    <a:lnTo>
                      <a:pt x="3" y="0"/>
                    </a:lnTo>
                    <a:lnTo>
                      <a:pt x="0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3" y="3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4" name="Freeform 133"/>
              <p:cNvSpPr>
                <a:spLocks/>
              </p:cNvSpPr>
              <p:nvPr/>
            </p:nvSpPr>
            <p:spPr bwMode="auto">
              <a:xfrm>
                <a:off x="5026" y="3009"/>
                <a:ext cx="6" cy="6"/>
              </a:xfrm>
              <a:custGeom>
                <a:avLst/>
                <a:gdLst>
                  <a:gd name="T0" fmla="*/ 6 w 6"/>
                  <a:gd name="T1" fmla="*/ 3 h 6"/>
                  <a:gd name="T2" fmla="*/ 3 w 6"/>
                  <a:gd name="T3" fmla="*/ 0 h 6"/>
                  <a:gd name="T4" fmla="*/ 3 w 6"/>
                  <a:gd name="T5" fmla="*/ 0 h 6"/>
                  <a:gd name="T6" fmla="*/ 0 w 6"/>
                  <a:gd name="T7" fmla="*/ 3 h 6"/>
                  <a:gd name="T8" fmla="*/ 3 w 6"/>
                  <a:gd name="T9" fmla="*/ 6 h 6"/>
                  <a:gd name="T10" fmla="*/ 0 w 6"/>
                  <a:gd name="T11" fmla="*/ 3 h 6"/>
                  <a:gd name="T12" fmla="*/ 6 w 6"/>
                  <a:gd name="T13" fmla="*/ 3 h 6"/>
                  <a:gd name="T14" fmla="*/ 6 w 6"/>
                  <a:gd name="T15" fmla="*/ 0 h 6"/>
                  <a:gd name="T16" fmla="*/ 3 w 6"/>
                  <a:gd name="T17" fmla="*/ 0 h 6"/>
                  <a:gd name="T18" fmla="*/ 6 w 6"/>
                  <a:gd name="T1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3" y="6"/>
                    </a:lnTo>
                    <a:lnTo>
                      <a:pt x="0" y="3"/>
                    </a:lnTo>
                    <a:lnTo>
                      <a:pt x="6" y="3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5" name="Freeform 134"/>
              <p:cNvSpPr>
                <a:spLocks/>
              </p:cNvSpPr>
              <p:nvPr/>
            </p:nvSpPr>
            <p:spPr bwMode="auto">
              <a:xfrm>
                <a:off x="5026" y="3012"/>
                <a:ext cx="6" cy="3"/>
              </a:xfrm>
              <a:custGeom>
                <a:avLst/>
                <a:gdLst>
                  <a:gd name="T0" fmla="*/ 6 w 6"/>
                  <a:gd name="T1" fmla="*/ 3 h 3"/>
                  <a:gd name="T2" fmla="*/ 6 w 6"/>
                  <a:gd name="T3" fmla="*/ 0 h 3"/>
                  <a:gd name="T4" fmla="*/ 6 w 6"/>
                  <a:gd name="T5" fmla="*/ 0 h 3"/>
                  <a:gd name="T6" fmla="*/ 0 w 6"/>
                  <a:gd name="T7" fmla="*/ 0 h 3"/>
                  <a:gd name="T8" fmla="*/ 3 w 6"/>
                  <a:gd name="T9" fmla="*/ 3 h 3"/>
                  <a:gd name="T10" fmla="*/ 6 w 6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3" y="3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6" name="Freeform 135"/>
              <p:cNvSpPr>
                <a:spLocks/>
              </p:cNvSpPr>
              <p:nvPr/>
            </p:nvSpPr>
            <p:spPr bwMode="auto">
              <a:xfrm>
                <a:off x="4948" y="3012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3 h 3"/>
                  <a:gd name="T4" fmla="*/ 3 w 3"/>
                  <a:gd name="T5" fmla="*/ 0 h 3"/>
                  <a:gd name="T6" fmla="*/ 0 w 3"/>
                  <a:gd name="T7" fmla="*/ 3 h 3"/>
                  <a:gd name="T8" fmla="*/ 0 w 3"/>
                  <a:gd name="T9" fmla="*/ 3 h 3"/>
                  <a:gd name="T10" fmla="*/ 0 w 3"/>
                  <a:gd name="T11" fmla="*/ 3 h 3"/>
                  <a:gd name="T12" fmla="*/ 3 w 3"/>
                  <a:gd name="T13" fmla="*/ 3 h 3"/>
                  <a:gd name="T14" fmla="*/ 3 w 3"/>
                  <a:gd name="T15" fmla="*/ 3 h 3"/>
                  <a:gd name="T16" fmla="*/ 3 w 3"/>
                  <a:gd name="T1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3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7" name="Freeform 136"/>
              <p:cNvSpPr>
                <a:spLocks/>
              </p:cNvSpPr>
              <p:nvPr/>
            </p:nvSpPr>
            <p:spPr bwMode="auto">
              <a:xfrm>
                <a:off x="4948" y="3015"/>
                <a:ext cx="6" cy="3"/>
              </a:xfrm>
              <a:custGeom>
                <a:avLst/>
                <a:gdLst>
                  <a:gd name="T0" fmla="*/ 6 w 6"/>
                  <a:gd name="T1" fmla="*/ 0 h 3"/>
                  <a:gd name="T2" fmla="*/ 6 w 6"/>
                  <a:gd name="T3" fmla="*/ 0 h 3"/>
                  <a:gd name="T4" fmla="*/ 3 w 6"/>
                  <a:gd name="T5" fmla="*/ 0 h 3"/>
                  <a:gd name="T6" fmla="*/ 0 w 6"/>
                  <a:gd name="T7" fmla="*/ 0 h 3"/>
                  <a:gd name="T8" fmla="*/ 0 w 6"/>
                  <a:gd name="T9" fmla="*/ 3 h 3"/>
                  <a:gd name="T10" fmla="*/ 0 w 6"/>
                  <a:gd name="T11" fmla="*/ 3 h 3"/>
                  <a:gd name="T12" fmla="*/ 6 w 6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3">
                    <a:moveTo>
                      <a:pt x="6" y="0"/>
                    </a:moveTo>
                    <a:lnTo>
                      <a:pt x="6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8" name="Freeform 137"/>
              <p:cNvSpPr>
                <a:spLocks/>
              </p:cNvSpPr>
              <p:nvPr/>
            </p:nvSpPr>
            <p:spPr bwMode="auto">
              <a:xfrm>
                <a:off x="4948" y="3015"/>
                <a:ext cx="6" cy="6"/>
              </a:xfrm>
              <a:custGeom>
                <a:avLst/>
                <a:gdLst>
                  <a:gd name="T0" fmla="*/ 6 w 6"/>
                  <a:gd name="T1" fmla="*/ 3 h 6"/>
                  <a:gd name="T2" fmla="*/ 6 w 6"/>
                  <a:gd name="T3" fmla="*/ 3 h 6"/>
                  <a:gd name="T4" fmla="*/ 6 w 6"/>
                  <a:gd name="T5" fmla="*/ 0 h 6"/>
                  <a:gd name="T6" fmla="*/ 0 w 6"/>
                  <a:gd name="T7" fmla="*/ 3 h 6"/>
                  <a:gd name="T8" fmla="*/ 0 w 6"/>
                  <a:gd name="T9" fmla="*/ 6 h 6"/>
                  <a:gd name="T10" fmla="*/ 0 w 6"/>
                  <a:gd name="T11" fmla="*/ 3 h 6"/>
                  <a:gd name="T12" fmla="*/ 6 w 6"/>
                  <a:gd name="T13" fmla="*/ 3 h 6"/>
                  <a:gd name="T14" fmla="*/ 6 w 6"/>
                  <a:gd name="T15" fmla="*/ 3 h 6"/>
                  <a:gd name="T16" fmla="*/ 6 w 6"/>
                  <a:gd name="T1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9" name="Freeform 138"/>
              <p:cNvSpPr>
                <a:spLocks/>
              </p:cNvSpPr>
              <p:nvPr/>
            </p:nvSpPr>
            <p:spPr bwMode="auto">
              <a:xfrm>
                <a:off x="4948" y="3018"/>
                <a:ext cx="6" cy="3"/>
              </a:xfrm>
              <a:custGeom>
                <a:avLst/>
                <a:gdLst>
                  <a:gd name="T0" fmla="*/ 6 w 6"/>
                  <a:gd name="T1" fmla="*/ 3 h 3"/>
                  <a:gd name="T2" fmla="*/ 6 w 6"/>
                  <a:gd name="T3" fmla="*/ 3 h 3"/>
                  <a:gd name="T4" fmla="*/ 6 w 6"/>
                  <a:gd name="T5" fmla="*/ 0 h 3"/>
                  <a:gd name="T6" fmla="*/ 0 w 6"/>
                  <a:gd name="T7" fmla="*/ 0 h 3"/>
                  <a:gd name="T8" fmla="*/ 0 w 6"/>
                  <a:gd name="T9" fmla="*/ 3 h 3"/>
                  <a:gd name="T10" fmla="*/ 0 w 6"/>
                  <a:gd name="T11" fmla="*/ 3 h 3"/>
                  <a:gd name="T12" fmla="*/ 6 w 6"/>
                  <a:gd name="T13" fmla="*/ 3 h 3"/>
                  <a:gd name="T14" fmla="*/ 6 w 6"/>
                  <a:gd name="T15" fmla="*/ 3 h 3"/>
                  <a:gd name="T16" fmla="*/ 6 w 6"/>
                  <a:gd name="T1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6" y="3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30" name="Freeform 139"/>
              <p:cNvSpPr>
                <a:spLocks/>
              </p:cNvSpPr>
              <p:nvPr/>
            </p:nvSpPr>
            <p:spPr bwMode="auto">
              <a:xfrm>
                <a:off x="4948" y="3021"/>
                <a:ext cx="6" cy="3"/>
              </a:xfrm>
              <a:custGeom>
                <a:avLst/>
                <a:gdLst>
                  <a:gd name="T0" fmla="*/ 6 w 6"/>
                  <a:gd name="T1" fmla="*/ 3 h 3"/>
                  <a:gd name="T2" fmla="*/ 6 w 6"/>
                  <a:gd name="T3" fmla="*/ 3 h 3"/>
                  <a:gd name="T4" fmla="*/ 6 w 6"/>
                  <a:gd name="T5" fmla="*/ 0 h 3"/>
                  <a:gd name="T6" fmla="*/ 0 w 6"/>
                  <a:gd name="T7" fmla="*/ 0 h 3"/>
                  <a:gd name="T8" fmla="*/ 0 w 6"/>
                  <a:gd name="T9" fmla="*/ 3 h 3"/>
                  <a:gd name="T10" fmla="*/ 0 w 6"/>
                  <a:gd name="T11" fmla="*/ 3 h 3"/>
                  <a:gd name="T12" fmla="*/ 6 w 6"/>
                  <a:gd name="T13" fmla="*/ 3 h 3"/>
                  <a:gd name="T14" fmla="*/ 6 w 6"/>
                  <a:gd name="T15" fmla="*/ 3 h 3"/>
                  <a:gd name="T16" fmla="*/ 6 w 6"/>
                  <a:gd name="T1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6" y="3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31" name="Freeform 140"/>
              <p:cNvSpPr>
                <a:spLocks/>
              </p:cNvSpPr>
              <p:nvPr/>
            </p:nvSpPr>
            <p:spPr bwMode="auto">
              <a:xfrm>
                <a:off x="4948" y="3024"/>
                <a:ext cx="6" cy="3"/>
              </a:xfrm>
              <a:custGeom>
                <a:avLst/>
                <a:gdLst>
                  <a:gd name="T0" fmla="*/ 3 w 6"/>
                  <a:gd name="T1" fmla="*/ 3 h 3"/>
                  <a:gd name="T2" fmla="*/ 3 w 6"/>
                  <a:gd name="T3" fmla="*/ 3 h 3"/>
                  <a:gd name="T4" fmla="*/ 6 w 6"/>
                  <a:gd name="T5" fmla="*/ 0 h 3"/>
                  <a:gd name="T6" fmla="*/ 0 w 6"/>
                  <a:gd name="T7" fmla="*/ 0 h 3"/>
                  <a:gd name="T8" fmla="*/ 0 w 6"/>
                  <a:gd name="T9" fmla="*/ 0 h 3"/>
                  <a:gd name="T10" fmla="*/ 0 w 6"/>
                  <a:gd name="T11" fmla="*/ 0 h 3"/>
                  <a:gd name="T12" fmla="*/ 3 w 6"/>
                  <a:gd name="T13" fmla="*/ 3 h 3"/>
                  <a:gd name="T14" fmla="*/ 3 w 6"/>
                  <a:gd name="T15" fmla="*/ 3 h 3"/>
                  <a:gd name="T16" fmla="*/ 3 w 6"/>
                  <a:gd name="T1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3">
                    <a:moveTo>
                      <a:pt x="3" y="3"/>
                    </a:moveTo>
                    <a:lnTo>
                      <a:pt x="3" y="3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32" name="Freeform 141"/>
              <p:cNvSpPr>
                <a:spLocks/>
              </p:cNvSpPr>
              <p:nvPr/>
            </p:nvSpPr>
            <p:spPr bwMode="auto">
              <a:xfrm>
                <a:off x="4948" y="3024"/>
                <a:ext cx="3" cy="6"/>
              </a:xfrm>
              <a:custGeom>
                <a:avLst/>
                <a:gdLst>
                  <a:gd name="T0" fmla="*/ 3 w 3"/>
                  <a:gd name="T1" fmla="*/ 6 h 6"/>
                  <a:gd name="T2" fmla="*/ 3 w 3"/>
                  <a:gd name="T3" fmla="*/ 6 h 6"/>
                  <a:gd name="T4" fmla="*/ 3 w 3"/>
                  <a:gd name="T5" fmla="*/ 3 h 6"/>
                  <a:gd name="T6" fmla="*/ 0 w 3"/>
                  <a:gd name="T7" fmla="*/ 0 h 6"/>
                  <a:gd name="T8" fmla="*/ 0 w 3"/>
                  <a:gd name="T9" fmla="*/ 3 h 6"/>
                  <a:gd name="T10" fmla="*/ 0 w 3"/>
                  <a:gd name="T11" fmla="*/ 3 h 6"/>
                  <a:gd name="T12" fmla="*/ 3 w 3"/>
                  <a:gd name="T13" fmla="*/ 6 h 6"/>
                  <a:gd name="T14" fmla="*/ 3 w 3"/>
                  <a:gd name="T15" fmla="*/ 6 h 6"/>
                  <a:gd name="T16" fmla="*/ 3 w 3"/>
                  <a:gd name="T1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6">
                    <a:moveTo>
                      <a:pt x="3" y="6"/>
                    </a:moveTo>
                    <a:lnTo>
                      <a:pt x="3" y="6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33" name="Freeform 142"/>
              <p:cNvSpPr>
                <a:spLocks/>
              </p:cNvSpPr>
              <p:nvPr/>
            </p:nvSpPr>
            <p:spPr bwMode="auto">
              <a:xfrm>
                <a:off x="4945" y="3027"/>
                <a:ext cx="6" cy="3"/>
              </a:xfrm>
              <a:custGeom>
                <a:avLst/>
                <a:gdLst>
                  <a:gd name="T0" fmla="*/ 3 w 6"/>
                  <a:gd name="T1" fmla="*/ 3 h 3"/>
                  <a:gd name="T2" fmla="*/ 6 w 6"/>
                  <a:gd name="T3" fmla="*/ 3 h 3"/>
                  <a:gd name="T4" fmla="*/ 6 w 6"/>
                  <a:gd name="T5" fmla="*/ 3 h 3"/>
                  <a:gd name="T6" fmla="*/ 3 w 6"/>
                  <a:gd name="T7" fmla="*/ 0 h 3"/>
                  <a:gd name="T8" fmla="*/ 0 w 6"/>
                  <a:gd name="T9" fmla="*/ 0 h 3"/>
                  <a:gd name="T10" fmla="*/ 0 w 6"/>
                  <a:gd name="T11" fmla="*/ 0 h 3"/>
                  <a:gd name="T12" fmla="*/ 3 w 6"/>
                  <a:gd name="T13" fmla="*/ 3 h 3"/>
                  <a:gd name="T14" fmla="*/ 3 w 6"/>
                  <a:gd name="T15" fmla="*/ 3 h 3"/>
                  <a:gd name="T16" fmla="*/ 6 w 6"/>
                  <a:gd name="T17" fmla="*/ 3 h 3"/>
                  <a:gd name="T18" fmla="*/ 3 w 6"/>
                  <a:gd name="T1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3">
                    <a:moveTo>
                      <a:pt x="3" y="3"/>
                    </a:moveTo>
                    <a:lnTo>
                      <a:pt x="6" y="3"/>
                    </a:lnTo>
                    <a:lnTo>
                      <a:pt x="6" y="3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34" name="Freeform 143"/>
              <p:cNvSpPr>
                <a:spLocks/>
              </p:cNvSpPr>
              <p:nvPr/>
            </p:nvSpPr>
            <p:spPr bwMode="auto">
              <a:xfrm>
                <a:off x="4945" y="3027"/>
                <a:ext cx="3" cy="6"/>
              </a:xfrm>
              <a:custGeom>
                <a:avLst/>
                <a:gdLst>
                  <a:gd name="T0" fmla="*/ 3 w 3"/>
                  <a:gd name="T1" fmla="*/ 6 h 6"/>
                  <a:gd name="T2" fmla="*/ 3 w 3"/>
                  <a:gd name="T3" fmla="*/ 6 h 6"/>
                  <a:gd name="T4" fmla="*/ 3 w 3"/>
                  <a:gd name="T5" fmla="*/ 3 h 6"/>
                  <a:gd name="T6" fmla="*/ 0 w 3"/>
                  <a:gd name="T7" fmla="*/ 0 h 6"/>
                  <a:gd name="T8" fmla="*/ 0 w 3"/>
                  <a:gd name="T9" fmla="*/ 3 h 6"/>
                  <a:gd name="T10" fmla="*/ 0 w 3"/>
                  <a:gd name="T11" fmla="*/ 3 h 6"/>
                  <a:gd name="T12" fmla="*/ 3 w 3"/>
                  <a:gd name="T13" fmla="*/ 6 h 6"/>
                  <a:gd name="T14" fmla="*/ 3 w 3"/>
                  <a:gd name="T15" fmla="*/ 6 h 6"/>
                  <a:gd name="T16" fmla="*/ 3 w 3"/>
                  <a:gd name="T1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6">
                    <a:moveTo>
                      <a:pt x="3" y="6"/>
                    </a:moveTo>
                    <a:lnTo>
                      <a:pt x="3" y="6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35" name="Freeform 144"/>
              <p:cNvSpPr>
                <a:spLocks/>
              </p:cNvSpPr>
              <p:nvPr/>
            </p:nvSpPr>
            <p:spPr bwMode="auto">
              <a:xfrm>
                <a:off x="4942" y="3030"/>
                <a:ext cx="6" cy="3"/>
              </a:xfrm>
              <a:custGeom>
                <a:avLst/>
                <a:gdLst>
                  <a:gd name="T0" fmla="*/ 3 w 6"/>
                  <a:gd name="T1" fmla="*/ 3 h 3"/>
                  <a:gd name="T2" fmla="*/ 3 w 6"/>
                  <a:gd name="T3" fmla="*/ 3 h 3"/>
                  <a:gd name="T4" fmla="*/ 6 w 6"/>
                  <a:gd name="T5" fmla="*/ 3 h 3"/>
                  <a:gd name="T6" fmla="*/ 3 w 6"/>
                  <a:gd name="T7" fmla="*/ 0 h 3"/>
                  <a:gd name="T8" fmla="*/ 0 w 6"/>
                  <a:gd name="T9" fmla="*/ 0 h 3"/>
                  <a:gd name="T10" fmla="*/ 0 w 6"/>
                  <a:gd name="T11" fmla="*/ 0 h 3"/>
                  <a:gd name="T12" fmla="*/ 3 w 6"/>
                  <a:gd name="T13" fmla="*/ 3 h 3"/>
                  <a:gd name="T14" fmla="*/ 3 w 6"/>
                  <a:gd name="T15" fmla="*/ 3 h 3"/>
                  <a:gd name="T16" fmla="*/ 3 w 6"/>
                  <a:gd name="T1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3">
                    <a:moveTo>
                      <a:pt x="3" y="3"/>
                    </a:moveTo>
                    <a:lnTo>
                      <a:pt x="3" y="3"/>
                    </a:lnTo>
                    <a:lnTo>
                      <a:pt x="6" y="3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36" name="Freeform 145"/>
              <p:cNvSpPr>
                <a:spLocks/>
              </p:cNvSpPr>
              <p:nvPr/>
            </p:nvSpPr>
            <p:spPr bwMode="auto">
              <a:xfrm>
                <a:off x="4942" y="3030"/>
                <a:ext cx="3" cy="6"/>
              </a:xfrm>
              <a:custGeom>
                <a:avLst/>
                <a:gdLst>
                  <a:gd name="T0" fmla="*/ 0 w 3"/>
                  <a:gd name="T1" fmla="*/ 6 h 6"/>
                  <a:gd name="T2" fmla="*/ 0 w 3"/>
                  <a:gd name="T3" fmla="*/ 6 h 6"/>
                  <a:gd name="T4" fmla="*/ 3 w 3"/>
                  <a:gd name="T5" fmla="*/ 3 h 6"/>
                  <a:gd name="T6" fmla="*/ 0 w 3"/>
                  <a:gd name="T7" fmla="*/ 0 h 6"/>
                  <a:gd name="T8" fmla="*/ 0 w 3"/>
                  <a:gd name="T9" fmla="*/ 0 h 6"/>
                  <a:gd name="T10" fmla="*/ 0 w 3"/>
                  <a:gd name="T11" fmla="*/ 0 h 6"/>
                  <a:gd name="T12" fmla="*/ 0 w 3"/>
                  <a:gd name="T13" fmla="*/ 6 h 6"/>
                  <a:gd name="T14" fmla="*/ 0 w 3"/>
                  <a:gd name="T15" fmla="*/ 6 h 6"/>
                  <a:gd name="T16" fmla="*/ 0 w 3"/>
                  <a:gd name="T1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6">
                    <a:moveTo>
                      <a:pt x="0" y="6"/>
                    </a:moveTo>
                    <a:lnTo>
                      <a:pt x="0" y="6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37" name="Freeform 146"/>
              <p:cNvSpPr>
                <a:spLocks/>
              </p:cNvSpPr>
              <p:nvPr/>
            </p:nvSpPr>
            <p:spPr bwMode="auto">
              <a:xfrm>
                <a:off x="4939" y="3030"/>
                <a:ext cx="3" cy="6"/>
              </a:xfrm>
              <a:custGeom>
                <a:avLst/>
                <a:gdLst>
                  <a:gd name="T0" fmla="*/ 0 w 3"/>
                  <a:gd name="T1" fmla="*/ 6 h 6"/>
                  <a:gd name="T2" fmla="*/ 0 w 3"/>
                  <a:gd name="T3" fmla="*/ 6 h 6"/>
                  <a:gd name="T4" fmla="*/ 3 w 3"/>
                  <a:gd name="T5" fmla="*/ 6 h 6"/>
                  <a:gd name="T6" fmla="*/ 3 w 3"/>
                  <a:gd name="T7" fmla="*/ 0 h 6"/>
                  <a:gd name="T8" fmla="*/ 0 w 3"/>
                  <a:gd name="T9" fmla="*/ 0 h 6"/>
                  <a:gd name="T10" fmla="*/ 0 w 3"/>
                  <a:gd name="T11" fmla="*/ 0 h 6"/>
                  <a:gd name="T12" fmla="*/ 0 w 3"/>
                  <a:gd name="T13" fmla="*/ 6 h 6"/>
                  <a:gd name="T14" fmla="*/ 0 w 3"/>
                  <a:gd name="T15" fmla="*/ 6 h 6"/>
                  <a:gd name="T16" fmla="*/ 0 w 3"/>
                  <a:gd name="T1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6">
                    <a:moveTo>
                      <a:pt x="0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38" name="Freeform 147"/>
              <p:cNvSpPr>
                <a:spLocks/>
              </p:cNvSpPr>
              <p:nvPr/>
            </p:nvSpPr>
            <p:spPr bwMode="auto">
              <a:xfrm>
                <a:off x="4936" y="3030"/>
                <a:ext cx="3" cy="6"/>
              </a:xfrm>
              <a:custGeom>
                <a:avLst/>
                <a:gdLst>
                  <a:gd name="T0" fmla="*/ 0 w 3"/>
                  <a:gd name="T1" fmla="*/ 6 h 6"/>
                  <a:gd name="T2" fmla="*/ 0 w 3"/>
                  <a:gd name="T3" fmla="*/ 6 h 6"/>
                  <a:gd name="T4" fmla="*/ 3 w 3"/>
                  <a:gd name="T5" fmla="*/ 6 h 6"/>
                  <a:gd name="T6" fmla="*/ 3 w 3"/>
                  <a:gd name="T7" fmla="*/ 0 h 6"/>
                  <a:gd name="T8" fmla="*/ 0 w 3"/>
                  <a:gd name="T9" fmla="*/ 0 h 6"/>
                  <a:gd name="T10" fmla="*/ 0 w 3"/>
                  <a:gd name="T11" fmla="*/ 0 h 6"/>
                  <a:gd name="T12" fmla="*/ 0 w 3"/>
                  <a:gd name="T13" fmla="*/ 6 h 6"/>
                  <a:gd name="T14" fmla="*/ 0 w 3"/>
                  <a:gd name="T15" fmla="*/ 6 h 6"/>
                  <a:gd name="T16" fmla="*/ 0 w 3"/>
                  <a:gd name="T1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6">
                    <a:moveTo>
                      <a:pt x="0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39" name="Freeform 148"/>
              <p:cNvSpPr>
                <a:spLocks/>
              </p:cNvSpPr>
              <p:nvPr/>
            </p:nvSpPr>
            <p:spPr bwMode="auto">
              <a:xfrm>
                <a:off x="4933" y="3030"/>
                <a:ext cx="3" cy="6"/>
              </a:xfrm>
              <a:custGeom>
                <a:avLst/>
                <a:gdLst>
                  <a:gd name="T0" fmla="*/ 0 w 3"/>
                  <a:gd name="T1" fmla="*/ 3 h 6"/>
                  <a:gd name="T2" fmla="*/ 0 w 3"/>
                  <a:gd name="T3" fmla="*/ 3 h 6"/>
                  <a:gd name="T4" fmla="*/ 3 w 3"/>
                  <a:gd name="T5" fmla="*/ 6 h 6"/>
                  <a:gd name="T6" fmla="*/ 3 w 3"/>
                  <a:gd name="T7" fmla="*/ 0 h 6"/>
                  <a:gd name="T8" fmla="*/ 3 w 3"/>
                  <a:gd name="T9" fmla="*/ 0 h 6"/>
                  <a:gd name="T10" fmla="*/ 3 w 3"/>
                  <a:gd name="T11" fmla="*/ 0 h 6"/>
                  <a:gd name="T12" fmla="*/ 0 w 3"/>
                  <a:gd name="T13" fmla="*/ 3 h 6"/>
                  <a:gd name="T14" fmla="*/ 0 w 3"/>
                  <a:gd name="T15" fmla="*/ 3 h 6"/>
                  <a:gd name="T16" fmla="*/ 0 w 3"/>
                  <a:gd name="T1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6">
                    <a:moveTo>
                      <a:pt x="0" y="3"/>
                    </a:moveTo>
                    <a:lnTo>
                      <a:pt x="0" y="3"/>
                    </a:lnTo>
                    <a:lnTo>
                      <a:pt x="3" y="6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40" name="Freeform 149"/>
              <p:cNvSpPr>
                <a:spLocks/>
              </p:cNvSpPr>
              <p:nvPr/>
            </p:nvSpPr>
            <p:spPr bwMode="auto">
              <a:xfrm>
                <a:off x="4930" y="3030"/>
                <a:ext cx="6" cy="3"/>
              </a:xfrm>
              <a:custGeom>
                <a:avLst/>
                <a:gdLst>
                  <a:gd name="T0" fmla="*/ 0 w 6"/>
                  <a:gd name="T1" fmla="*/ 3 h 3"/>
                  <a:gd name="T2" fmla="*/ 3 w 6"/>
                  <a:gd name="T3" fmla="*/ 3 h 3"/>
                  <a:gd name="T4" fmla="*/ 3 w 6"/>
                  <a:gd name="T5" fmla="*/ 3 h 3"/>
                  <a:gd name="T6" fmla="*/ 6 w 6"/>
                  <a:gd name="T7" fmla="*/ 0 h 3"/>
                  <a:gd name="T8" fmla="*/ 3 w 6"/>
                  <a:gd name="T9" fmla="*/ 0 h 3"/>
                  <a:gd name="T10" fmla="*/ 3 w 6"/>
                  <a:gd name="T11" fmla="*/ 0 h 3"/>
                  <a:gd name="T12" fmla="*/ 0 w 6"/>
                  <a:gd name="T13" fmla="*/ 3 h 3"/>
                  <a:gd name="T14" fmla="*/ 0 w 6"/>
                  <a:gd name="T15" fmla="*/ 3 h 3"/>
                  <a:gd name="T16" fmla="*/ 3 w 6"/>
                  <a:gd name="T17" fmla="*/ 3 h 3"/>
                  <a:gd name="T18" fmla="*/ 0 w 6"/>
                  <a:gd name="T1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3">
                    <a:moveTo>
                      <a:pt x="0" y="3"/>
                    </a:moveTo>
                    <a:lnTo>
                      <a:pt x="3" y="3"/>
                    </a:lnTo>
                    <a:lnTo>
                      <a:pt x="3" y="3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41" name="Freeform 150"/>
              <p:cNvSpPr>
                <a:spLocks/>
              </p:cNvSpPr>
              <p:nvPr/>
            </p:nvSpPr>
            <p:spPr bwMode="auto">
              <a:xfrm>
                <a:off x="4930" y="3027"/>
                <a:ext cx="3" cy="6"/>
              </a:xfrm>
              <a:custGeom>
                <a:avLst/>
                <a:gdLst>
                  <a:gd name="T0" fmla="*/ 0 w 3"/>
                  <a:gd name="T1" fmla="*/ 3 h 6"/>
                  <a:gd name="T2" fmla="*/ 0 w 3"/>
                  <a:gd name="T3" fmla="*/ 3 h 6"/>
                  <a:gd name="T4" fmla="*/ 0 w 3"/>
                  <a:gd name="T5" fmla="*/ 6 h 6"/>
                  <a:gd name="T6" fmla="*/ 3 w 3"/>
                  <a:gd name="T7" fmla="*/ 3 h 6"/>
                  <a:gd name="T8" fmla="*/ 3 w 3"/>
                  <a:gd name="T9" fmla="*/ 0 h 6"/>
                  <a:gd name="T10" fmla="*/ 0 w 3"/>
                  <a:gd name="T11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6">
                    <a:moveTo>
                      <a:pt x="0" y="3"/>
                    </a:moveTo>
                    <a:lnTo>
                      <a:pt x="0" y="3"/>
                    </a:lnTo>
                    <a:lnTo>
                      <a:pt x="0" y="6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42" name="Freeform 151"/>
              <p:cNvSpPr>
                <a:spLocks/>
              </p:cNvSpPr>
              <p:nvPr/>
            </p:nvSpPr>
            <p:spPr bwMode="auto">
              <a:xfrm>
                <a:off x="4987" y="3012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3 h 3"/>
                  <a:gd name="T4" fmla="*/ 3 w 3"/>
                  <a:gd name="T5" fmla="*/ 0 h 3"/>
                  <a:gd name="T6" fmla="*/ 0 w 3"/>
                  <a:gd name="T7" fmla="*/ 3 h 3"/>
                  <a:gd name="T8" fmla="*/ 0 w 3"/>
                  <a:gd name="T9" fmla="*/ 3 h 3"/>
                  <a:gd name="T10" fmla="*/ 0 w 3"/>
                  <a:gd name="T11" fmla="*/ 3 h 3"/>
                  <a:gd name="T12" fmla="*/ 3 w 3"/>
                  <a:gd name="T13" fmla="*/ 3 h 3"/>
                  <a:gd name="T14" fmla="*/ 3 w 3"/>
                  <a:gd name="T15" fmla="*/ 3 h 3"/>
                  <a:gd name="T16" fmla="*/ 3 w 3"/>
                  <a:gd name="T1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3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43" name="Freeform 152"/>
              <p:cNvSpPr>
                <a:spLocks/>
              </p:cNvSpPr>
              <p:nvPr/>
            </p:nvSpPr>
            <p:spPr bwMode="auto">
              <a:xfrm>
                <a:off x="4987" y="3015"/>
                <a:ext cx="6" cy="3"/>
              </a:xfrm>
              <a:custGeom>
                <a:avLst/>
                <a:gdLst>
                  <a:gd name="T0" fmla="*/ 6 w 6"/>
                  <a:gd name="T1" fmla="*/ 0 h 3"/>
                  <a:gd name="T2" fmla="*/ 6 w 6"/>
                  <a:gd name="T3" fmla="*/ 0 h 3"/>
                  <a:gd name="T4" fmla="*/ 3 w 6"/>
                  <a:gd name="T5" fmla="*/ 0 h 3"/>
                  <a:gd name="T6" fmla="*/ 0 w 6"/>
                  <a:gd name="T7" fmla="*/ 0 h 3"/>
                  <a:gd name="T8" fmla="*/ 0 w 6"/>
                  <a:gd name="T9" fmla="*/ 3 h 3"/>
                  <a:gd name="T10" fmla="*/ 0 w 6"/>
                  <a:gd name="T11" fmla="*/ 3 h 3"/>
                  <a:gd name="T12" fmla="*/ 6 w 6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3">
                    <a:moveTo>
                      <a:pt x="6" y="0"/>
                    </a:moveTo>
                    <a:lnTo>
                      <a:pt x="6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44" name="Freeform 153"/>
              <p:cNvSpPr>
                <a:spLocks/>
              </p:cNvSpPr>
              <p:nvPr/>
            </p:nvSpPr>
            <p:spPr bwMode="auto">
              <a:xfrm>
                <a:off x="4987" y="3015"/>
                <a:ext cx="6" cy="6"/>
              </a:xfrm>
              <a:custGeom>
                <a:avLst/>
                <a:gdLst>
                  <a:gd name="T0" fmla="*/ 6 w 6"/>
                  <a:gd name="T1" fmla="*/ 3 h 6"/>
                  <a:gd name="T2" fmla="*/ 6 w 6"/>
                  <a:gd name="T3" fmla="*/ 3 h 6"/>
                  <a:gd name="T4" fmla="*/ 6 w 6"/>
                  <a:gd name="T5" fmla="*/ 0 h 6"/>
                  <a:gd name="T6" fmla="*/ 0 w 6"/>
                  <a:gd name="T7" fmla="*/ 3 h 6"/>
                  <a:gd name="T8" fmla="*/ 0 w 6"/>
                  <a:gd name="T9" fmla="*/ 6 h 6"/>
                  <a:gd name="T10" fmla="*/ 0 w 6"/>
                  <a:gd name="T11" fmla="*/ 3 h 6"/>
                  <a:gd name="T12" fmla="*/ 6 w 6"/>
                  <a:gd name="T13" fmla="*/ 3 h 6"/>
                  <a:gd name="T14" fmla="*/ 6 w 6"/>
                  <a:gd name="T15" fmla="*/ 3 h 6"/>
                  <a:gd name="T16" fmla="*/ 6 w 6"/>
                  <a:gd name="T1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45" name="Freeform 154"/>
              <p:cNvSpPr>
                <a:spLocks/>
              </p:cNvSpPr>
              <p:nvPr/>
            </p:nvSpPr>
            <p:spPr bwMode="auto">
              <a:xfrm>
                <a:off x="4987" y="3018"/>
                <a:ext cx="6" cy="3"/>
              </a:xfrm>
              <a:custGeom>
                <a:avLst/>
                <a:gdLst>
                  <a:gd name="T0" fmla="*/ 6 w 6"/>
                  <a:gd name="T1" fmla="*/ 3 h 3"/>
                  <a:gd name="T2" fmla="*/ 6 w 6"/>
                  <a:gd name="T3" fmla="*/ 3 h 3"/>
                  <a:gd name="T4" fmla="*/ 6 w 6"/>
                  <a:gd name="T5" fmla="*/ 0 h 3"/>
                  <a:gd name="T6" fmla="*/ 0 w 6"/>
                  <a:gd name="T7" fmla="*/ 0 h 3"/>
                  <a:gd name="T8" fmla="*/ 0 w 6"/>
                  <a:gd name="T9" fmla="*/ 3 h 3"/>
                  <a:gd name="T10" fmla="*/ 0 w 6"/>
                  <a:gd name="T11" fmla="*/ 3 h 3"/>
                  <a:gd name="T12" fmla="*/ 6 w 6"/>
                  <a:gd name="T13" fmla="*/ 3 h 3"/>
                  <a:gd name="T14" fmla="*/ 6 w 6"/>
                  <a:gd name="T15" fmla="*/ 3 h 3"/>
                  <a:gd name="T16" fmla="*/ 6 w 6"/>
                  <a:gd name="T1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6" y="3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46" name="Freeform 155"/>
              <p:cNvSpPr>
                <a:spLocks/>
              </p:cNvSpPr>
              <p:nvPr/>
            </p:nvSpPr>
            <p:spPr bwMode="auto">
              <a:xfrm>
                <a:off x="4987" y="3021"/>
                <a:ext cx="6" cy="3"/>
              </a:xfrm>
              <a:custGeom>
                <a:avLst/>
                <a:gdLst>
                  <a:gd name="T0" fmla="*/ 6 w 6"/>
                  <a:gd name="T1" fmla="*/ 3 h 3"/>
                  <a:gd name="T2" fmla="*/ 6 w 6"/>
                  <a:gd name="T3" fmla="*/ 3 h 3"/>
                  <a:gd name="T4" fmla="*/ 6 w 6"/>
                  <a:gd name="T5" fmla="*/ 0 h 3"/>
                  <a:gd name="T6" fmla="*/ 0 w 6"/>
                  <a:gd name="T7" fmla="*/ 0 h 3"/>
                  <a:gd name="T8" fmla="*/ 0 w 6"/>
                  <a:gd name="T9" fmla="*/ 3 h 3"/>
                  <a:gd name="T10" fmla="*/ 0 w 6"/>
                  <a:gd name="T11" fmla="*/ 3 h 3"/>
                  <a:gd name="T12" fmla="*/ 6 w 6"/>
                  <a:gd name="T13" fmla="*/ 3 h 3"/>
                  <a:gd name="T14" fmla="*/ 6 w 6"/>
                  <a:gd name="T15" fmla="*/ 3 h 3"/>
                  <a:gd name="T16" fmla="*/ 6 w 6"/>
                  <a:gd name="T1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6" y="3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47" name="Freeform 156"/>
              <p:cNvSpPr>
                <a:spLocks/>
              </p:cNvSpPr>
              <p:nvPr/>
            </p:nvSpPr>
            <p:spPr bwMode="auto">
              <a:xfrm>
                <a:off x="4987" y="3024"/>
                <a:ext cx="6" cy="3"/>
              </a:xfrm>
              <a:custGeom>
                <a:avLst/>
                <a:gdLst>
                  <a:gd name="T0" fmla="*/ 3 w 6"/>
                  <a:gd name="T1" fmla="*/ 3 h 3"/>
                  <a:gd name="T2" fmla="*/ 6 w 6"/>
                  <a:gd name="T3" fmla="*/ 3 h 3"/>
                  <a:gd name="T4" fmla="*/ 6 w 6"/>
                  <a:gd name="T5" fmla="*/ 0 h 3"/>
                  <a:gd name="T6" fmla="*/ 0 w 6"/>
                  <a:gd name="T7" fmla="*/ 0 h 3"/>
                  <a:gd name="T8" fmla="*/ 0 w 6"/>
                  <a:gd name="T9" fmla="*/ 0 h 3"/>
                  <a:gd name="T10" fmla="*/ 0 w 6"/>
                  <a:gd name="T11" fmla="*/ 0 h 3"/>
                  <a:gd name="T12" fmla="*/ 3 w 6"/>
                  <a:gd name="T13" fmla="*/ 3 h 3"/>
                  <a:gd name="T14" fmla="*/ 3 w 6"/>
                  <a:gd name="T15" fmla="*/ 3 h 3"/>
                  <a:gd name="T16" fmla="*/ 6 w 6"/>
                  <a:gd name="T17" fmla="*/ 3 h 3"/>
                  <a:gd name="T18" fmla="*/ 3 w 6"/>
                  <a:gd name="T1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3">
                    <a:moveTo>
                      <a:pt x="3" y="3"/>
                    </a:moveTo>
                    <a:lnTo>
                      <a:pt x="6" y="3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48" name="Freeform 157"/>
              <p:cNvSpPr>
                <a:spLocks/>
              </p:cNvSpPr>
              <p:nvPr/>
            </p:nvSpPr>
            <p:spPr bwMode="auto">
              <a:xfrm>
                <a:off x="4987" y="3024"/>
                <a:ext cx="3" cy="6"/>
              </a:xfrm>
              <a:custGeom>
                <a:avLst/>
                <a:gdLst>
                  <a:gd name="T0" fmla="*/ 3 w 3"/>
                  <a:gd name="T1" fmla="*/ 6 h 6"/>
                  <a:gd name="T2" fmla="*/ 3 w 3"/>
                  <a:gd name="T3" fmla="*/ 6 h 6"/>
                  <a:gd name="T4" fmla="*/ 3 w 3"/>
                  <a:gd name="T5" fmla="*/ 3 h 6"/>
                  <a:gd name="T6" fmla="*/ 0 w 3"/>
                  <a:gd name="T7" fmla="*/ 0 h 6"/>
                  <a:gd name="T8" fmla="*/ 0 w 3"/>
                  <a:gd name="T9" fmla="*/ 3 h 6"/>
                  <a:gd name="T10" fmla="*/ 0 w 3"/>
                  <a:gd name="T11" fmla="*/ 3 h 6"/>
                  <a:gd name="T12" fmla="*/ 3 w 3"/>
                  <a:gd name="T13" fmla="*/ 6 h 6"/>
                  <a:gd name="T14" fmla="*/ 3 w 3"/>
                  <a:gd name="T15" fmla="*/ 6 h 6"/>
                  <a:gd name="T16" fmla="*/ 3 w 3"/>
                  <a:gd name="T1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6">
                    <a:moveTo>
                      <a:pt x="3" y="6"/>
                    </a:moveTo>
                    <a:lnTo>
                      <a:pt x="3" y="6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49" name="Freeform 158"/>
              <p:cNvSpPr>
                <a:spLocks/>
              </p:cNvSpPr>
              <p:nvPr/>
            </p:nvSpPr>
            <p:spPr bwMode="auto">
              <a:xfrm>
                <a:off x="4984" y="3027"/>
                <a:ext cx="6" cy="3"/>
              </a:xfrm>
              <a:custGeom>
                <a:avLst/>
                <a:gdLst>
                  <a:gd name="T0" fmla="*/ 3 w 6"/>
                  <a:gd name="T1" fmla="*/ 3 h 3"/>
                  <a:gd name="T2" fmla="*/ 6 w 6"/>
                  <a:gd name="T3" fmla="*/ 3 h 3"/>
                  <a:gd name="T4" fmla="*/ 6 w 6"/>
                  <a:gd name="T5" fmla="*/ 3 h 3"/>
                  <a:gd name="T6" fmla="*/ 3 w 6"/>
                  <a:gd name="T7" fmla="*/ 0 h 3"/>
                  <a:gd name="T8" fmla="*/ 0 w 6"/>
                  <a:gd name="T9" fmla="*/ 0 h 3"/>
                  <a:gd name="T10" fmla="*/ 3 w 6"/>
                  <a:gd name="T11" fmla="*/ 0 h 3"/>
                  <a:gd name="T12" fmla="*/ 3 w 6"/>
                  <a:gd name="T13" fmla="*/ 3 h 3"/>
                  <a:gd name="T14" fmla="*/ 3 w 6"/>
                  <a:gd name="T15" fmla="*/ 3 h 3"/>
                  <a:gd name="T16" fmla="*/ 6 w 6"/>
                  <a:gd name="T17" fmla="*/ 3 h 3"/>
                  <a:gd name="T18" fmla="*/ 3 w 6"/>
                  <a:gd name="T1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3">
                    <a:moveTo>
                      <a:pt x="3" y="3"/>
                    </a:moveTo>
                    <a:lnTo>
                      <a:pt x="6" y="3"/>
                    </a:lnTo>
                    <a:lnTo>
                      <a:pt x="6" y="3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50" name="Freeform 159"/>
              <p:cNvSpPr>
                <a:spLocks/>
              </p:cNvSpPr>
              <p:nvPr/>
            </p:nvSpPr>
            <p:spPr bwMode="auto">
              <a:xfrm>
                <a:off x="4984" y="3027"/>
                <a:ext cx="3" cy="6"/>
              </a:xfrm>
              <a:custGeom>
                <a:avLst/>
                <a:gdLst>
                  <a:gd name="T0" fmla="*/ 3 w 3"/>
                  <a:gd name="T1" fmla="*/ 6 h 6"/>
                  <a:gd name="T2" fmla="*/ 3 w 3"/>
                  <a:gd name="T3" fmla="*/ 6 h 6"/>
                  <a:gd name="T4" fmla="*/ 3 w 3"/>
                  <a:gd name="T5" fmla="*/ 3 h 6"/>
                  <a:gd name="T6" fmla="*/ 3 w 3"/>
                  <a:gd name="T7" fmla="*/ 0 h 6"/>
                  <a:gd name="T8" fmla="*/ 0 w 3"/>
                  <a:gd name="T9" fmla="*/ 3 h 6"/>
                  <a:gd name="T10" fmla="*/ 0 w 3"/>
                  <a:gd name="T11" fmla="*/ 3 h 6"/>
                  <a:gd name="T12" fmla="*/ 3 w 3"/>
                  <a:gd name="T13" fmla="*/ 6 h 6"/>
                  <a:gd name="T14" fmla="*/ 3 w 3"/>
                  <a:gd name="T15" fmla="*/ 6 h 6"/>
                  <a:gd name="T16" fmla="*/ 3 w 3"/>
                  <a:gd name="T1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6">
                    <a:moveTo>
                      <a:pt x="3" y="6"/>
                    </a:moveTo>
                    <a:lnTo>
                      <a:pt x="3" y="6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51" name="Freeform 160"/>
              <p:cNvSpPr>
                <a:spLocks/>
              </p:cNvSpPr>
              <p:nvPr/>
            </p:nvSpPr>
            <p:spPr bwMode="auto">
              <a:xfrm>
                <a:off x="4981" y="3030"/>
                <a:ext cx="6" cy="3"/>
              </a:xfrm>
              <a:custGeom>
                <a:avLst/>
                <a:gdLst>
                  <a:gd name="T0" fmla="*/ 3 w 6"/>
                  <a:gd name="T1" fmla="*/ 3 h 3"/>
                  <a:gd name="T2" fmla="*/ 3 w 6"/>
                  <a:gd name="T3" fmla="*/ 3 h 3"/>
                  <a:gd name="T4" fmla="*/ 6 w 6"/>
                  <a:gd name="T5" fmla="*/ 3 h 3"/>
                  <a:gd name="T6" fmla="*/ 3 w 6"/>
                  <a:gd name="T7" fmla="*/ 0 h 3"/>
                  <a:gd name="T8" fmla="*/ 0 w 6"/>
                  <a:gd name="T9" fmla="*/ 0 h 3"/>
                  <a:gd name="T10" fmla="*/ 3 w 6"/>
                  <a:gd name="T11" fmla="*/ 0 h 3"/>
                  <a:gd name="T12" fmla="*/ 3 w 6"/>
                  <a:gd name="T13" fmla="*/ 3 h 3"/>
                  <a:gd name="T14" fmla="*/ 3 w 6"/>
                  <a:gd name="T15" fmla="*/ 3 h 3"/>
                  <a:gd name="T16" fmla="*/ 3 w 6"/>
                  <a:gd name="T1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3">
                    <a:moveTo>
                      <a:pt x="3" y="3"/>
                    </a:moveTo>
                    <a:lnTo>
                      <a:pt x="3" y="3"/>
                    </a:lnTo>
                    <a:lnTo>
                      <a:pt x="6" y="3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52" name="Freeform 161"/>
              <p:cNvSpPr>
                <a:spLocks/>
              </p:cNvSpPr>
              <p:nvPr/>
            </p:nvSpPr>
            <p:spPr bwMode="auto">
              <a:xfrm>
                <a:off x="4981" y="3030"/>
                <a:ext cx="3" cy="6"/>
              </a:xfrm>
              <a:custGeom>
                <a:avLst/>
                <a:gdLst>
                  <a:gd name="T0" fmla="*/ 0 w 3"/>
                  <a:gd name="T1" fmla="*/ 6 h 6"/>
                  <a:gd name="T2" fmla="*/ 0 w 3"/>
                  <a:gd name="T3" fmla="*/ 6 h 6"/>
                  <a:gd name="T4" fmla="*/ 3 w 3"/>
                  <a:gd name="T5" fmla="*/ 3 h 6"/>
                  <a:gd name="T6" fmla="*/ 3 w 3"/>
                  <a:gd name="T7" fmla="*/ 0 h 6"/>
                  <a:gd name="T8" fmla="*/ 0 w 3"/>
                  <a:gd name="T9" fmla="*/ 0 h 6"/>
                  <a:gd name="T10" fmla="*/ 0 w 3"/>
                  <a:gd name="T11" fmla="*/ 0 h 6"/>
                  <a:gd name="T12" fmla="*/ 0 w 3"/>
                  <a:gd name="T13" fmla="*/ 6 h 6"/>
                  <a:gd name="T14" fmla="*/ 0 w 3"/>
                  <a:gd name="T15" fmla="*/ 6 h 6"/>
                  <a:gd name="T16" fmla="*/ 0 w 3"/>
                  <a:gd name="T1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6">
                    <a:moveTo>
                      <a:pt x="0" y="6"/>
                    </a:moveTo>
                    <a:lnTo>
                      <a:pt x="0" y="6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53" name="Freeform 162"/>
              <p:cNvSpPr>
                <a:spLocks/>
              </p:cNvSpPr>
              <p:nvPr/>
            </p:nvSpPr>
            <p:spPr bwMode="auto">
              <a:xfrm>
                <a:off x="4978" y="3030"/>
                <a:ext cx="3" cy="6"/>
              </a:xfrm>
              <a:custGeom>
                <a:avLst/>
                <a:gdLst>
                  <a:gd name="T0" fmla="*/ 0 w 3"/>
                  <a:gd name="T1" fmla="*/ 6 h 6"/>
                  <a:gd name="T2" fmla="*/ 0 w 3"/>
                  <a:gd name="T3" fmla="*/ 6 h 6"/>
                  <a:gd name="T4" fmla="*/ 3 w 3"/>
                  <a:gd name="T5" fmla="*/ 6 h 6"/>
                  <a:gd name="T6" fmla="*/ 3 w 3"/>
                  <a:gd name="T7" fmla="*/ 0 h 6"/>
                  <a:gd name="T8" fmla="*/ 0 w 3"/>
                  <a:gd name="T9" fmla="*/ 0 h 6"/>
                  <a:gd name="T10" fmla="*/ 0 w 3"/>
                  <a:gd name="T11" fmla="*/ 0 h 6"/>
                  <a:gd name="T12" fmla="*/ 0 w 3"/>
                  <a:gd name="T13" fmla="*/ 6 h 6"/>
                  <a:gd name="T14" fmla="*/ 0 w 3"/>
                  <a:gd name="T15" fmla="*/ 6 h 6"/>
                  <a:gd name="T16" fmla="*/ 0 w 3"/>
                  <a:gd name="T1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6">
                    <a:moveTo>
                      <a:pt x="0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54" name="Freeform 163"/>
              <p:cNvSpPr>
                <a:spLocks/>
              </p:cNvSpPr>
              <p:nvPr/>
            </p:nvSpPr>
            <p:spPr bwMode="auto">
              <a:xfrm>
                <a:off x="4975" y="3030"/>
                <a:ext cx="3" cy="6"/>
              </a:xfrm>
              <a:custGeom>
                <a:avLst/>
                <a:gdLst>
                  <a:gd name="T0" fmla="*/ 0 w 3"/>
                  <a:gd name="T1" fmla="*/ 6 h 6"/>
                  <a:gd name="T2" fmla="*/ 0 w 3"/>
                  <a:gd name="T3" fmla="*/ 6 h 6"/>
                  <a:gd name="T4" fmla="*/ 3 w 3"/>
                  <a:gd name="T5" fmla="*/ 6 h 6"/>
                  <a:gd name="T6" fmla="*/ 3 w 3"/>
                  <a:gd name="T7" fmla="*/ 0 h 6"/>
                  <a:gd name="T8" fmla="*/ 3 w 3"/>
                  <a:gd name="T9" fmla="*/ 0 h 6"/>
                  <a:gd name="T10" fmla="*/ 3 w 3"/>
                  <a:gd name="T11" fmla="*/ 0 h 6"/>
                  <a:gd name="T12" fmla="*/ 0 w 3"/>
                  <a:gd name="T13" fmla="*/ 6 h 6"/>
                  <a:gd name="T14" fmla="*/ 0 w 3"/>
                  <a:gd name="T15" fmla="*/ 6 h 6"/>
                  <a:gd name="T16" fmla="*/ 0 w 3"/>
                  <a:gd name="T1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6">
                    <a:moveTo>
                      <a:pt x="0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55" name="Freeform 164"/>
              <p:cNvSpPr>
                <a:spLocks/>
              </p:cNvSpPr>
              <p:nvPr/>
            </p:nvSpPr>
            <p:spPr bwMode="auto">
              <a:xfrm>
                <a:off x="4972" y="3030"/>
                <a:ext cx="6" cy="6"/>
              </a:xfrm>
              <a:custGeom>
                <a:avLst/>
                <a:gdLst>
                  <a:gd name="T0" fmla="*/ 0 w 6"/>
                  <a:gd name="T1" fmla="*/ 3 h 6"/>
                  <a:gd name="T2" fmla="*/ 3 w 6"/>
                  <a:gd name="T3" fmla="*/ 3 h 6"/>
                  <a:gd name="T4" fmla="*/ 3 w 6"/>
                  <a:gd name="T5" fmla="*/ 6 h 6"/>
                  <a:gd name="T6" fmla="*/ 6 w 6"/>
                  <a:gd name="T7" fmla="*/ 0 h 6"/>
                  <a:gd name="T8" fmla="*/ 3 w 6"/>
                  <a:gd name="T9" fmla="*/ 0 h 6"/>
                  <a:gd name="T10" fmla="*/ 3 w 6"/>
                  <a:gd name="T11" fmla="*/ 0 h 6"/>
                  <a:gd name="T12" fmla="*/ 0 w 6"/>
                  <a:gd name="T13" fmla="*/ 3 h 6"/>
                  <a:gd name="T14" fmla="*/ 0 w 6"/>
                  <a:gd name="T15" fmla="*/ 3 h 6"/>
                  <a:gd name="T16" fmla="*/ 3 w 6"/>
                  <a:gd name="T17" fmla="*/ 3 h 6"/>
                  <a:gd name="T18" fmla="*/ 0 w 6"/>
                  <a:gd name="T1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6">
                    <a:moveTo>
                      <a:pt x="0" y="3"/>
                    </a:moveTo>
                    <a:lnTo>
                      <a:pt x="3" y="3"/>
                    </a:lnTo>
                    <a:lnTo>
                      <a:pt x="3" y="6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56" name="Freeform 165"/>
              <p:cNvSpPr>
                <a:spLocks/>
              </p:cNvSpPr>
              <p:nvPr/>
            </p:nvSpPr>
            <p:spPr bwMode="auto">
              <a:xfrm>
                <a:off x="4969" y="3030"/>
                <a:ext cx="6" cy="3"/>
              </a:xfrm>
              <a:custGeom>
                <a:avLst/>
                <a:gdLst>
                  <a:gd name="T0" fmla="*/ 0 w 6"/>
                  <a:gd name="T1" fmla="*/ 3 h 3"/>
                  <a:gd name="T2" fmla="*/ 3 w 6"/>
                  <a:gd name="T3" fmla="*/ 3 h 3"/>
                  <a:gd name="T4" fmla="*/ 3 w 6"/>
                  <a:gd name="T5" fmla="*/ 3 h 3"/>
                  <a:gd name="T6" fmla="*/ 6 w 6"/>
                  <a:gd name="T7" fmla="*/ 0 h 3"/>
                  <a:gd name="T8" fmla="*/ 3 w 6"/>
                  <a:gd name="T9" fmla="*/ 0 h 3"/>
                  <a:gd name="T10" fmla="*/ 3 w 6"/>
                  <a:gd name="T11" fmla="*/ 0 h 3"/>
                  <a:gd name="T12" fmla="*/ 0 w 6"/>
                  <a:gd name="T13" fmla="*/ 3 h 3"/>
                  <a:gd name="T14" fmla="*/ 0 w 6"/>
                  <a:gd name="T15" fmla="*/ 3 h 3"/>
                  <a:gd name="T16" fmla="*/ 3 w 6"/>
                  <a:gd name="T17" fmla="*/ 3 h 3"/>
                  <a:gd name="T18" fmla="*/ 0 w 6"/>
                  <a:gd name="T1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3">
                    <a:moveTo>
                      <a:pt x="0" y="3"/>
                    </a:moveTo>
                    <a:lnTo>
                      <a:pt x="3" y="3"/>
                    </a:lnTo>
                    <a:lnTo>
                      <a:pt x="3" y="3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57" name="Freeform 166"/>
              <p:cNvSpPr>
                <a:spLocks/>
              </p:cNvSpPr>
              <p:nvPr/>
            </p:nvSpPr>
            <p:spPr bwMode="auto">
              <a:xfrm>
                <a:off x="4969" y="3027"/>
                <a:ext cx="3" cy="6"/>
              </a:xfrm>
              <a:custGeom>
                <a:avLst/>
                <a:gdLst>
                  <a:gd name="T0" fmla="*/ 0 w 3"/>
                  <a:gd name="T1" fmla="*/ 3 h 6"/>
                  <a:gd name="T2" fmla="*/ 0 w 3"/>
                  <a:gd name="T3" fmla="*/ 3 h 6"/>
                  <a:gd name="T4" fmla="*/ 0 w 3"/>
                  <a:gd name="T5" fmla="*/ 6 h 6"/>
                  <a:gd name="T6" fmla="*/ 3 w 3"/>
                  <a:gd name="T7" fmla="*/ 3 h 6"/>
                  <a:gd name="T8" fmla="*/ 3 w 3"/>
                  <a:gd name="T9" fmla="*/ 0 h 6"/>
                  <a:gd name="T10" fmla="*/ 0 w 3"/>
                  <a:gd name="T11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6">
                    <a:moveTo>
                      <a:pt x="0" y="3"/>
                    </a:moveTo>
                    <a:lnTo>
                      <a:pt x="0" y="3"/>
                    </a:lnTo>
                    <a:lnTo>
                      <a:pt x="0" y="6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58" name="Freeform 167"/>
              <p:cNvSpPr>
                <a:spLocks/>
              </p:cNvSpPr>
              <p:nvPr/>
            </p:nvSpPr>
            <p:spPr bwMode="auto">
              <a:xfrm>
                <a:off x="5029" y="3012"/>
                <a:ext cx="6" cy="3"/>
              </a:xfrm>
              <a:custGeom>
                <a:avLst/>
                <a:gdLst>
                  <a:gd name="T0" fmla="*/ 6 w 6"/>
                  <a:gd name="T1" fmla="*/ 3 h 3"/>
                  <a:gd name="T2" fmla="*/ 3 w 6"/>
                  <a:gd name="T3" fmla="*/ 3 h 3"/>
                  <a:gd name="T4" fmla="*/ 3 w 6"/>
                  <a:gd name="T5" fmla="*/ 0 h 3"/>
                  <a:gd name="T6" fmla="*/ 0 w 6"/>
                  <a:gd name="T7" fmla="*/ 3 h 3"/>
                  <a:gd name="T8" fmla="*/ 0 w 6"/>
                  <a:gd name="T9" fmla="*/ 3 h 3"/>
                  <a:gd name="T10" fmla="*/ 0 w 6"/>
                  <a:gd name="T11" fmla="*/ 3 h 3"/>
                  <a:gd name="T12" fmla="*/ 6 w 6"/>
                  <a:gd name="T13" fmla="*/ 3 h 3"/>
                  <a:gd name="T14" fmla="*/ 3 w 6"/>
                  <a:gd name="T15" fmla="*/ 3 h 3"/>
                  <a:gd name="T16" fmla="*/ 3 w 6"/>
                  <a:gd name="T17" fmla="*/ 3 h 3"/>
                  <a:gd name="T18" fmla="*/ 6 w 6"/>
                  <a:gd name="T1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3" y="3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6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59" name="Freeform 168"/>
              <p:cNvSpPr>
                <a:spLocks/>
              </p:cNvSpPr>
              <p:nvPr/>
            </p:nvSpPr>
            <p:spPr bwMode="auto">
              <a:xfrm>
                <a:off x="5029" y="3015"/>
                <a:ext cx="6" cy="3"/>
              </a:xfrm>
              <a:custGeom>
                <a:avLst/>
                <a:gdLst>
                  <a:gd name="T0" fmla="*/ 6 w 6"/>
                  <a:gd name="T1" fmla="*/ 0 h 3"/>
                  <a:gd name="T2" fmla="*/ 6 w 6"/>
                  <a:gd name="T3" fmla="*/ 0 h 3"/>
                  <a:gd name="T4" fmla="*/ 6 w 6"/>
                  <a:gd name="T5" fmla="*/ 0 h 3"/>
                  <a:gd name="T6" fmla="*/ 0 w 6"/>
                  <a:gd name="T7" fmla="*/ 0 h 3"/>
                  <a:gd name="T8" fmla="*/ 0 w 6"/>
                  <a:gd name="T9" fmla="*/ 3 h 3"/>
                  <a:gd name="T10" fmla="*/ 0 w 6"/>
                  <a:gd name="T11" fmla="*/ 3 h 3"/>
                  <a:gd name="T12" fmla="*/ 6 w 6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3">
                    <a:moveTo>
                      <a:pt x="6" y="0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60" name="Freeform 169"/>
              <p:cNvSpPr>
                <a:spLocks/>
              </p:cNvSpPr>
              <p:nvPr/>
            </p:nvSpPr>
            <p:spPr bwMode="auto">
              <a:xfrm>
                <a:off x="5029" y="3015"/>
                <a:ext cx="6" cy="6"/>
              </a:xfrm>
              <a:custGeom>
                <a:avLst/>
                <a:gdLst>
                  <a:gd name="T0" fmla="*/ 6 w 6"/>
                  <a:gd name="T1" fmla="*/ 3 h 6"/>
                  <a:gd name="T2" fmla="*/ 6 w 6"/>
                  <a:gd name="T3" fmla="*/ 3 h 6"/>
                  <a:gd name="T4" fmla="*/ 6 w 6"/>
                  <a:gd name="T5" fmla="*/ 0 h 6"/>
                  <a:gd name="T6" fmla="*/ 0 w 6"/>
                  <a:gd name="T7" fmla="*/ 3 h 6"/>
                  <a:gd name="T8" fmla="*/ 3 w 6"/>
                  <a:gd name="T9" fmla="*/ 6 h 6"/>
                  <a:gd name="T10" fmla="*/ 3 w 6"/>
                  <a:gd name="T11" fmla="*/ 3 h 6"/>
                  <a:gd name="T12" fmla="*/ 6 w 6"/>
                  <a:gd name="T13" fmla="*/ 3 h 6"/>
                  <a:gd name="T14" fmla="*/ 6 w 6"/>
                  <a:gd name="T15" fmla="*/ 3 h 6"/>
                  <a:gd name="T16" fmla="*/ 6 w 6"/>
                  <a:gd name="T1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lnTo>
                      <a:pt x="6" y="3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61" name="Freeform 170"/>
              <p:cNvSpPr>
                <a:spLocks/>
              </p:cNvSpPr>
              <p:nvPr/>
            </p:nvSpPr>
            <p:spPr bwMode="auto">
              <a:xfrm>
                <a:off x="5032" y="3018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  <a:gd name="T8" fmla="*/ 0 w 3"/>
                  <a:gd name="T9" fmla="*/ 3 h 3"/>
                  <a:gd name="T10" fmla="*/ 0 w 3"/>
                  <a:gd name="T11" fmla="*/ 3 h 3"/>
                  <a:gd name="T12" fmla="*/ 3 w 3"/>
                  <a:gd name="T13" fmla="*/ 3 h 3"/>
                  <a:gd name="T14" fmla="*/ 3 w 3"/>
                  <a:gd name="T15" fmla="*/ 3 h 3"/>
                  <a:gd name="T16" fmla="*/ 3 w 3"/>
                  <a:gd name="T1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3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62" name="Freeform 171"/>
              <p:cNvSpPr>
                <a:spLocks/>
              </p:cNvSpPr>
              <p:nvPr/>
            </p:nvSpPr>
            <p:spPr bwMode="auto">
              <a:xfrm>
                <a:off x="5032" y="3021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  <a:gd name="T8" fmla="*/ 0 w 3"/>
                  <a:gd name="T9" fmla="*/ 3 h 3"/>
                  <a:gd name="T10" fmla="*/ 0 w 3"/>
                  <a:gd name="T11" fmla="*/ 3 h 3"/>
                  <a:gd name="T12" fmla="*/ 3 w 3"/>
                  <a:gd name="T13" fmla="*/ 3 h 3"/>
                  <a:gd name="T14" fmla="*/ 3 w 3"/>
                  <a:gd name="T15" fmla="*/ 3 h 3"/>
                  <a:gd name="T16" fmla="*/ 3 w 3"/>
                  <a:gd name="T1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3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63" name="Freeform 172"/>
              <p:cNvSpPr>
                <a:spLocks/>
              </p:cNvSpPr>
              <p:nvPr/>
            </p:nvSpPr>
            <p:spPr bwMode="auto">
              <a:xfrm>
                <a:off x="5029" y="3024"/>
                <a:ext cx="6" cy="3"/>
              </a:xfrm>
              <a:custGeom>
                <a:avLst/>
                <a:gdLst>
                  <a:gd name="T0" fmla="*/ 6 w 6"/>
                  <a:gd name="T1" fmla="*/ 3 h 3"/>
                  <a:gd name="T2" fmla="*/ 6 w 6"/>
                  <a:gd name="T3" fmla="*/ 3 h 3"/>
                  <a:gd name="T4" fmla="*/ 6 w 6"/>
                  <a:gd name="T5" fmla="*/ 0 h 3"/>
                  <a:gd name="T6" fmla="*/ 3 w 6"/>
                  <a:gd name="T7" fmla="*/ 0 h 3"/>
                  <a:gd name="T8" fmla="*/ 0 w 6"/>
                  <a:gd name="T9" fmla="*/ 0 h 3"/>
                  <a:gd name="T10" fmla="*/ 0 w 6"/>
                  <a:gd name="T11" fmla="*/ 0 h 3"/>
                  <a:gd name="T12" fmla="*/ 6 w 6"/>
                  <a:gd name="T13" fmla="*/ 3 h 3"/>
                  <a:gd name="T14" fmla="*/ 6 w 6"/>
                  <a:gd name="T15" fmla="*/ 3 h 3"/>
                  <a:gd name="T16" fmla="*/ 6 w 6"/>
                  <a:gd name="T1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6" y="3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64" name="Freeform 173"/>
              <p:cNvSpPr>
                <a:spLocks/>
              </p:cNvSpPr>
              <p:nvPr/>
            </p:nvSpPr>
            <p:spPr bwMode="auto">
              <a:xfrm>
                <a:off x="5029" y="3024"/>
                <a:ext cx="6" cy="6"/>
              </a:xfrm>
              <a:custGeom>
                <a:avLst/>
                <a:gdLst>
                  <a:gd name="T0" fmla="*/ 3 w 6"/>
                  <a:gd name="T1" fmla="*/ 6 h 6"/>
                  <a:gd name="T2" fmla="*/ 3 w 6"/>
                  <a:gd name="T3" fmla="*/ 6 h 6"/>
                  <a:gd name="T4" fmla="*/ 6 w 6"/>
                  <a:gd name="T5" fmla="*/ 3 h 6"/>
                  <a:gd name="T6" fmla="*/ 0 w 6"/>
                  <a:gd name="T7" fmla="*/ 0 h 6"/>
                  <a:gd name="T8" fmla="*/ 0 w 6"/>
                  <a:gd name="T9" fmla="*/ 3 h 6"/>
                  <a:gd name="T10" fmla="*/ 0 w 6"/>
                  <a:gd name="T11" fmla="*/ 3 h 6"/>
                  <a:gd name="T12" fmla="*/ 3 w 6"/>
                  <a:gd name="T13" fmla="*/ 6 h 6"/>
                  <a:gd name="T14" fmla="*/ 3 w 6"/>
                  <a:gd name="T15" fmla="*/ 6 h 6"/>
                  <a:gd name="T16" fmla="*/ 3 w 6"/>
                  <a:gd name="T1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6">
                    <a:moveTo>
                      <a:pt x="3" y="6"/>
                    </a:moveTo>
                    <a:lnTo>
                      <a:pt x="3" y="6"/>
                    </a:lnTo>
                    <a:lnTo>
                      <a:pt x="6" y="3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65" name="Freeform 174"/>
              <p:cNvSpPr>
                <a:spLocks/>
              </p:cNvSpPr>
              <p:nvPr/>
            </p:nvSpPr>
            <p:spPr bwMode="auto">
              <a:xfrm>
                <a:off x="5029" y="3027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  <a:gd name="T8" fmla="*/ 0 w 3"/>
                  <a:gd name="T9" fmla="*/ 0 h 3"/>
                  <a:gd name="T10" fmla="*/ 0 w 3"/>
                  <a:gd name="T11" fmla="*/ 0 h 3"/>
                  <a:gd name="T12" fmla="*/ 3 w 3"/>
                  <a:gd name="T13" fmla="*/ 3 h 3"/>
                  <a:gd name="T14" fmla="*/ 3 w 3"/>
                  <a:gd name="T15" fmla="*/ 3 h 3"/>
                  <a:gd name="T16" fmla="*/ 3 w 3"/>
                  <a:gd name="T1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3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66" name="Freeform 175"/>
              <p:cNvSpPr>
                <a:spLocks/>
              </p:cNvSpPr>
              <p:nvPr/>
            </p:nvSpPr>
            <p:spPr bwMode="auto">
              <a:xfrm>
                <a:off x="5026" y="3027"/>
                <a:ext cx="6" cy="6"/>
              </a:xfrm>
              <a:custGeom>
                <a:avLst/>
                <a:gdLst>
                  <a:gd name="T0" fmla="*/ 3 w 6"/>
                  <a:gd name="T1" fmla="*/ 6 h 6"/>
                  <a:gd name="T2" fmla="*/ 3 w 6"/>
                  <a:gd name="T3" fmla="*/ 6 h 6"/>
                  <a:gd name="T4" fmla="*/ 6 w 6"/>
                  <a:gd name="T5" fmla="*/ 3 h 6"/>
                  <a:gd name="T6" fmla="*/ 3 w 6"/>
                  <a:gd name="T7" fmla="*/ 0 h 6"/>
                  <a:gd name="T8" fmla="*/ 0 w 6"/>
                  <a:gd name="T9" fmla="*/ 3 h 6"/>
                  <a:gd name="T10" fmla="*/ 0 w 6"/>
                  <a:gd name="T11" fmla="*/ 3 h 6"/>
                  <a:gd name="T12" fmla="*/ 3 w 6"/>
                  <a:gd name="T13" fmla="*/ 6 h 6"/>
                  <a:gd name="T14" fmla="*/ 3 w 6"/>
                  <a:gd name="T15" fmla="*/ 6 h 6"/>
                  <a:gd name="T16" fmla="*/ 3 w 6"/>
                  <a:gd name="T1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6">
                    <a:moveTo>
                      <a:pt x="3" y="6"/>
                    </a:moveTo>
                    <a:lnTo>
                      <a:pt x="3" y="6"/>
                    </a:lnTo>
                    <a:lnTo>
                      <a:pt x="6" y="3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67" name="Freeform 176"/>
              <p:cNvSpPr>
                <a:spLocks/>
              </p:cNvSpPr>
              <p:nvPr/>
            </p:nvSpPr>
            <p:spPr bwMode="auto">
              <a:xfrm>
                <a:off x="5026" y="3030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  <a:gd name="T8" fmla="*/ 0 w 3"/>
                  <a:gd name="T9" fmla="*/ 0 h 3"/>
                  <a:gd name="T10" fmla="*/ 0 w 3"/>
                  <a:gd name="T11" fmla="*/ 0 h 3"/>
                  <a:gd name="T12" fmla="*/ 0 w 3"/>
                  <a:gd name="T13" fmla="*/ 3 h 3"/>
                  <a:gd name="T14" fmla="*/ 0 w 3"/>
                  <a:gd name="T15" fmla="*/ 3 h 3"/>
                  <a:gd name="T16" fmla="*/ 0 w 3"/>
                  <a:gd name="T1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68" name="Freeform 177"/>
              <p:cNvSpPr>
                <a:spLocks/>
              </p:cNvSpPr>
              <p:nvPr/>
            </p:nvSpPr>
            <p:spPr bwMode="auto">
              <a:xfrm>
                <a:off x="5023" y="3030"/>
                <a:ext cx="3" cy="6"/>
              </a:xfrm>
              <a:custGeom>
                <a:avLst/>
                <a:gdLst>
                  <a:gd name="T0" fmla="*/ 0 w 3"/>
                  <a:gd name="T1" fmla="*/ 6 h 6"/>
                  <a:gd name="T2" fmla="*/ 0 w 3"/>
                  <a:gd name="T3" fmla="*/ 6 h 6"/>
                  <a:gd name="T4" fmla="*/ 3 w 3"/>
                  <a:gd name="T5" fmla="*/ 3 h 6"/>
                  <a:gd name="T6" fmla="*/ 3 w 3"/>
                  <a:gd name="T7" fmla="*/ 0 h 6"/>
                  <a:gd name="T8" fmla="*/ 0 w 3"/>
                  <a:gd name="T9" fmla="*/ 0 h 6"/>
                  <a:gd name="T10" fmla="*/ 0 w 3"/>
                  <a:gd name="T11" fmla="*/ 0 h 6"/>
                  <a:gd name="T12" fmla="*/ 0 w 3"/>
                  <a:gd name="T13" fmla="*/ 6 h 6"/>
                  <a:gd name="T14" fmla="*/ 0 w 3"/>
                  <a:gd name="T15" fmla="*/ 6 h 6"/>
                  <a:gd name="T16" fmla="*/ 0 w 3"/>
                  <a:gd name="T1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6">
                    <a:moveTo>
                      <a:pt x="0" y="6"/>
                    </a:moveTo>
                    <a:lnTo>
                      <a:pt x="0" y="6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69" name="Freeform 178"/>
              <p:cNvSpPr>
                <a:spLocks/>
              </p:cNvSpPr>
              <p:nvPr/>
            </p:nvSpPr>
            <p:spPr bwMode="auto">
              <a:xfrm>
                <a:off x="5020" y="3030"/>
                <a:ext cx="3" cy="6"/>
              </a:xfrm>
              <a:custGeom>
                <a:avLst/>
                <a:gdLst>
                  <a:gd name="T0" fmla="*/ 0 w 3"/>
                  <a:gd name="T1" fmla="*/ 6 h 6"/>
                  <a:gd name="T2" fmla="*/ 3 w 3"/>
                  <a:gd name="T3" fmla="*/ 6 h 6"/>
                  <a:gd name="T4" fmla="*/ 3 w 3"/>
                  <a:gd name="T5" fmla="*/ 6 h 6"/>
                  <a:gd name="T6" fmla="*/ 3 w 3"/>
                  <a:gd name="T7" fmla="*/ 0 h 6"/>
                  <a:gd name="T8" fmla="*/ 0 w 3"/>
                  <a:gd name="T9" fmla="*/ 0 h 6"/>
                  <a:gd name="T10" fmla="*/ 3 w 3"/>
                  <a:gd name="T11" fmla="*/ 0 h 6"/>
                  <a:gd name="T12" fmla="*/ 0 w 3"/>
                  <a:gd name="T13" fmla="*/ 6 h 6"/>
                  <a:gd name="T14" fmla="*/ 0 w 3"/>
                  <a:gd name="T15" fmla="*/ 6 h 6"/>
                  <a:gd name="T16" fmla="*/ 3 w 3"/>
                  <a:gd name="T17" fmla="*/ 6 h 6"/>
                  <a:gd name="T18" fmla="*/ 0 w 3"/>
                  <a:gd name="T1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6">
                    <a:moveTo>
                      <a:pt x="0" y="6"/>
                    </a:moveTo>
                    <a:lnTo>
                      <a:pt x="3" y="6"/>
                    </a:lnTo>
                    <a:lnTo>
                      <a:pt x="3" y="6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3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70" name="Freeform 179"/>
              <p:cNvSpPr>
                <a:spLocks/>
              </p:cNvSpPr>
              <p:nvPr/>
            </p:nvSpPr>
            <p:spPr bwMode="auto">
              <a:xfrm>
                <a:off x="5017" y="3030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3 w 6"/>
                  <a:gd name="T5" fmla="*/ 6 h 6"/>
                  <a:gd name="T6" fmla="*/ 6 w 6"/>
                  <a:gd name="T7" fmla="*/ 0 h 6"/>
                  <a:gd name="T8" fmla="*/ 3 w 6"/>
                  <a:gd name="T9" fmla="*/ 0 h 6"/>
                  <a:gd name="T10" fmla="*/ 3 w 6"/>
                  <a:gd name="T11" fmla="*/ 0 h 6"/>
                  <a:gd name="T12" fmla="*/ 0 w 6"/>
                  <a:gd name="T13" fmla="*/ 6 h 6"/>
                  <a:gd name="T14" fmla="*/ 0 w 6"/>
                  <a:gd name="T15" fmla="*/ 6 h 6"/>
                  <a:gd name="T16" fmla="*/ 0 w 6"/>
                  <a:gd name="T1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71" name="Freeform 180"/>
              <p:cNvSpPr>
                <a:spLocks/>
              </p:cNvSpPr>
              <p:nvPr/>
            </p:nvSpPr>
            <p:spPr bwMode="auto">
              <a:xfrm>
                <a:off x="5014" y="3030"/>
                <a:ext cx="6" cy="6"/>
              </a:xfrm>
              <a:custGeom>
                <a:avLst/>
                <a:gdLst>
                  <a:gd name="T0" fmla="*/ 0 w 6"/>
                  <a:gd name="T1" fmla="*/ 3 h 6"/>
                  <a:gd name="T2" fmla="*/ 3 w 6"/>
                  <a:gd name="T3" fmla="*/ 3 h 6"/>
                  <a:gd name="T4" fmla="*/ 3 w 6"/>
                  <a:gd name="T5" fmla="*/ 6 h 6"/>
                  <a:gd name="T6" fmla="*/ 6 w 6"/>
                  <a:gd name="T7" fmla="*/ 0 h 6"/>
                  <a:gd name="T8" fmla="*/ 3 w 6"/>
                  <a:gd name="T9" fmla="*/ 0 h 6"/>
                  <a:gd name="T10" fmla="*/ 3 w 6"/>
                  <a:gd name="T11" fmla="*/ 0 h 6"/>
                  <a:gd name="T12" fmla="*/ 0 w 6"/>
                  <a:gd name="T13" fmla="*/ 3 h 6"/>
                  <a:gd name="T14" fmla="*/ 3 w 6"/>
                  <a:gd name="T15" fmla="*/ 3 h 6"/>
                  <a:gd name="T16" fmla="*/ 3 w 6"/>
                  <a:gd name="T17" fmla="*/ 3 h 6"/>
                  <a:gd name="T18" fmla="*/ 0 w 6"/>
                  <a:gd name="T1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6">
                    <a:moveTo>
                      <a:pt x="0" y="3"/>
                    </a:moveTo>
                    <a:lnTo>
                      <a:pt x="3" y="3"/>
                    </a:lnTo>
                    <a:lnTo>
                      <a:pt x="3" y="6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72" name="Freeform 181"/>
              <p:cNvSpPr>
                <a:spLocks/>
              </p:cNvSpPr>
              <p:nvPr/>
            </p:nvSpPr>
            <p:spPr bwMode="auto">
              <a:xfrm>
                <a:off x="5014" y="3030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3 h 3"/>
                  <a:gd name="T4" fmla="*/ 0 w 3"/>
                  <a:gd name="T5" fmla="*/ 3 h 3"/>
                  <a:gd name="T6" fmla="*/ 3 w 3"/>
                  <a:gd name="T7" fmla="*/ 0 h 3"/>
                  <a:gd name="T8" fmla="*/ 0 w 3"/>
                  <a:gd name="T9" fmla="*/ 0 h 3"/>
                  <a:gd name="T10" fmla="*/ 3 w 3"/>
                  <a:gd name="T11" fmla="*/ 0 h 3"/>
                  <a:gd name="T12" fmla="*/ 0 w 3"/>
                  <a:gd name="T13" fmla="*/ 3 h 3"/>
                  <a:gd name="T14" fmla="*/ 0 w 3"/>
                  <a:gd name="T15" fmla="*/ 3 h 3"/>
                  <a:gd name="T16" fmla="*/ 0 w 3"/>
                  <a:gd name="T1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73" name="Freeform 182"/>
              <p:cNvSpPr>
                <a:spLocks/>
              </p:cNvSpPr>
              <p:nvPr/>
            </p:nvSpPr>
            <p:spPr bwMode="auto">
              <a:xfrm>
                <a:off x="5011" y="3027"/>
                <a:ext cx="6" cy="6"/>
              </a:xfrm>
              <a:custGeom>
                <a:avLst/>
                <a:gdLst>
                  <a:gd name="T0" fmla="*/ 3 w 6"/>
                  <a:gd name="T1" fmla="*/ 3 h 6"/>
                  <a:gd name="T2" fmla="*/ 0 w 6"/>
                  <a:gd name="T3" fmla="*/ 3 h 6"/>
                  <a:gd name="T4" fmla="*/ 3 w 6"/>
                  <a:gd name="T5" fmla="*/ 6 h 6"/>
                  <a:gd name="T6" fmla="*/ 6 w 6"/>
                  <a:gd name="T7" fmla="*/ 3 h 6"/>
                  <a:gd name="T8" fmla="*/ 3 w 6"/>
                  <a:gd name="T9" fmla="*/ 0 h 6"/>
                  <a:gd name="T10" fmla="*/ 3 w 6"/>
                  <a:gd name="T11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6">
                    <a:moveTo>
                      <a:pt x="3" y="3"/>
                    </a:moveTo>
                    <a:lnTo>
                      <a:pt x="0" y="3"/>
                    </a:lnTo>
                    <a:lnTo>
                      <a:pt x="3" y="6"/>
                    </a:lnTo>
                    <a:lnTo>
                      <a:pt x="6" y="3"/>
                    </a:lnTo>
                    <a:lnTo>
                      <a:pt x="3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</p:grpSp>
      </p:grpSp>
      <p:grpSp>
        <p:nvGrpSpPr>
          <p:cNvPr id="176" name="Group 524"/>
          <p:cNvGrpSpPr>
            <a:grpSpLocks/>
          </p:cNvGrpSpPr>
          <p:nvPr/>
        </p:nvGrpSpPr>
        <p:grpSpPr bwMode="auto">
          <a:xfrm>
            <a:off x="5576888" y="2060575"/>
            <a:ext cx="3008312" cy="4329113"/>
            <a:chOff x="3513" y="1298"/>
            <a:chExt cx="1895" cy="2727"/>
          </a:xfrm>
        </p:grpSpPr>
        <p:sp>
          <p:nvSpPr>
            <p:cNvPr id="177" name="Text Box 19"/>
            <p:cNvSpPr txBox="1">
              <a:spLocks noChangeArrowheads="1"/>
            </p:cNvSpPr>
            <p:nvPr/>
          </p:nvSpPr>
          <p:spPr bwMode="auto">
            <a:xfrm rot="1909">
              <a:off x="4286" y="2251"/>
              <a:ext cx="110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th-TH" i="1">
                  <a:solidFill>
                    <a:srgbClr val="FF0000"/>
                  </a:solidFill>
                  <a:latin typeface="CordiaUPC" pitchFamily="34" charset="-34"/>
                  <a:cs typeface="Angsana New" pitchFamily="18" charset="-34"/>
                </a:rPr>
                <a:t>High Speed Connection</a:t>
              </a:r>
            </a:p>
          </p:txBody>
        </p:sp>
        <p:sp>
          <p:nvSpPr>
            <p:cNvPr id="178" name="Arc 5"/>
            <p:cNvSpPr>
              <a:spLocks/>
            </p:cNvSpPr>
            <p:nvPr/>
          </p:nvSpPr>
          <p:spPr bwMode="auto">
            <a:xfrm flipV="1">
              <a:off x="4604" y="1298"/>
              <a:ext cx="804" cy="221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3759"/>
                <a:gd name="T2" fmla="*/ 21492 w 21600"/>
                <a:gd name="T3" fmla="*/ 23759 h 23759"/>
                <a:gd name="T4" fmla="*/ 0 w 21600"/>
                <a:gd name="T5" fmla="*/ 21600 h 23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3759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2321"/>
                    <a:pt x="21563" y="23041"/>
                    <a:pt x="21491" y="23758"/>
                  </a:cubicBezTo>
                </a:path>
                <a:path w="21600" h="23759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2321"/>
                    <a:pt x="21563" y="23041"/>
                    <a:pt x="21491" y="23758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>
              <a:solidFill>
                <a:srgbClr val="6633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179" name="Text Box 15"/>
            <p:cNvSpPr txBox="1">
              <a:spLocks noChangeArrowheads="1"/>
            </p:cNvSpPr>
            <p:nvPr/>
          </p:nvSpPr>
          <p:spPr bwMode="auto">
            <a:xfrm>
              <a:off x="4830" y="3430"/>
              <a:ext cx="36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th-TH" sz="1600">
                  <a:latin typeface="CordiaUPC" pitchFamily="34" charset="-34"/>
                  <a:cs typeface="Angsana New" pitchFamily="18" charset="-34"/>
                </a:rPr>
                <a:t>Server</a:t>
              </a:r>
            </a:p>
          </p:txBody>
        </p:sp>
        <p:sp>
          <p:nvSpPr>
            <p:cNvPr id="180" name="Text Box 16"/>
            <p:cNvSpPr txBox="1">
              <a:spLocks noChangeArrowheads="1"/>
            </p:cNvSpPr>
            <p:nvPr/>
          </p:nvSpPr>
          <p:spPr bwMode="auto">
            <a:xfrm>
              <a:off x="3513" y="3813"/>
              <a:ext cx="127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th-TH" sz="1600">
                  <a:latin typeface="CordiaUPC" pitchFamily="34" charset="-34"/>
                  <a:cs typeface="Angsana New" pitchFamily="18" charset="-34"/>
                </a:rPr>
                <a:t>Internet Service Provider : ISP</a:t>
              </a:r>
            </a:p>
          </p:txBody>
        </p:sp>
        <p:grpSp>
          <p:nvGrpSpPr>
            <p:cNvPr id="181" name="Group 183"/>
            <p:cNvGrpSpPr>
              <a:grpSpLocks/>
            </p:cNvGrpSpPr>
            <p:nvPr/>
          </p:nvGrpSpPr>
          <p:grpSpPr bwMode="auto">
            <a:xfrm>
              <a:off x="3606" y="2795"/>
              <a:ext cx="1126" cy="997"/>
              <a:chOff x="4059" y="2802"/>
              <a:chExt cx="1126" cy="997"/>
            </a:xfrm>
          </p:grpSpPr>
          <p:sp>
            <p:nvSpPr>
              <p:cNvPr id="182" name="Freeform 184"/>
              <p:cNvSpPr>
                <a:spLocks/>
              </p:cNvSpPr>
              <p:nvPr/>
            </p:nvSpPr>
            <p:spPr bwMode="auto">
              <a:xfrm>
                <a:off x="4353" y="3538"/>
                <a:ext cx="313" cy="66"/>
              </a:xfrm>
              <a:custGeom>
                <a:avLst/>
                <a:gdLst>
                  <a:gd name="T0" fmla="*/ 0 w 313"/>
                  <a:gd name="T1" fmla="*/ 30 h 66"/>
                  <a:gd name="T2" fmla="*/ 108 w 313"/>
                  <a:gd name="T3" fmla="*/ 30 h 66"/>
                  <a:gd name="T4" fmla="*/ 156 w 313"/>
                  <a:gd name="T5" fmla="*/ 0 h 66"/>
                  <a:gd name="T6" fmla="*/ 210 w 313"/>
                  <a:gd name="T7" fmla="*/ 30 h 66"/>
                  <a:gd name="T8" fmla="*/ 313 w 313"/>
                  <a:gd name="T9" fmla="*/ 30 h 66"/>
                  <a:gd name="T10" fmla="*/ 313 w 313"/>
                  <a:gd name="T11" fmla="*/ 66 h 66"/>
                  <a:gd name="T12" fmla="*/ 0 w 313"/>
                  <a:gd name="T13" fmla="*/ 66 h 66"/>
                  <a:gd name="T14" fmla="*/ 0 w 313"/>
                  <a:gd name="T15" fmla="*/ 3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3" h="66">
                    <a:moveTo>
                      <a:pt x="0" y="30"/>
                    </a:moveTo>
                    <a:lnTo>
                      <a:pt x="108" y="30"/>
                    </a:lnTo>
                    <a:lnTo>
                      <a:pt x="156" y="0"/>
                    </a:lnTo>
                    <a:lnTo>
                      <a:pt x="210" y="30"/>
                    </a:lnTo>
                    <a:lnTo>
                      <a:pt x="313" y="30"/>
                    </a:lnTo>
                    <a:lnTo>
                      <a:pt x="313" y="66"/>
                    </a:lnTo>
                    <a:lnTo>
                      <a:pt x="0" y="66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AD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83" name="Freeform 185"/>
              <p:cNvSpPr>
                <a:spLocks/>
              </p:cNvSpPr>
              <p:nvPr/>
            </p:nvSpPr>
            <p:spPr bwMode="auto">
              <a:xfrm>
                <a:off x="4660" y="3568"/>
                <a:ext cx="9" cy="42"/>
              </a:xfrm>
              <a:custGeom>
                <a:avLst/>
                <a:gdLst>
                  <a:gd name="T0" fmla="*/ 3 w 9"/>
                  <a:gd name="T1" fmla="*/ 42 h 42"/>
                  <a:gd name="T2" fmla="*/ 9 w 9"/>
                  <a:gd name="T3" fmla="*/ 36 h 42"/>
                  <a:gd name="T4" fmla="*/ 9 w 9"/>
                  <a:gd name="T5" fmla="*/ 0 h 42"/>
                  <a:gd name="T6" fmla="*/ 0 w 9"/>
                  <a:gd name="T7" fmla="*/ 0 h 42"/>
                  <a:gd name="T8" fmla="*/ 0 w 9"/>
                  <a:gd name="T9" fmla="*/ 36 h 42"/>
                  <a:gd name="T10" fmla="*/ 3 w 9"/>
                  <a:gd name="T11" fmla="*/ 33 h 42"/>
                  <a:gd name="T12" fmla="*/ 3 w 9"/>
                  <a:gd name="T13" fmla="*/ 42 h 42"/>
                  <a:gd name="T14" fmla="*/ 9 w 9"/>
                  <a:gd name="T15" fmla="*/ 42 h 42"/>
                  <a:gd name="T16" fmla="*/ 9 w 9"/>
                  <a:gd name="T17" fmla="*/ 36 h 42"/>
                  <a:gd name="T18" fmla="*/ 3 w 9"/>
                  <a:gd name="T1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42">
                    <a:moveTo>
                      <a:pt x="3" y="42"/>
                    </a:moveTo>
                    <a:lnTo>
                      <a:pt x="9" y="36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36"/>
                    </a:lnTo>
                    <a:lnTo>
                      <a:pt x="3" y="33"/>
                    </a:lnTo>
                    <a:lnTo>
                      <a:pt x="3" y="42"/>
                    </a:lnTo>
                    <a:lnTo>
                      <a:pt x="9" y="42"/>
                    </a:lnTo>
                    <a:lnTo>
                      <a:pt x="9" y="36"/>
                    </a:lnTo>
                    <a:lnTo>
                      <a:pt x="3" y="42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84" name="Freeform 186"/>
              <p:cNvSpPr>
                <a:spLocks/>
              </p:cNvSpPr>
              <p:nvPr/>
            </p:nvSpPr>
            <p:spPr bwMode="auto">
              <a:xfrm>
                <a:off x="4353" y="3601"/>
                <a:ext cx="310" cy="9"/>
              </a:xfrm>
              <a:custGeom>
                <a:avLst/>
                <a:gdLst>
                  <a:gd name="T0" fmla="*/ 0 w 310"/>
                  <a:gd name="T1" fmla="*/ 3 h 9"/>
                  <a:gd name="T2" fmla="*/ 0 w 310"/>
                  <a:gd name="T3" fmla="*/ 9 h 9"/>
                  <a:gd name="T4" fmla="*/ 310 w 310"/>
                  <a:gd name="T5" fmla="*/ 9 h 9"/>
                  <a:gd name="T6" fmla="*/ 310 w 310"/>
                  <a:gd name="T7" fmla="*/ 0 h 9"/>
                  <a:gd name="T8" fmla="*/ 0 w 310"/>
                  <a:gd name="T9" fmla="*/ 0 h 9"/>
                  <a:gd name="T10" fmla="*/ 0 w 310"/>
                  <a:gd name="T1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0" h="9">
                    <a:moveTo>
                      <a:pt x="0" y="3"/>
                    </a:moveTo>
                    <a:lnTo>
                      <a:pt x="0" y="9"/>
                    </a:lnTo>
                    <a:lnTo>
                      <a:pt x="310" y="9"/>
                    </a:lnTo>
                    <a:lnTo>
                      <a:pt x="310" y="0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85" name="Freeform 187"/>
              <p:cNvSpPr>
                <a:spLocks/>
              </p:cNvSpPr>
              <p:nvPr/>
            </p:nvSpPr>
            <p:spPr bwMode="auto">
              <a:xfrm>
                <a:off x="4563" y="3565"/>
                <a:ext cx="103" cy="9"/>
              </a:xfrm>
              <a:custGeom>
                <a:avLst/>
                <a:gdLst>
                  <a:gd name="T0" fmla="*/ 103 w 103"/>
                  <a:gd name="T1" fmla="*/ 3 h 9"/>
                  <a:gd name="T2" fmla="*/ 103 w 103"/>
                  <a:gd name="T3" fmla="*/ 0 h 9"/>
                  <a:gd name="T4" fmla="*/ 0 w 103"/>
                  <a:gd name="T5" fmla="*/ 0 h 9"/>
                  <a:gd name="T6" fmla="*/ 0 w 103"/>
                  <a:gd name="T7" fmla="*/ 9 h 9"/>
                  <a:gd name="T8" fmla="*/ 103 w 103"/>
                  <a:gd name="T9" fmla="*/ 9 h 9"/>
                  <a:gd name="T10" fmla="*/ 103 w 103"/>
                  <a:gd name="T1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3" h="9">
                    <a:moveTo>
                      <a:pt x="103" y="3"/>
                    </a:moveTo>
                    <a:lnTo>
                      <a:pt x="103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103" y="9"/>
                    </a:lnTo>
                    <a:lnTo>
                      <a:pt x="103" y="3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86" name="Freeform 188"/>
              <p:cNvSpPr>
                <a:spLocks/>
              </p:cNvSpPr>
              <p:nvPr/>
            </p:nvSpPr>
            <p:spPr bwMode="auto">
              <a:xfrm>
                <a:off x="4506" y="3532"/>
                <a:ext cx="60" cy="42"/>
              </a:xfrm>
              <a:custGeom>
                <a:avLst/>
                <a:gdLst>
                  <a:gd name="T0" fmla="*/ 57 w 60"/>
                  <a:gd name="T1" fmla="*/ 36 h 42"/>
                  <a:gd name="T2" fmla="*/ 60 w 60"/>
                  <a:gd name="T3" fmla="*/ 33 h 42"/>
                  <a:gd name="T4" fmla="*/ 6 w 60"/>
                  <a:gd name="T5" fmla="*/ 0 h 42"/>
                  <a:gd name="T6" fmla="*/ 0 w 60"/>
                  <a:gd name="T7" fmla="*/ 9 h 42"/>
                  <a:gd name="T8" fmla="*/ 54 w 60"/>
                  <a:gd name="T9" fmla="*/ 42 h 42"/>
                  <a:gd name="T10" fmla="*/ 57 w 60"/>
                  <a:gd name="T11" fmla="*/ 3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42">
                    <a:moveTo>
                      <a:pt x="57" y="36"/>
                    </a:moveTo>
                    <a:lnTo>
                      <a:pt x="60" y="33"/>
                    </a:lnTo>
                    <a:lnTo>
                      <a:pt x="6" y="0"/>
                    </a:lnTo>
                    <a:lnTo>
                      <a:pt x="0" y="9"/>
                    </a:lnTo>
                    <a:lnTo>
                      <a:pt x="54" y="42"/>
                    </a:lnTo>
                    <a:lnTo>
                      <a:pt x="57" y="36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87" name="Freeform 189"/>
              <p:cNvSpPr>
                <a:spLocks/>
              </p:cNvSpPr>
              <p:nvPr/>
            </p:nvSpPr>
            <p:spPr bwMode="auto">
              <a:xfrm>
                <a:off x="4347" y="3565"/>
                <a:ext cx="9" cy="39"/>
              </a:xfrm>
              <a:custGeom>
                <a:avLst/>
                <a:gdLst>
                  <a:gd name="T0" fmla="*/ 6 w 9"/>
                  <a:gd name="T1" fmla="*/ 0 h 39"/>
                  <a:gd name="T2" fmla="*/ 0 w 9"/>
                  <a:gd name="T3" fmla="*/ 3 h 39"/>
                  <a:gd name="T4" fmla="*/ 0 w 9"/>
                  <a:gd name="T5" fmla="*/ 39 h 39"/>
                  <a:gd name="T6" fmla="*/ 9 w 9"/>
                  <a:gd name="T7" fmla="*/ 39 h 39"/>
                  <a:gd name="T8" fmla="*/ 9 w 9"/>
                  <a:gd name="T9" fmla="*/ 3 h 39"/>
                  <a:gd name="T10" fmla="*/ 6 w 9"/>
                  <a:gd name="T11" fmla="*/ 9 h 39"/>
                  <a:gd name="T12" fmla="*/ 6 w 9"/>
                  <a:gd name="T13" fmla="*/ 0 h 39"/>
                  <a:gd name="T14" fmla="*/ 0 w 9"/>
                  <a:gd name="T15" fmla="*/ 0 h 39"/>
                  <a:gd name="T16" fmla="*/ 0 w 9"/>
                  <a:gd name="T17" fmla="*/ 3 h 39"/>
                  <a:gd name="T18" fmla="*/ 6 w 9"/>
                  <a:gd name="T1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39">
                    <a:moveTo>
                      <a:pt x="6" y="0"/>
                    </a:moveTo>
                    <a:lnTo>
                      <a:pt x="0" y="3"/>
                    </a:lnTo>
                    <a:lnTo>
                      <a:pt x="0" y="39"/>
                    </a:lnTo>
                    <a:lnTo>
                      <a:pt x="9" y="39"/>
                    </a:lnTo>
                    <a:lnTo>
                      <a:pt x="9" y="3"/>
                    </a:lnTo>
                    <a:lnTo>
                      <a:pt x="6" y="9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88" name="Freeform 190"/>
              <p:cNvSpPr>
                <a:spLocks/>
              </p:cNvSpPr>
              <p:nvPr/>
            </p:nvSpPr>
            <p:spPr bwMode="auto">
              <a:xfrm>
                <a:off x="4353" y="3565"/>
                <a:ext cx="108" cy="9"/>
              </a:xfrm>
              <a:custGeom>
                <a:avLst/>
                <a:gdLst>
                  <a:gd name="T0" fmla="*/ 105 w 108"/>
                  <a:gd name="T1" fmla="*/ 0 h 9"/>
                  <a:gd name="T2" fmla="*/ 105 w 108"/>
                  <a:gd name="T3" fmla="*/ 0 h 9"/>
                  <a:gd name="T4" fmla="*/ 0 w 108"/>
                  <a:gd name="T5" fmla="*/ 0 h 9"/>
                  <a:gd name="T6" fmla="*/ 0 w 108"/>
                  <a:gd name="T7" fmla="*/ 9 h 9"/>
                  <a:gd name="T8" fmla="*/ 105 w 108"/>
                  <a:gd name="T9" fmla="*/ 9 h 9"/>
                  <a:gd name="T10" fmla="*/ 108 w 108"/>
                  <a:gd name="T11" fmla="*/ 9 h 9"/>
                  <a:gd name="T12" fmla="*/ 105 w 108"/>
                  <a:gd name="T13" fmla="*/ 9 h 9"/>
                  <a:gd name="T14" fmla="*/ 108 w 108"/>
                  <a:gd name="T15" fmla="*/ 9 h 9"/>
                  <a:gd name="T16" fmla="*/ 108 w 108"/>
                  <a:gd name="T17" fmla="*/ 9 h 9"/>
                  <a:gd name="T18" fmla="*/ 105 w 108"/>
                  <a:gd name="T1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8" h="9">
                    <a:moveTo>
                      <a:pt x="105" y="0"/>
                    </a:moveTo>
                    <a:lnTo>
                      <a:pt x="105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105" y="9"/>
                    </a:lnTo>
                    <a:lnTo>
                      <a:pt x="108" y="9"/>
                    </a:lnTo>
                    <a:lnTo>
                      <a:pt x="105" y="9"/>
                    </a:lnTo>
                    <a:lnTo>
                      <a:pt x="108" y="9"/>
                    </a:lnTo>
                    <a:lnTo>
                      <a:pt x="108" y="9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89" name="Freeform 191"/>
              <p:cNvSpPr>
                <a:spLocks/>
              </p:cNvSpPr>
              <p:nvPr/>
            </p:nvSpPr>
            <p:spPr bwMode="auto">
              <a:xfrm>
                <a:off x="4458" y="3532"/>
                <a:ext cx="54" cy="42"/>
              </a:xfrm>
              <a:custGeom>
                <a:avLst/>
                <a:gdLst>
                  <a:gd name="T0" fmla="*/ 51 w 54"/>
                  <a:gd name="T1" fmla="*/ 6 h 42"/>
                  <a:gd name="T2" fmla="*/ 48 w 54"/>
                  <a:gd name="T3" fmla="*/ 0 h 42"/>
                  <a:gd name="T4" fmla="*/ 0 w 54"/>
                  <a:gd name="T5" fmla="*/ 33 h 42"/>
                  <a:gd name="T6" fmla="*/ 3 w 54"/>
                  <a:gd name="T7" fmla="*/ 42 h 42"/>
                  <a:gd name="T8" fmla="*/ 54 w 54"/>
                  <a:gd name="T9" fmla="*/ 9 h 42"/>
                  <a:gd name="T10" fmla="*/ 51 w 54"/>
                  <a:gd name="T11" fmla="*/ 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42">
                    <a:moveTo>
                      <a:pt x="51" y="6"/>
                    </a:moveTo>
                    <a:lnTo>
                      <a:pt x="48" y="0"/>
                    </a:lnTo>
                    <a:lnTo>
                      <a:pt x="0" y="33"/>
                    </a:lnTo>
                    <a:lnTo>
                      <a:pt x="3" y="42"/>
                    </a:lnTo>
                    <a:lnTo>
                      <a:pt x="54" y="9"/>
                    </a:lnTo>
                    <a:lnTo>
                      <a:pt x="51" y="6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90" name="Freeform 192"/>
              <p:cNvSpPr>
                <a:spLocks/>
              </p:cNvSpPr>
              <p:nvPr/>
            </p:nvSpPr>
            <p:spPr bwMode="auto">
              <a:xfrm>
                <a:off x="4209" y="3042"/>
                <a:ext cx="598" cy="481"/>
              </a:xfrm>
              <a:custGeom>
                <a:avLst/>
                <a:gdLst>
                  <a:gd name="T0" fmla="*/ 0 w 598"/>
                  <a:gd name="T1" fmla="*/ 442 h 481"/>
                  <a:gd name="T2" fmla="*/ 0 w 598"/>
                  <a:gd name="T3" fmla="*/ 451 h 481"/>
                  <a:gd name="T4" fmla="*/ 3 w 598"/>
                  <a:gd name="T5" fmla="*/ 457 h 481"/>
                  <a:gd name="T6" fmla="*/ 6 w 598"/>
                  <a:gd name="T7" fmla="*/ 463 h 481"/>
                  <a:gd name="T8" fmla="*/ 12 w 598"/>
                  <a:gd name="T9" fmla="*/ 469 h 481"/>
                  <a:gd name="T10" fmla="*/ 18 w 598"/>
                  <a:gd name="T11" fmla="*/ 475 h 481"/>
                  <a:gd name="T12" fmla="*/ 24 w 598"/>
                  <a:gd name="T13" fmla="*/ 478 h 481"/>
                  <a:gd name="T14" fmla="*/ 30 w 598"/>
                  <a:gd name="T15" fmla="*/ 481 h 481"/>
                  <a:gd name="T16" fmla="*/ 39 w 598"/>
                  <a:gd name="T17" fmla="*/ 481 h 481"/>
                  <a:gd name="T18" fmla="*/ 562 w 598"/>
                  <a:gd name="T19" fmla="*/ 481 h 481"/>
                  <a:gd name="T20" fmla="*/ 568 w 598"/>
                  <a:gd name="T21" fmla="*/ 481 h 481"/>
                  <a:gd name="T22" fmla="*/ 577 w 598"/>
                  <a:gd name="T23" fmla="*/ 478 h 481"/>
                  <a:gd name="T24" fmla="*/ 583 w 598"/>
                  <a:gd name="T25" fmla="*/ 475 h 481"/>
                  <a:gd name="T26" fmla="*/ 589 w 598"/>
                  <a:gd name="T27" fmla="*/ 469 h 481"/>
                  <a:gd name="T28" fmla="*/ 592 w 598"/>
                  <a:gd name="T29" fmla="*/ 463 h 481"/>
                  <a:gd name="T30" fmla="*/ 595 w 598"/>
                  <a:gd name="T31" fmla="*/ 457 h 481"/>
                  <a:gd name="T32" fmla="*/ 598 w 598"/>
                  <a:gd name="T33" fmla="*/ 451 h 481"/>
                  <a:gd name="T34" fmla="*/ 598 w 598"/>
                  <a:gd name="T35" fmla="*/ 442 h 481"/>
                  <a:gd name="T36" fmla="*/ 598 w 598"/>
                  <a:gd name="T37" fmla="*/ 39 h 481"/>
                  <a:gd name="T38" fmla="*/ 598 w 598"/>
                  <a:gd name="T39" fmla="*/ 33 h 481"/>
                  <a:gd name="T40" fmla="*/ 595 w 598"/>
                  <a:gd name="T41" fmla="*/ 24 h 481"/>
                  <a:gd name="T42" fmla="*/ 592 w 598"/>
                  <a:gd name="T43" fmla="*/ 18 h 481"/>
                  <a:gd name="T44" fmla="*/ 589 w 598"/>
                  <a:gd name="T45" fmla="*/ 12 h 481"/>
                  <a:gd name="T46" fmla="*/ 583 w 598"/>
                  <a:gd name="T47" fmla="*/ 6 h 481"/>
                  <a:gd name="T48" fmla="*/ 577 w 598"/>
                  <a:gd name="T49" fmla="*/ 3 h 481"/>
                  <a:gd name="T50" fmla="*/ 568 w 598"/>
                  <a:gd name="T51" fmla="*/ 0 h 481"/>
                  <a:gd name="T52" fmla="*/ 562 w 598"/>
                  <a:gd name="T53" fmla="*/ 0 h 481"/>
                  <a:gd name="T54" fmla="*/ 39 w 598"/>
                  <a:gd name="T55" fmla="*/ 0 h 481"/>
                  <a:gd name="T56" fmla="*/ 30 w 598"/>
                  <a:gd name="T57" fmla="*/ 0 h 481"/>
                  <a:gd name="T58" fmla="*/ 24 w 598"/>
                  <a:gd name="T59" fmla="*/ 3 h 481"/>
                  <a:gd name="T60" fmla="*/ 18 w 598"/>
                  <a:gd name="T61" fmla="*/ 6 h 481"/>
                  <a:gd name="T62" fmla="*/ 12 w 598"/>
                  <a:gd name="T63" fmla="*/ 12 h 481"/>
                  <a:gd name="T64" fmla="*/ 6 w 598"/>
                  <a:gd name="T65" fmla="*/ 18 h 481"/>
                  <a:gd name="T66" fmla="*/ 3 w 598"/>
                  <a:gd name="T67" fmla="*/ 24 h 481"/>
                  <a:gd name="T68" fmla="*/ 0 w 598"/>
                  <a:gd name="T69" fmla="*/ 33 h 481"/>
                  <a:gd name="T70" fmla="*/ 0 w 598"/>
                  <a:gd name="T71" fmla="*/ 39 h 481"/>
                  <a:gd name="T72" fmla="*/ 0 w 598"/>
                  <a:gd name="T73" fmla="*/ 442 h 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98" h="481">
                    <a:moveTo>
                      <a:pt x="0" y="442"/>
                    </a:moveTo>
                    <a:lnTo>
                      <a:pt x="0" y="451"/>
                    </a:lnTo>
                    <a:lnTo>
                      <a:pt x="3" y="457"/>
                    </a:lnTo>
                    <a:lnTo>
                      <a:pt x="6" y="463"/>
                    </a:lnTo>
                    <a:lnTo>
                      <a:pt x="12" y="469"/>
                    </a:lnTo>
                    <a:lnTo>
                      <a:pt x="18" y="475"/>
                    </a:lnTo>
                    <a:lnTo>
                      <a:pt x="24" y="478"/>
                    </a:lnTo>
                    <a:lnTo>
                      <a:pt x="30" y="481"/>
                    </a:lnTo>
                    <a:lnTo>
                      <a:pt x="39" y="481"/>
                    </a:lnTo>
                    <a:lnTo>
                      <a:pt x="562" y="481"/>
                    </a:lnTo>
                    <a:lnTo>
                      <a:pt x="568" y="481"/>
                    </a:lnTo>
                    <a:lnTo>
                      <a:pt x="577" y="478"/>
                    </a:lnTo>
                    <a:lnTo>
                      <a:pt x="583" y="475"/>
                    </a:lnTo>
                    <a:lnTo>
                      <a:pt x="589" y="469"/>
                    </a:lnTo>
                    <a:lnTo>
                      <a:pt x="592" y="463"/>
                    </a:lnTo>
                    <a:lnTo>
                      <a:pt x="595" y="457"/>
                    </a:lnTo>
                    <a:lnTo>
                      <a:pt x="598" y="451"/>
                    </a:lnTo>
                    <a:lnTo>
                      <a:pt x="598" y="442"/>
                    </a:lnTo>
                    <a:lnTo>
                      <a:pt x="598" y="39"/>
                    </a:lnTo>
                    <a:lnTo>
                      <a:pt x="598" y="33"/>
                    </a:lnTo>
                    <a:lnTo>
                      <a:pt x="595" y="24"/>
                    </a:lnTo>
                    <a:lnTo>
                      <a:pt x="592" y="18"/>
                    </a:lnTo>
                    <a:lnTo>
                      <a:pt x="589" y="12"/>
                    </a:lnTo>
                    <a:lnTo>
                      <a:pt x="583" y="6"/>
                    </a:lnTo>
                    <a:lnTo>
                      <a:pt x="577" y="3"/>
                    </a:lnTo>
                    <a:lnTo>
                      <a:pt x="568" y="0"/>
                    </a:lnTo>
                    <a:lnTo>
                      <a:pt x="562" y="0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24" y="3"/>
                    </a:lnTo>
                    <a:lnTo>
                      <a:pt x="18" y="6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3" y="24"/>
                    </a:lnTo>
                    <a:lnTo>
                      <a:pt x="0" y="33"/>
                    </a:lnTo>
                    <a:lnTo>
                      <a:pt x="0" y="39"/>
                    </a:lnTo>
                    <a:lnTo>
                      <a:pt x="0" y="442"/>
                    </a:lnTo>
                    <a:close/>
                  </a:path>
                </a:pathLst>
              </a:custGeom>
              <a:solidFill>
                <a:srgbClr val="AD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91" name="Freeform 193"/>
              <p:cNvSpPr>
                <a:spLocks/>
              </p:cNvSpPr>
              <p:nvPr/>
            </p:nvSpPr>
            <p:spPr bwMode="auto">
              <a:xfrm>
                <a:off x="4203" y="3484"/>
                <a:ext cx="12" cy="9"/>
              </a:xfrm>
              <a:custGeom>
                <a:avLst/>
                <a:gdLst>
                  <a:gd name="T0" fmla="*/ 12 w 12"/>
                  <a:gd name="T1" fmla="*/ 6 h 9"/>
                  <a:gd name="T2" fmla="*/ 12 w 12"/>
                  <a:gd name="T3" fmla="*/ 9 h 9"/>
                  <a:gd name="T4" fmla="*/ 12 w 12"/>
                  <a:gd name="T5" fmla="*/ 0 h 9"/>
                  <a:gd name="T6" fmla="*/ 0 w 12"/>
                  <a:gd name="T7" fmla="*/ 0 h 9"/>
                  <a:gd name="T8" fmla="*/ 3 w 12"/>
                  <a:gd name="T9" fmla="*/ 9 h 9"/>
                  <a:gd name="T10" fmla="*/ 3 w 12"/>
                  <a:gd name="T11" fmla="*/ 9 h 9"/>
                  <a:gd name="T12" fmla="*/ 3 w 12"/>
                  <a:gd name="T13" fmla="*/ 9 h 9"/>
                  <a:gd name="T14" fmla="*/ 3 w 12"/>
                  <a:gd name="T15" fmla="*/ 9 h 9"/>
                  <a:gd name="T16" fmla="*/ 3 w 12"/>
                  <a:gd name="T17" fmla="*/ 9 h 9"/>
                  <a:gd name="T18" fmla="*/ 12 w 12"/>
                  <a:gd name="T19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9">
                    <a:moveTo>
                      <a:pt x="12" y="6"/>
                    </a:moveTo>
                    <a:lnTo>
                      <a:pt x="12" y="9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92" name="Freeform 194"/>
              <p:cNvSpPr>
                <a:spLocks/>
              </p:cNvSpPr>
              <p:nvPr/>
            </p:nvSpPr>
            <p:spPr bwMode="auto">
              <a:xfrm>
                <a:off x="4206" y="3490"/>
                <a:ext cx="12" cy="12"/>
              </a:xfrm>
              <a:custGeom>
                <a:avLst/>
                <a:gdLst>
                  <a:gd name="T0" fmla="*/ 9 w 12"/>
                  <a:gd name="T1" fmla="*/ 6 h 12"/>
                  <a:gd name="T2" fmla="*/ 12 w 12"/>
                  <a:gd name="T3" fmla="*/ 9 h 12"/>
                  <a:gd name="T4" fmla="*/ 9 w 12"/>
                  <a:gd name="T5" fmla="*/ 0 h 12"/>
                  <a:gd name="T6" fmla="*/ 0 w 12"/>
                  <a:gd name="T7" fmla="*/ 3 h 12"/>
                  <a:gd name="T8" fmla="*/ 0 w 12"/>
                  <a:gd name="T9" fmla="*/ 12 h 12"/>
                  <a:gd name="T10" fmla="*/ 3 w 12"/>
                  <a:gd name="T11" fmla="*/ 12 h 12"/>
                  <a:gd name="T12" fmla="*/ 0 w 12"/>
                  <a:gd name="T13" fmla="*/ 12 h 12"/>
                  <a:gd name="T14" fmla="*/ 0 w 12"/>
                  <a:gd name="T15" fmla="*/ 12 h 12"/>
                  <a:gd name="T16" fmla="*/ 3 w 12"/>
                  <a:gd name="T17" fmla="*/ 12 h 12"/>
                  <a:gd name="T18" fmla="*/ 9 w 12"/>
                  <a:gd name="T1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9" y="6"/>
                    </a:moveTo>
                    <a:lnTo>
                      <a:pt x="12" y="9"/>
                    </a:lnTo>
                    <a:lnTo>
                      <a:pt x="9" y="0"/>
                    </a:lnTo>
                    <a:lnTo>
                      <a:pt x="0" y="3"/>
                    </a:lnTo>
                    <a:lnTo>
                      <a:pt x="0" y="12"/>
                    </a:lnTo>
                    <a:lnTo>
                      <a:pt x="3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3" y="12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93" name="Freeform 195"/>
              <p:cNvSpPr>
                <a:spLocks/>
              </p:cNvSpPr>
              <p:nvPr/>
            </p:nvSpPr>
            <p:spPr bwMode="auto">
              <a:xfrm>
                <a:off x="4209" y="3496"/>
                <a:ext cx="12" cy="12"/>
              </a:xfrm>
              <a:custGeom>
                <a:avLst/>
                <a:gdLst>
                  <a:gd name="T0" fmla="*/ 12 w 12"/>
                  <a:gd name="T1" fmla="*/ 6 h 12"/>
                  <a:gd name="T2" fmla="*/ 12 w 12"/>
                  <a:gd name="T3" fmla="*/ 9 h 12"/>
                  <a:gd name="T4" fmla="*/ 6 w 12"/>
                  <a:gd name="T5" fmla="*/ 0 h 12"/>
                  <a:gd name="T6" fmla="*/ 0 w 12"/>
                  <a:gd name="T7" fmla="*/ 6 h 12"/>
                  <a:gd name="T8" fmla="*/ 3 w 12"/>
                  <a:gd name="T9" fmla="*/ 12 h 12"/>
                  <a:gd name="T10" fmla="*/ 3 w 12"/>
                  <a:gd name="T11" fmla="*/ 12 h 12"/>
                  <a:gd name="T12" fmla="*/ 3 w 12"/>
                  <a:gd name="T13" fmla="*/ 12 h 12"/>
                  <a:gd name="T14" fmla="*/ 3 w 12"/>
                  <a:gd name="T15" fmla="*/ 12 h 12"/>
                  <a:gd name="T16" fmla="*/ 3 w 12"/>
                  <a:gd name="T17" fmla="*/ 12 h 12"/>
                  <a:gd name="T18" fmla="*/ 12 w 12"/>
                  <a:gd name="T1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2" y="9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94" name="Freeform 196"/>
              <p:cNvSpPr>
                <a:spLocks/>
              </p:cNvSpPr>
              <p:nvPr/>
            </p:nvSpPr>
            <p:spPr bwMode="auto">
              <a:xfrm>
                <a:off x="4212" y="3502"/>
                <a:ext cx="12" cy="15"/>
              </a:xfrm>
              <a:custGeom>
                <a:avLst/>
                <a:gdLst>
                  <a:gd name="T0" fmla="*/ 12 w 12"/>
                  <a:gd name="T1" fmla="*/ 6 h 15"/>
                  <a:gd name="T2" fmla="*/ 12 w 12"/>
                  <a:gd name="T3" fmla="*/ 9 h 15"/>
                  <a:gd name="T4" fmla="*/ 9 w 12"/>
                  <a:gd name="T5" fmla="*/ 0 h 15"/>
                  <a:gd name="T6" fmla="*/ 0 w 12"/>
                  <a:gd name="T7" fmla="*/ 6 h 15"/>
                  <a:gd name="T8" fmla="*/ 3 w 12"/>
                  <a:gd name="T9" fmla="*/ 12 h 15"/>
                  <a:gd name="T10" fmla="*/ 6 w 12"/>
                  <a:gd name="T11" fmla="*/ 15 h 15"/>
                  <a:gd name="T12" fmla="*/ 3 w 12"/>
                  <a:gd name="T13" fmla="*/ 12 h 15"/>
                  <a:gd name="T14" fmla="*/ 6 w 12"/>
                  <a:gd name="T15" fmla="*/ 15 h 15"/>
                  <a:gd name="T16" fmla="*/ 6 w 12"/>
                  <a:gd name="T17" fmla="*/ 15 h 15"/>
                  <a:gd name="T18" fmla="*/ 12 w 12"/>
                  <a:gd name="T19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5">
                    <a:moveTo>
                      <a:pt x="12" y="6"/>
                    </a:moveTo>
                    <a:lnTo>
                      <a:pt x="12" y="9"/>
                    </a:lnTo>
                    <a:lnTo>
                      <a:pt x="9" y="0"/>
                    </a:lnTo>
                    <a:lnTo>
                      <a:pt x="0" y="6"/>
                    </a:lnTo>
                    <a:lnTo>
                      <a:pt x="3" y="12"/>
                    </a:lnTo>
                    <a:lnTo>
                      <a:pt x="6" y="15"/>
                    </a:lnTo>
                    <a:lnTo>
                      <a:pt x="3" y="12"/>
                    </a:lnTo>
                    <a:lnTo>
                      <a:pt x="6" y="15"/>
                    </a:lnTo>
                    <a:lnTo>
                      <a:pt x="6" y="15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95" name="Freeform 197"/>
              <p:cNvSpPr>
                <a:spLocks/>
              </p:cNvSpPr>
              <p:nvPr/>
            </p:nvSpPr>
            <p:spPr bwMode="auto">
              <a:xfrm>
                <a:off x="4218" y="3508"/>
                <a:ext cx="12" cy="12"/>
              </a:xfrm>
              <a:custGeom>
                <a:avLst/>
                <a:gdLst>
                  <a:gd name="T0" fmla="*/ 9 w 12"/>
                  <a:gd name="T1" fmla="*/ 6 h 12"/>
                  <a:gd name="T2" fmla="*/ 12 w 12"/>
                  <a:gd name="T3" fmla="*/ 6 h 12"/>
                  <a:gd name="T4" fmla="*/ 6 w 12"/>
                  <a:gd name="T5" fmla="*/ 0 h 12"/>
                  <a:gd name="T6" fmla="*/ 0 w 12"/>
                  <a:gd name="T7" fmla="*/ 9 h 12"/>
                  <a:gd name="T8" fmla="*/ 3 w 12"/>
                  <a:gd name="T9" fmla="*/ 12 h 12"/>
                  <a:gd name="T10" fmla="*/ 6 w 12"/>
                  <a:gd name="T11" fmla="*/ 12 h 12"/>
                  <a:gd name="T12" fmla="*/ 3 w 12"/>
                  <a:gd name="T13" fmla="*/ 12 h 12"/>
                  <a:gd name="T14" fmla="*/ 6 w 12"/>
                  <a:gd name="T15" fmla="*/ 12 h 12"/>
                  <a:gd name="T16" fmla="*/ 6 w 12"/>
                  <a:gd name="T17" fmla="*/ 12 h 12"/>
                  <a:gd name="T18" fmla="*/ 9 w 12"/>
                  <a:gd name="T1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9" y="6"/>
                    </a:moveTo>
                    <a:lnTo>
                      <a:pt x="12" y="6"/>
                    </a:lnTo>
                    <a:lnTo>
                      <a:pt x="6" y="0"/>
                    </a:lnTo>
                    <a:lnTo>
                      <a:pt x="0" y="9"/>
                    </a:lnTo>
                    <a:lnTo>
                      <a:pt x="3" y="12"/>
                    </a:lnTo>
                    <a:lnTo>
                      <a:pt x="6" y="12"/>
                    </a:lnTo>
                    <a:lnTo>
                      <a:pt x="3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96" name="Freeform 198"/>
              <p:cNvSpPr>
                <a:spLocks/>
              </p:cNvSpPr>
              <p:nvPr/>
            </p:nvSpPr>
            <p:spPr bwMode="auto">
              <a:xfrm>
                <a:off x="4224" y="3514"/>
                <a:ext cx="12" cy="12"/>
              </a:xfrm>
              <a:custGeom>
                <a:avLst/>
                <a:gdLst>
                  <a:gd name="T0" fmla="*/ 9 w 12"/>
                  <a:gd name="T1" fmla="*/ 3 h 12"/>
                  <a:gd name="T2" fmla="*/ 12 w 12"/>
                  <a:gd name="T3" fmla="*/ 3 h 12"/>
                  <a:gd name="T4" fmla="*/ 3 w 12"/>
                  <a:gd name="T5" fmla="*/ 0 h 12"/>
                  <a:gd name="T6" fmla="*/ 0 w 12"/>
                  <a:gd name="T7" fmla="*/ 6 h 12"/>
                  <a:gd name="T8" fmla="*/ 6 w 12"/>
                  <a:gd name="T9" fmla="*/ 12 h 12"/>
                  <a:gd name="T10" fmla="*/ 6 w 12"/>
                  <a:gd name="T11" fmla="*/ 12 h 12"/>
                  <a:gd name="T12" fmla="*/ 6 w 12"/>
                  <a:gd name="T13" fmla="*/ 12 h 12"/>
                  <a:gd name="T14" fmla="*/ 6 w 12"/>
                  <a:gd name="T15" fmla="*/ 12 h 12"/>
                  <a:gd name="T16" fmla="*/ 6 w 12"/>
                  <a:gd name="T17" fmla="*/ 12 h 12"/>
                  <a:gd name="T18" fmla="*/ 9 w 12"/>
                  <a:gd name="T1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9" y="3"/>
                    </a:moveTo>
                    <a:lnTo>
                      <a:pt x="12" y="3"/>
                    </a:lnTo>
                    <a:lnTo>
                      <a:pt x="3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97" name="Freeform 199"/>
              <p:cNvSpPr>
                <a:spLocks/>
              </p:cNvSpPr>
              <p:nvPr/>
            </p:nvSpPr>
            <p:spPr bwMode="auto">
              <a:xfrm>
                <a:off x="4230" y="3517"/>
                <a:ext cx="12" cy="12"/>
              </a:xfrm>
              <a:custGeom>
                <a:avLst/>
                <a:gdLst>
                  <a:gd name="T0" fmla="*/ 9 w 12"/>
                  <a:gd name="T1" fmla="*/ 0 h 12"/>
                  <a:gd name="T2" fmla="*/ 12 w 12"/>
                  <a:gd name="T3" fmla="*/ 3 h 12"/>
                  <a:gd name="T4" fmla="*/ 3 w 12"/>
                  <a:gd name="T5" fmla="*/ 0 h 12"/>
                  <a:gd name="T6" fmla="*/ 0 w 12"/>
                  <a:gd name="T7" fmla="*/ 9 h 12"/>
                  <a:gd name="T8" fmla="*/ 9 w 12"/>
                  <a:gd name="T9" fmla="*/ 12 h 12"/>
                  <a:gd name="T10" fmla="*/ 9 w 12"/>
                  <a:gd name="T11" fmla="*/ 12 h 12"/>
                  <a:gd name="T12" fmla="*/ 9 w 12"/>
                  <a:gd name="T13" fmla="*/ 12 h 12"/>
                  <a:gd name="T14" fmla="*/ 9 w 12"/>
                  <a:gd name="T15" fmla="*/ 12 h 12"/>
                  <a:gd name="T16" fmla="*/ 9 w 12"/>
                  <a:gd name="T17" fmla="*/ 12 h 12"/>
                  <a:gd name="T18" fmla="*/ 9 w 12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9" y="0"/>
                    </a:moveTo>
                    <a:lnTo>
                      <a:pt x="12" y="3"/>
                    </a:lnTo>
                    <a:lnTo>
                      <a:pt x="3" y="0"/>
                    </a:lnTo>
                    <a:lnTo>
                      <a:pt x="0" y="9"/>
                    </a:lnTo>
                    <a:lnTo>
                      <a:pt x="9" y="12"/>
                    </a:lnTo>
                    <a:lnTo>
                      <a:pt x="9" y="12"/>
                    </a:lnTo>
                    <a:lnTo>
                      <a:pt x="9" y="12"/>
                    </a:lnTo>
                    <a:lnTo>
                      <a:pt x="9" y="12"/>
                    </a:lnTo>
                    <a:lnTo>
                      <a:pt x="9" y="12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98" name="Freeform 200"/>
              <p:cNvSpPr>
                <a:spLocks/>
              </p:cNvSpPr>
              <p:nvPr/>
            </p:nvSpPr>
            <p:spPr bwMode="auto">
              <a:xfrm>
                <a:off x="4239" y="3517"/>
                <a:ext cx="9" cy="12"/>
              </a:xfrm>
              <a:custGeom>
                <a:avLst/>
                <a:gdLst>
                  <a:gd name="T0" fmla="*/ 9 w 9"/>
                  <a:gd name="T1" fmla="*/ 3 h 12"/>
                  <a:gd name="T2" fmla="*/ 9 w 9"/>
                  <a:gd name="T3" fmla="*/ 3 h 12"/>
                  <a:gd name="T4" fmla="*/ 0 w 9"/>
                  <a:gd name="T5" fmla="*/ 0 h 12"/>
                  <a:gd name="T6" fmla="*/ 0 w 9"/>
                  <a:gd name="T7" fmla="*/ 12 h 12"/>
                  <a:gd name="T8" fmla="*/ 9 w 9"/>
                  <a:gd name="T9" fmla="*/ 12 h 12"/>
                  <a:gd name="T10" fmla="*/ 9 w 9"/>
                  <a:gd name="T11" fmla="*/ 12 h 12"/>
                  <a:gd name="T12" fmla="*/ 9 w 9"/>
                  <a:gd name="T13" fmla="*/ 12 h 12"/>
                  <a:gd name="T14" fmla="*/ 9 w 9"/>
                  <a:gd name="T15" fmla="*/ 12 h 12"/>
                  <a:gd name="T16" fmla="*/ 9 w 9"/>
                  <a:gd name="T17" fmla="*/ 12 h 12"/>
                  <a:gd name="T18" fmla="*/ 9 w 9"/>
                  <a:gd name="T1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2">
                    <a:moveTo>
                      <a:pt x="9" y="3"/>
                    </a:moveTo>
                    <a:lnTo>
                      <a:pt x="9" y="3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9" y="12"/>
                    </a:lnTo>
                    <a:lnTo>
                      <a:pt x="9" y="12"/>
                    </a:lnTo>
                    <a:lnTo>
                      <a:pt x="9" y="12"/>
                    </a:lnTo>
                    <a:lnTo>
                      <a:pt x="9" y="12"/>
                    </a:lnTo>
                    <a:lnTo>
                      <a:pt x="9" y="1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99" name="Freeform 201"/>
              <p:cNvSpPr>
                <a:spLocks/>
              </p:cNvSpPr>
              <p:nvPr/>
            </p:nvSpPr>
            <p:spPr bwMode="auto">
              <a:xfrm>
                <a:off x="4248" y="3520"/>
                <a:ext cx="523" cy="9"/>
              </a:xfrm>
              <a:custGeom>
                <a:avLst/>
                <a:gdLst>
                  <a:gd name="T0" fmla="*/ 523 w 523"/>
                  <a:gd name="T1" fmla="*/ 0 h 9"/>
                  <a:gd name="T2" fmla="*/ 523 w 523"/>
                  <a:gd name="T3" fmla="*/ 0 h 9"/>
                  <a:gd name="T4" fmla="*/ 0 w 523"/>
                  <a:gd name="T5" fmla="*/ 0 h 9"/>
                  <a:gd name="T6" fmla="*/ 0 w 523"/>
                  <a:gd name="T7" fmla="*/ 9 h 9"/>
                  <a:gd name="T8" fmla="*/ 523 w 523"/>
                  <a:gd name="T9" fmla="*/ 9 h 9"/>
                  <a:gd name="T10" fmla="*/ 523 w 523"/>
                  <a:gd name="T11" fmla="*/ 9 h 9"/>
                  <a:gd name="T12" fmla="*/ 523 w 523"/>
                  <a:gd name="T13" fmla="*/ 9 h 9"/>
                  <a:gd name="T14" fmla="*/ 523 w 523"/>
                  <a:gd name="T15" fmla="*/ 9 h 9"/>
                  <a:gd name="T16" fmla="*/ 523 w 523"/>
                  <a:gd name="T17" fmla="*/ 9 h 9"/>
                  <a:gd name="T18" fmla="*/ 523 w 523"/>
                  <a:gd name="T1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3" h="9">
                    <a:moveTo>
                      <a:pt x="523" y="0"/>
                    </a:moveTo>
                    <a:lnTo>
                      <a:pt x="523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523" y="9"/>
                    </a:lnTo>
                    <a:lnTo>
                      <a:pt x="523" y="9"/>
                    </a:lnTo>
                    <a:lnTo>
                      <a:pt x="523" y="9"/>
                    </a:lnTo>
                    <a:lnTo>
                      <a:pt x="523" y="9"/>
                    </a:lnTo>
                    <a:lnTo>
                      <a:pt x="523" y="9"/>
                    </a:lnTo>
                    <a:lnTo>
                      <a:pt x="523" y="0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00" name="Freeform 202"/>
              <p:cNvSpPr>
                <a:spLocks/>
              </p:cNvSpPr>
              <p:nvPr/>
            </p:nvSpPr>
            <p:spPr bwMode="auto">
              <a:xfrm>
                <a:off x="4771" y="3517"/>
                <a:ext cx="9" cy="12"/>
              </a:xfrm>
              <a:custGeom>
                <a:avLst/>
                <a:gdLst>
                  <a:gd name="T0" fmla="*/ 6 w 9"/>
                  <a:gd name="T1" fmla="*/ 3 h 12"/>
                  <a:gd name="T2" fmla="*/ 6 w 9"/>
                  <a:gd name="T3" fmla="*/ 0 h 12"/>
                  <a:gd name="T4" fmla="*/ 0 w 9"/>
                  <a:gd name="T5" fmla="*/ 3 h 12"/>
                  <a:gd name="T6" fmla="*/ 0 w 9"/>
                  <a:gd name="T7" fmla="*/ 12 h 12"/>
                  <a:gd name="T8" fmla="*/ 6 w 9"/>
                  <a:gd name="T9" fmla="*/ 12 h 12"/>
                  <a:gd name="T10" fmla="*/ 9 w 9"/>
                  <a:gd name="T11" fmla="*/ 12 h 12"/>
                  <a:gd name="T12" fmla="*/ 6 w 9"/>
                  <a:gd name="T13" fmla="*/ 12 h 12"/>
                  <a:gd name="T14" fmla="*/ 9 w 9"/>
                  <a:gd name="T15" fmla="*/ 12 h 12"/>
                  <a:gd name="T16" fmla="*/ 9 w 9"/>
                  <a:gd name="T17" fmla="*/ 12 h 12"/>
                  <a:gd name="T18" fmla="*/ 6 w 9"/>
                  <a:gd name="T1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2">
                    <a:moveTo>
                      <a:pt x="6" y="3"/>
                    </a:moveTo>
                    <a:lnTo>
                      <a:pt x="6" y="0"/>
                    </a:lnTo>
                    <a:lnTo>
                      <a:pt x="0" y="3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9" y="12"/>
                    </a:lnTo>
                    <a:lnTo>
                      <a:pt x="6" y="12"/>
                    </a:lnTo>
                    <a:lnTo>
                      <a:pt x="9" y="12"/>
                    </a:lnTo>
                    <a:lnTo>
                      <a:pt x="9" y="1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01" name="Freeform 203"/>
              <p:cNvSpPr>
                <a:spLocks/>
              </p:cNvSpPr>
              <p:nvPr/>
            </p:nvSpPr>
            <p:spPr bwMode="auto">
              <a:xfrm>
                <a:off x="4777" y="3517"/>
                <a:ext cx="9" cy="12"/>
              </a:xfrm>
              <a:custGeom>
                <a:avLst/>
                <a:gdLst>
                  <a:gd name="T0" fmla="*/ 6 w 9"/>
                  <a:gd name="T1" fmla="*/ 0 h 12"/>
                  <a:gd name="T2" fmla="*/ 6 w 9"/>
                  <a:gd name="T3" fmla="*/ 0 h 12"/>
                  <a:gd name="T4" fmla="*/ 0 w 9"/>
                  <a:gd name="T5" fmla="*/ 3 h 12"/>
                  <a:gd name="T6" fmla="*/ 3 w 9"/>
                  <a:gd name="T7" fmla="*/ 12 h 12"/>
                  <a:gd name="T8" fmla="*/ 9 w 9"/>
                  <a:gd name="T9" fmla="*/ 9 h 12"/>
                  <a:gd name="T10" fmla="*/ 9 w 9"/>
                  <a:gd name="T11" fmla="*/ 9 h 12"/>
                  <a:gd name="T12" fmla="*/ 9 w 9"/>
                  <a:gd name="T13" fmla="*/ 9 h 12"/>
                  <a:gd name="T14" fmla="*/ 9 w 9"/>
                  <a:gd name="T15" fmla="*/ 9 h 12"/>
                  <a:gd name="T16" fmla="*/ 9 w 9"/>
                  <a:gd name="T17" fmla="*/ 9 h 12"/>
                  <a:gd name="T18" fmla="*/ 6 w 9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3"/>
                    </a:lnTo>
                    <a:lnTo>
                      <a:pt x="3" y="12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02" name="Freeform 204"/>
              <p:cNvSpPr>
                <a:spLocks/>
              </p:cNvSpPr>
              <p:nvPr/>
            </p:nvSpPr>
            <p:spPr bwMode="auto">
              <a:xfrm>
                <a:off x="4783" y="3514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6 w 12"/>
                  <a:gd name="T3" fmla="*/ 0 h 12"/>
                  <a:gd name="T4" fmla="*/ 0 w 12"/>
                  <a:gd name="T5" fmla="*/ 3 h 12"/>
                  <a:gd name="T6" fmla="*/ 3 w 12"/>
                  <a:gd name="T7" fmla="*/ 12 h 12"/>
                  <a:gd name="T8" fmla="*/ 12 w 12"/>
                  <a:gd name="T9" fmla="*/ 6 h 12"/>
                  <a:gd name="T10" fmla="*/ 12 w 12"/>
                  <a:gd name="T11" fmla="*/ 6 h 12"/>
                  <a:gd name="T12" fmla="*/ 12 w 12"/>
                  <a:gd name="T13" fmla="*/ 6 h 12"/>
                  <a:gd name="T14" fmla="*/ 12 w 12"/>
                  <a:gd name="T15" fmla="*/ 6 h 12"/>
                  <a:gd name="T16" fmla="*/ 12 w 12"/>
                  <a:gd name="T17" fmla="*/ 6 h 12"/>
                  <a:gd name="T18" fmla="*/ 6 w 12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3"/>
                    </a:lnTo>
                    <a:lnTo>
                      <a:pt x="3" y="12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03" name="Freeform 205"/>
              <p:cNvSpPr>
                <a:spLocks/>
              </p:cNvSpPr>
              <p:nvPr/>
            </p:nvSpPr>
            <p:spPr bwMode="auto">
              <a:xfrm>
                <a:off x="4789" y="3508"/>
                <a:ext cx="12" cy="12"/>
              </a:xfrm>
              <a:custGeom>
                <a:avLst/>
                <a:gdLst>
                  <a:gd name="T0" fmla="*/ 3 w 12"/>
                  <a:gd name="T1" fmla="*/ 3 h 12"/>
                  <a:gd name="T2" fmla="*/ 6 w 12"/>
                  <a:gd name="T3" fmla="*/ 0 h 12"/>
                  <a:gd name="T4" fmla="*/ 0 w 12"/>
                  <a:gd name="T5" fmla="*/ 6 h 12"/>
                  <a:gd name="T6" fmla="*/ 6 w 12"/>
                  <a:gd name="T7" fmla="*/ 12 h 12"/>
                  <a:gd name="T8" fmla="*/ 12 w 12"/>
                  <a:gd name="T9" fmla="*/ 9 h 12"/>
                  <a:gd name="T10" fmla="*/ 12 w 12"/>
                  <a:gd name="T11" fmla="*/ 6 h 12"/>
                  <a:gd name="T12" fmla="*/ 12 w 12"/>
                  <a:gd name="T13" fmla="*/ 9 h 12"/>
                  <a:gd name="T14" fmla="*/ 12 w 12"/>
                  <a:gd name="T15" fmla="*/ 9 h 12"/>
                  <a:gd name="T16" fmla="*/ 12 w 12"/>
                  <a:gd name="T17" fmla="*/ 6 h 12"/>
                  <a:gd name="T18" fmla="*/ 3 w 12"/>
                  <a:gd name="T1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3" y="3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12" y="9"/>
                    </a:lnTo>
                    <a:lnTo>
                      <a:pt x="12" y="6"/>
                    </a:lnTo>
                    <a:lnTo>
                      <a:pt x="12" y="9"/>
                    </a:lnTo>
                    <a:lnTo>
                      <a:pt x="12" y="9"/>
                    </a:lnTo>
                    <a:lnTo>
                      <a:pt x="12" y="6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04" name="Freeform 206"/>
              <p:cNvSpPr>
                <a:spLocks/>
              </p:cNvSpPr>
              <p:nvPr/>
            </p:nvSpPr>
            <p:spPr bwMode="auto">
              <a:xfrm>
                <a:off x="4792" y="3502"/>
                <a:ext cx="15" cy="12"/>
              </a:xfrm>
              <a:custGeom>
                <a:avLst/>
                <a:gdLst>
                  <a:gd name="T0" fmla="*/ 6 w 15"/>
                  <a:gd name="T1" fmla="*/ 3 h 12"/>
                  <a:gd name="T2" fmla="*/ 6 w 15"/>
                  <a:gd name="T3" fmla="*/ 0 h 12"/>
                  <a:gd name="T4" fmla="*/ 0 w 15"/>
                  <a:gd name="T5" fmla="*/ 9 h 12"/>
                  <a:gd name="T6" fmla="*/ 9 w 15"/>
                  <a:gd name="T7" fmla="*/ 12 h 12"/>
                  <a:gd name="T8" fmla="*/ 15 w 15"/>
                  <a:gd name="T9" fmla="*/ 6 h 12"/>
                  <a:gd name="T10" fmla="*/ 15 w 15"/>
                  <a:gd name="T11" fmla="*/ 6 h 12"/>
                  <a:gd name="T12" fmla="*/ 15 w 15"/>
                  <a:gd name="T13" fmla="*/ 6 h 12"/>
                  <a:gd name="T14" fmla="*/ 15 w 15"/>
                  <a:gd name="T15" fmla="*/ 6 h 12"/>
                  <a:gd name="T16" fmla="*/ 15 w 15"/>
                  <a:gd name="T17" fmla="*/ 6 h 12"/>
                  <a:gd name="T18" fmla="*/ 6 w 15"/>
                  <a:gd name="T1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2">
                    <a:moveTo>
                      <a:pt x="6" y="3"/>
                    </a:moveTo>
                    <a:lnTo>
                      <a:pt x="6" y="0"/>
                    </a:lnTo>
                    <a:lnTo>
                      <a:pt x="0" y="9"/>
                    </a:lnTo>
                    <a:lnTo>
                      <a:pt x="9" y="12"/>
                    </a:lnTo>
                    <a:lnTo>
                      <a:pt x="15" y="6"/>
                    </a:lnTo>
                    <a:lnTo>
                      <a:pt x="15" y="6"/>
                    </a:lnTo>
                    <a:lnTo>
                      <a:pt x="15" y="6"/>
                    </a:lnTo>
                    <a:lnTo>
                      <a:pt x="15" y="6"/>
                    </a:lnTo>
                    <a:lnTo>
                      <a:pt x="15" y="6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05" name="Freeform 207"/>
              <p:cNvSpPr>
                <a:spLocks/>
              </p:cNvSpPr>
              <p:nvPr/>
            </p:nvSpPr>
            <p:spPr bwMode="auto">
              <a:xfrm>
                <a:off x="4798" y="3496"/>
                <a:ext cx="12" cy="12"/>
              </a:xfrm>
              <a:custGeom>
                <a:avLst/>
                <a:gdLst>
                  <a:gd name="T0" fmla="*/ 3 w 12"/>
                  <a:gd name="T1" fmla="*/ 3 h 12"/>
                  <a:gd name="T2" fmla="*/ 3 w 12"/>
                  <a:gd name="T3" fmla="*/ 0 h 12"/>
                  <a:gd name="T4" fmla="*/ 0 w 12"/>
                  <a:gd name="T5" fmla="*/ 9 h 12"/>
                  <a:gd name="T6" fmla="*/ 9 w 12"/>
                  <a:gd name="T7" fmla="*/ 12 h 12"/>
                  <a:gd name="T8" fmla="*/ 12 w 12"/>
                  <a:gd name="T9" fmla="*/ 6 h 12"/>
                  <a:gd name="T10" fmla="*/ 12 w 12"/>
                  <a:gd name="T11" fmla="*/ 6 h 12"/>
                  <a:gd name="T12" fmla="*/ 12 w 12"/>
                  <a:gd name="T13" fmla="*/ 6 h 12"/>
                  <a:gd name="T14" fmla="*/ 12 w 12"/>
                  <a:gd name="T15" fmla="*/ 6 h 12"/>
                  <a:gd name="T16" fmla="*/ 12 w 12"/>
                  <a:gd name="T17" fmla="*/ 6 h 12"/>
                  <a:gd name="T18" fmla="*/ 3 w 12"/>
                  <a:gd name="T1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3" y="3"/>
                    </a:moveTo>
                    <a:lnTo>
                      <a:pt x="3" y="0"/>
                    </a:lnTo>
                    <a:lnTo>
                      <a:pt x="0" y="9"/>
                    </a:lnTo>
                    <a:lnTo>
                      <a:pt x="9" y="12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06" name="Freeform 208"/>
              <p:cNvSpPr>
                <a:spLocks/>
              </p:cNvSpPr>
              <p:nvPr/>
            </p:nvSpPr>
            <p:spPr bwMode="auto">
              <a:xfrm>
                <a:off x="4801" y="3490"/>
                <a:ext cx="12" cy="12"/>
              </a:xfrm>
              <a:custGeom>
                <a:avLst/>
                <a:gdLst>
                  <a:gd name="T0" fmla="*/ 3 w 12"/>
                  <a:gd name="T1" fmla="*/ 3 h 12"/>
                  <a:gd name="T2" fmla="*/ 3 w 12"/>
                  <a:gd name="T3" fmla="*/ 0 h 12"/>
                  <a:gd name="T4" fmla="*/ 0 w 12"/>
                  <a:gd name="T5" fmla="*/ 9 h 12"/>
                  <a:gd name="T6" fmla="*/ 9 w 12"/>
                  <a:gd name="T7" fmla="*/ 12 h 12"/>
                  <a:gd name="T8" fmla="*/ 12 w 12"/>
                  <a:gd name="T9" fmla="*/ 3 h 12"/>
                  <a:gd name="T10" fmla="*/ 12 w 12"/>
                  <a:gd name="T11" fmla="*/ 3 h 12"/>
                  <a:gd name="T12" fmla="*/ 12 w 12"/>
                  <a:gd name="T13" fmla="*/ 3 h 12"/>
                  <a:gd name="T14" fmla="*/ 12 w 12"/>
                  <a:gd name="T15" fmla="*/ 3 h 12"/>
                  <a:gd name="T16" fmla="*/ 12 w 12"/>
                  <a:gd name="T17" fmla="*/ 3 h 12"/>
                  <a:gd name="T18" fmla="*/ 3 w 12"/>
                  <a:gd name="T1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3" y="3"/>
                    </a:moveTo>
                    <a:lnTo>
                      <a:pt x="3" y="0"/>
                    </a:lnTo>
                    <a:lnTo>
                      <a:pt x="0" y="9"/>
                    </a:lnTo>
                    <a:lnTo>
                      <a:pt x="9" y="12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07" name="Freeform 209"/>
              <p:cNvSpPr>
                <a:spLocks/>
              </p:cNvSpPr>
              <p:nvPr/>
            </p:nvSpPr>
            <p:spPr bwMode="auto">
              <a:xfrm>
                <a:off x="4804" y="3484"/>
                <a:ext cx="9" cy="9"/>
              </a:xfrm>
              <a:custGeom>
                <a:avLst/>
                <a:gdLst>
                  <a:gd name="T0" fmla="*/ 0 w 9"/>
                  <a:gd name="T1" fmla="*/ 0 h 9"/>
                  <a:gd name="T2" fmla="*/ 0 w 9"/>
                  <a:gd name="T3" fmla="*/ 0 h 9"/>
                  <a:gd name="T4" fmla="*/ 0 w 9"/>
                  <a:gd name="T5" fmla="*/ 9 h 9"/>
                  <a:gd name="T6" fmla="*/ 9 w 9"/>
                  <a:gd name="T7" fmla="*/ 9 h 9"/>
                  <a:gd name="T8" fmla="*/ 9 w 9"/>
                  <a:gd name="T9" fmla="*/ 0 h 9"/>
                  <a:gd name="T10" fmla="*/ 9 w 9"/>
                  <a:gd name="T11" fmla="*/ 0 h 9"/>
                  <a:gd name="T12" fmla="*/ 9 w 9"/>
                  <a:gd name="T13" fmla="*/ 0 h 9"/>
                  <a:gd name="T14" fmla="*/ 9 w 9"/>
                  <a:gd name="T15" fmla="*/ 0 h 9"/>
                  <a:gd name="T16" fmla="*/ 9 w 9"/>
                  <a:gd name="T17" fmla="*/ 0 h 9"/>
                  <a:gd name="T18" fmla="*/ 0 w 9"/>
                  <a:gd name="T1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9">
                    <a:moveTo>
                      <a:pt x="0" y="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9" y="9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08" name="Freeform 210"/>
              <p:cNvSpPr>
                <a:spLocks/>
              </p:cNvSpPr>
              <p:nvPr/>
            </p:nvSpPr>
            <p:spPr bwMode="auto">
              <a:xfrm>
                <a:off x="4804" y="3081"/>
                <a:ext cx="9" cy="403"/>
              </a:xfrm>
              <a:custGeom>
                <a:avLst/>
                <a:gdLst>
                  <a:gd name="T0" fmla="*/ 0 w 9"/>
                  <a:gd name="T1" fmla="*/ 0 h 403"/>
                  <a:gd name="T2" fmla="*/ 0 w 9"/>
                  <a:gd name="T3" fmla="*/ 0 h 403"/>
                  <a:gd name="T4" fmla="*/ 0 w 9"/>
                  <a:gd name="T5" fmla="*/ 403 h 403"/>
                  <a:gd name="T6" fmla="*/ 9 w 9"/>
                  <a:gd name="T7" fmla="*/ 403 h 403"/>
                  <a:gd name="T8" fmla="*/ 9 w 9"/>
                  <a:gd name="T9" fmla="*/ 0 h 403"/>
                  <a:gd name="T10" fmla="*/ 9 w 9"/>
                  <a:gd name="T11" fmla="*/ 0 h 403"/>
                  <a:gd name="T12" fmla="*/ 9 w 9"/>
                  <a:gd name="T13" fmla="*/ 0 h 403"/>
                  <a:gd name="T14" fmla="*/ 9 w 9"/>
                  <a:gd name="T15" fmla="*/ 0 h 403"/>
                  <a:gd name="T16" fmla="*/ 9 w 9"/>
                  <a:gd name="T17" fmla="*/ 0 h 403"/>
                  <a:gd name="T18" fmla="*/ 0 w 9"/>
                  <a:gd name="T19" fmla="*/ 0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403">
                    <a:moveTo>
                      <a:pt x="0" y="0"/>
                    </a:moveTo>
                    <a:lnTo>
                      <a:pt x="0" y="0"/>
                    </a:lnTo>
                    <a:lnTo>
                      <a:pt x="0" y="403"/>
                    </a:lnTo>
                    <a:lnTo>
                      <a:pt x="9" y="403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09" name="Freeform 211"/>
              <p:cNvSpPr>
                <a:spLocks/>
              </p:cNvSpPr>
              <p:nvPr/>
            </p:nvSpPr>
            <p:spPr bwMode="auto">
              <a:xfrm>
                <a:off x="4804" y="3072"/>
                <a:ext cx="9" cy="9"/>
              </a:xfrm>
              <a:custGeom>
                <a:avLst/>
                <a:gdLst>
                  <a:gd name="T0" fmla="*/ 0 w 9"/>
                  <a:gd name="T1" fmla="*/ 3 h 9"/>
                  <a:gd name="T2" fmla="*/ 0 w 9"/>
                  <a:gd name="T3" fmla="*/ 3 h 9"/>
                  <a:gd name="T4" fmla="*/ 0 w 9"/>
                  <a:gd name="T5" fmla="*/ 9 h 9"/>
                  <a:gd name="T6" fmla="*/ 9 w 9"/>
                  <a:gd name="T7" fmla="*/ 9 h 9"/>
                  <a:gd name="T8" fmla="*/ 9 w 9"/>
                  <a:gd name="T9" fmla="*/ 0 h 9"/>
                  <a:gd name="T10" fmla="*/ 9 w 9"/>
                  <a:gd name="T11" fmla="*/ 0 h 9"/>
                  <a:gd name="T12" fmla="*/ 9 w 9"/>
                  <a:gd name="T13" fmla="*/ 0 h 9"/>
                  <a:gd name="T14" fmla="*/ 9 w 9"/>
                  <a:gd name="T15" fmla="*/ 0 h 9"/>
                  <a:gd name="T16" fmla="*/ 9 w 9"/>
                  <a:gd name="T17" fmla="*/ 0 h 9"/>
                  <a:gd name="T18" fmla="*/ 0 w 9"/>
                  <a:gd name="T1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9">
                    <a:moveTo>
                      <a:pt x="0" y="3"/>
                    </a:moveTo>
                    <a:lnTo>
                      <a:pt x="0" y="3"/>
                    </a:lnTo>
                    <a:lnTo>
                      <a:pt x="0" y="9"/>
                    </a:lnTo>
                    <a:lnTo>
                      <a:pt x="9" y="9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10" name="Freeform 212"/>
              <p:cNvSpPr>
                <a:spLocks/>
              </p:cNvSpPr>
              <p:nvPr/>
            </p:nvSpPr>
            <p:spPr bwMode="auto">
              <a:xfrm>
                <a:off x="4801" y="3063"/>
                <a:ext cx="12" cy="12"/>
              </a:xfrm>
              <a:custGeom>
                <a:avLst/>
                <a:gdLst>
                  <a:gd name="T0" fmla="*/ 0 w 12"/>
                  <a:gd name="T1" fmla="*/ 6 h 12"/>
                  <a:gd name="T2" fmla="*/ 0 w 12"/>
                  <a:gd name="T3" fmla="*/ 3 h 12"/>
                  <a:gd name="T4" fmla="*/ 3 w 12"/>
                  <a:gd name="T5" fmla="*/ 12 h 12"/>
                  <a:gd name="T6" fmla="*/ 12 w 12"/>
                  <a:gd name="T7" fmla="*/ 9 h 12"/>
                  <a:gd name="T8" fmla="*/ 9 w 12"/>
                  <a:gd name="T9" fmla="*/ 3 h 12"/>
                  <a:gd name="T10" fmla="*/ 9 w 12"/>
                  <a:gd name="T11" fmla="*/ 0 h 12"/>
                  <a:gd name="T12" fmla="*/ 9 w 12"/>
                  <a:gd name="T13" fmla="*/ 3 h 12"/>
                  <a:gd name="T14" fmla="*/ 9 w 12"/>
                  <a:gd name="T15" fmla="*/ 0 h 12"/>
                  <a:gd name="T16" fmla="*/ 9 w 12"/>
                  <a:gd name="T17" fmla="*/ 0 h 12"/>
                  <a:gd name="T18" fmla="*/ 0 w 12"/>
                  <a:gd name="T1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0" y="6"/>
                    </a:moveTo>
                    <a:lnTo>
                      <a:pt x="0" y="3"/>
                    </a:lnTo>
                    <a:lnTo>
                      <a:pt x="3" y="12"/>
                    </a:lnTo>
                    <a:lnTo>
                      <a:pt x="12" y="9"/>
                    </a:lnTo>
                    <a:lnTo>
                      <a:pt x="9" y="3"/>
                    </a:lnTo>
                    <a:lnTo>
                      <a:pt x="9" y="0"/>
                    </a:lnTo>
                    <a:lnTo>
                      <a:pt x="9" y="3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11" name="Freeform 213"/>
              <p:cNvSpPr>
                <a:spLocks/>
              </p:cNvSpPr>
              <p:nvPr/>
            </p:nvSpPr>
            <p:spPr bwMode="auto">
              <a:xfrm>
                <a:off x="4798" y="3057"/>
                <a:ext cx="12" cy="12"/>
              </a:xfrm>
              <a:custGeom>
                <a:avLst/>
                <a:gdLst>
                  <a:gd name="T0" fmla="*/ 0 w 12"/>
                  <a:gd name="T1" fmla="*/ 6 h 12"/>
                  <a:gd name="T2" fmla="*/ 0 w 12"/>
                  <a:gd name="T3" fmla="*/ 6 h 12"/>
                  <a:gd name="T4" fmla="*/ 3 w 12"/>
                  <a:gd name="T5" fmla="*/ 12 h 12"/>
                  <a:gd name="T6" fmla="*/ 12 w 12"/>
                  <a:gd name="T7" fmla="*/ 6 h 12"/>
                  <a:gd name="T8" fmla="*/ 9 w 12"/>
                  <a:gd name="T9" fmla="*/ 0 h 12"/>
                  <a:gd name="T10" fmla="*/ 9 w 12"/>
                  <a:gd name="T11" fmla="*/ 0 h 12"/>
                  <a:gd name="T12" fmla="*/ 9 w 12"/>
                  <a:gd name="T13" fmla="*/ 0 h 12"/>
                  <a:gd name="T14" fmla="*/ 9 w 12"/>
                  <a:gd name="T15" fmla="*/ 0 h 12"/>
                  <a:gd name="T16" fmla="*/ 9 w 12"/>
                  <a:gd name="T17" fmla="*/ 0 h 12"/>
                  <a:gd name="T18" fmla="*/ 0 w 12"/>
                  <a:gd name="T1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0" y="6"/>
                    </a:moveTo>
                    <a:lnTo>
                      <a:pt x="0" y="6"/>
                    </a:lnTo>
                    <a:lnTo>
                      <a:pt x="3" y="12"/>
                    </a:lnTo>
                    <a:lnTo>
                      <a:pt x="12" y="6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12" name="Freeform 214"/>
              <p:cNvSpPr>
                <a:spLocks/>
              </p:cNvSpPr>
              <p:nvPr/>
            </p:nvSpPr>
            <p:spPr bwMode="auto">
              <a:xfrm>
                <a:off x="4792" y="3048"/>
                <a:ext cx="15" cy="15"/>
              </a:xfrm>
              <a:custGeom>
                <a:avLst/>
                <a:gdLst>
                  <a:gd name="T0" fmla="*/ 3 w 15"/>
                  <a:gd name="T1" fmla="*/ 9 h 15"/>
                  <a:gd name="T2" fmla="*/ 0 w 15"/>
                  <a:gd name="T3" fmla="*/ 9 h 15"/>
                  <a:gd name="T4" fmla="*/ 6 w 15"/>
                  <a:gd name="T5" fmla="*/ 15 h 15"/>
                  <a:gd name="T6" fmla="*/ 15 w 15"/>
                  <a:gd name="T7" fmla="*/ 9 h 15"/>
                  <a:gd name="T8" fmla="*/ 9 w 15"/>
                  <a:gd name="T9" fmla="*/ 3 h 15"/>
                  <a:gd name="T10" fmla="*/ 9 w 15"/>
                  <a:gd name="T11" fmla="*/ 0 h 15"/>
                  <a:gd name="T12" fmla="*/ 9 w 15"/>
                  <a:gd name="T13" fmla="*/ 3 h 15"/>
                  <a:gd name="T14" fmla="*/ 9 w 15"/>
                  <a:gd name="T15" fmla="*/ 3 h 15"/>
                  <a:gd name="T16" fmla="*/ 9 w 15"/>
                  <a:gd name="T17" fmla="*/ 0 h 15"/>
                  <a:gd name="T18" fmla="*/ 3 w 15"/>
                  <a:gd name="T19" fmla="*/ 9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5">
                    <a:moveTo>
                      <a:pt x="3" y="9"/>
                    </a:moveTo>
                    <a:lnTo>
                      <a:pt x="0" y="9"/>
                    </a:lnTo>
                    <a:lnTo>
                      <a:pt x="6" y="15"/>
                    </a:lnTo>
                    <a:lnTo>
                      <a:pt x="15" y="9"/>
                    </a:lnTo>
                    <a:lnTo>
                      <a:pt x="9" y="3"/>
                    </a:lnTo>
                    <a:lnTo>
                      <a:pt x="9" y="0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0"/>
                    </a:lnTo>
                    <a:lnTo>
                      <a:pt x="3" y="9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13" name="Freeform 215"/>
              <p:cNvSpPr>
                <a:spLocks/>
              </p:cNvSpPr>
              <p:nvPr/>
            </p:nvSpPr>
            <p:spPr bwMode="auto">
              <a:xfrm>
                <a:off x="4789" y="3045"/>
                <a:ext cx="12" cy="12"/>
              </a:xfrm>
              <a:custGeom>
                <a:avLst/>
                <a:gdLst>
                  <a:gd name="T0" fmla="*/ 0 w 12"/>
                  <a:gd name="T1" fmla="*/ 9 h 12"/>
                  <a:gd name="T2" fmla="*/ 0 w 12"/>
                  <a:gd name="T3" fmla="*/ 9 h 12"/>
                  <a:gd name="T4" fmla="*/ 6 w 12"/>
                  <a:gd name="T5" fmla="*/ 12 h 12"/>
                  <a:gd name="T6" fmla="*/ 12 w 12"/>
                  <a:gd name="T7" fmla="*/ 3 h 12"/>
                  <a:gd name="T8" fmla="*/ 6 w 12"/>
                  <a:gd name="T9" fmla="*/ 0 h 12"/>
                  <a:gd name="T10" fmla="*/ 6 w 12"/>
                  <a:gd name="T11" fmla="*/ 0 h 12"/>
                  <a:gd name="T12" fmla="*/ 6 w 12"/>
                  <a:gd name="T13" fmla="*/ 0 h 12"/>
                  <a:gd name="T14" fmla="*/ 6 w 12"/>
                  <a:gd name="T15" fmla="*/ 0 h 12"/>
                  <a:gd name="T16" fmla="*/ 6 w 12"/>
                  <a:gd name="T17" fmla="*/ 0 h 12"/>
                  <a:gd name="T18" fmla="*/ 0 w 12"/>
                  <a:gd name="T19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0" y="9"/>
                    </a:moveTo>
                    <a:lnTo>
                      <a:pt x="0" y="9"/>
                    </a:lnTo>
                    <a:lnTo>
                      <a:pt x="6" y="12"/>
                    </a:lnTo>
                    <a:lnTo>
                      <a:pt x="12" y="3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14" name="Freeform 216"/>
              <p:cNvSpPr>
                <a:spLocks/>
              </p:cNvSpPr>
              <p:nvPr/>
            </p:nvSpPr>
            <p:spPr bwMode="auto">
              <a:xfrm>
                <a:off x="4783" y="3039"/>
                <a:ext cx="12" cy="15"/>
              </a:xfrm>
              <a:custGeom>
                <a:avLst/>
                <a:gdLst>
                  <a:gd name="T0" fmla="*/ 0 w 12"/>
                  <a:gd name="T1" fmla="*/ 12 h 15"/>
                  <a:gd name="T2" fmla="*/ 0 w 12"/>
                  <a:gd name="T3" fmla="*/ 9 h 15"/>
                  <a:gd name="T4" fmla="*/ 6 w 12"/>
                  <a:gd name="T5" fmla="*/ 15 h 15"/>
                  <a:gd name="T6" fmla="*/ 12 w 12"/>
                  <a:gd name="T7" fmla="*/ 6 h 15"/>
                  <a:gd name="T8" fmla="*/ 3 w 12"/>
                  <a:gd name="T9" fmla="*/ 3 h 15"/>
                  <a:gd name="T10" fmla="*/ 3 w 12"/>
                  <a:gd name="T11" fmla="*/ 0 h 15"/>
                  <a:gd name="T12" fmla="*/ 3 w 12"/>
                  <a:gd name="T13" fmla="*/ 3 h 15"/>
                  <a:gd name="T14" fmla="*/ 3 w 12"/>
                  <a:gd name="T15" fmla="*/ 0 h 15"/>
                  <a:gd name="T16" fmla="*/ 3 w 12"/>
                  <a:gd name="T17" fmla="*/ 0 h 15"/>
                  <a:gd name="T18" fmla="*/ 0 w 12"/>
                  <a:gd name="T19" fmla="*/ 1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5">
                    <a:moveTo>
                      <a:pt x="0" y="12"/>
                    </a:moveTo>
                    <a:lnTo>
                      <a:pt x="0" y="9"/>
                    </a:lnTo>
                    <a:lnTo>
                      <a:pt x="6" y="15"/>
                    </a:lnTo>
                    <a:lnTo>
                      <a:pt x="12" y="6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15" name="Freeform 217"/>
              <p:cNvSpPr>
                <a:spLocks/>
              </p:cNvSpPr>
              <p:nvPr/>
            </p:nvSpPr>
            <p:spPr bwMode="auto">
              <a:xfrm>
                <a:off x="4777" y="3039"/>
                <a:ext cx="9" cy="12"/>
              </a:xfrm>
              <a:custGeom>
                <a:avLst/>
                <a:gdLst>
                  <a:gd name="T0" fmla="*/ 0 w 9"/>
                  <a:gd name="T1" fmla="*/ 9 h 12"/>
                  <a:gd name="T2" fmla="*/ 0 w 9"/>
                  <a:gd name="T3" fmla="*/ 9 h 12"/>
                  <a:gd name="T4" fmla="*/ 6 w 9"/>
                  <a:gd name="T5" fmla="*/ 12 h 12"/>
                  <a:gd name="T6" fmla="*/ 9 w 9"/>
                  <a:gd name="T7" fmla="*/ 0 h 12"/>
                  <a:gd name="T8" fmla="*/ 3 w 9"/>
                  <a:gd name="T9" fmla="*/ 0 h 12"/>
                  <a:gd name="T10" fmla="*/ 0 w 9"/>
                  <a:gd name="T11" fmla="*/ 0 h 12"/>
                  <a:gd name="T12" fmla="*/ 3 w 9"/>
                  <a:gd name="T13" fmla="*/ 0 h 12"/>
                  <a:gd name="T14" fmla="*/ 3 w 9"/>
                  <a:gd name="T15" fmla="*/ 0 h 12"/>
                  <a:gd name="T16" fmla="*/ 0 w 9"/>
                  <a:gd name="T17" fmla="*/ 0 h 12"/>
                  <a:gd name="T18" fmla="*/ 0 w 9"/>
                  <a:gd name="T19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2">
                    <a:moveTo>
                      <a:pt x="0" y="9"/>
                    </a:moveTo>
                    <a:lnTo>
                      <a:pt x="0" y="9"/>
                    </a:lnTo>
                    <a:lnTo>
                      <a:pt x="6" y="12"/>
                    </a:lnTo>
                    <a:lnTo>
                      <a:pt x="9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16" name="Freeform 218"/>
              <p:cNvSpPr>
                <a:spLocks/>
              </p:cNvSpPr>
              <p:nvPr/>
            </p:nvSpPr>
            <p:spPr bwMode="auto">
              <a:xfrm>
                <a:off x="4771" y="3036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12 h 12"/>
                  <a:gd name="T4" fmla="*/ 6 w 6"/>
                  <a:gd name="T5" fmla="*/ 12 h 12"/>
                  <a:gd name="T6" fmla="*/ 6 w 6"/>
                  <a:gd name="T7" fmla="*/ 3 h 12"/>
                  <a:gd name="T8" fmla="*/ 0 w 6"/>
                  <a:gd name="T9" fmla="*/ 0 h 12"/>
                  <a:gd name="T10" fmla="*/ 0 w 6"/>
                  <a:gd name="T11" fmla="*/ 0 h 12"/>
                  <a:gd name="T12" fmla="*/ 0 w 6"/>
                  <a:gd name="T13" fmla="*/ 0 h 12"/>
                  <a:gd name="T14" fmla="*/ 0 w 6"/>
                  <a:gd name="T15" fmla="*/ 0 h 12"/>
                  <a:gd name="T16" fmla="*/ 0 w 6"/>
                  <a:gd name="T17" fmla="*/ 0 h 12"/>
                  <a:gd name="T18" fmla="*/ 0 w 6"/>
                  <a:gd name="T1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12"/>
                    </a:lnTo>
                    <a:lnTo>
                      <a:pt x="6" y="12"/>
                    </a:lnTo>
                    <a:lnTo>
                      <a:pt x="6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17" name="Freeform 219"/>
              <p:cNvSpPr>
                <a:spLocks/>
              </p:cNvSpPr>
              <p:nvPr/>
            </p:nvSpPr>
            <p:spPr bwMode="auto">
              <a:xfrm>
                <a:off x="4248" y="3036"/>
                <a:ext cx="523" cy="12"/>
              </a:xfrm>
              <a:custGeom>
                <a:avLst/>
                <a:gdLst>
                  <a:gd name="T0" fmla="*/ 0 w 523"/>
                  <a:gd name="T1" fmla="*/ 12 h 12"/>
                  <a:gd name="T2" fmla="*/ 0 w 523"/>
                  <a:gd name="T3" fmla="*/ 12 h 12"/>
                  <a:gd name="T4" fmla="*/ 523 w 523"/>
                  <a:gd name="T5" fmla="*/ 12 h 12"/>
                  <a:gd name="T6" fmla="*/ 523 w 523"/>
                  <a:gd name="T7" fmla="*/ 0 h 12"/>
                  <a:gd name="T8" fmla="*/ 0 w 523"/>
                  <a:gd name="T9" fmla="*/ 0 h 12"/>
                  <a:gd name="T10" fmla="*/ 0 w 523"/>
                  <a:gd name="T11" fmla="*/ 0 h 12"/>
                  <a:gd name="T12" fmla="*/ 0 w 523"/>
                  <a:gd name="T13" fmla="*/ 0 h 12"/>
                  <a:gd name="T14" fmla="*/ 0 w 523"/>
                  <a:gd name="T15" fmla="*/ 0 h 12"/>
                  <a:gd name="T16" fmla="*/ 0 w 523"/>
                  <a:gd name="T17" fmla="*/ 0 h 12"/>
                  <a:gd name="T18" fmla="*/ 0 w 523"/>
                  <a:gd name="T1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3" h="12">
                    <a:moveTo>
                      <a:pt x="0" y="12"/>
                    </a:moveTo>
                    <a:lnTo>
                      <a:pt x="0" y="12"/>
                    </a:lnTo>
                    <a:lnTo>
                      <a:pt x="523" y="12"/>
                    </a:lnTo>
                    <a:lnTo>
                      <a:pt x="52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18" name="Freeform 220"/>
              <p:cNvSpPr>
                <a:spLocks/>
              </p:cNvSpPr>
              <p:nvPr/>
            </p:nvSpPr>
            <p:spPr bwMode="auto">
              <a:xfrm>
                <a:off x="4239" y="3036"/>
                <a:ext cx="9" cy="12"/>
              </a:xfrm>
              <a:custGeom>
                <a:avLst/>
                <a:gdLst>
                  <a:gd name="T0" fmla="*/ 3 w 9"/>
                  <a:gd name="T1" fmla="*/ 12 h 12"/>
                  <a:gd name="T2" fmla="*/ 0 w 9"/>
                  <a:gd name="T3" fmla="*/ 12 h 12"/>
                  <a:gd name="T4" fmla="*/ 9 w 9"/>
                  <a:gd name="T5" fmla="*/ 12 h 12"/>
                  <a:gd name="T6" fmla="*/ 9 w 9"/>
                  <a:gd name="T7" fmla="*/ 0 h 12"/>
                  <a:gd name="T8" fmla="*/ 0 w 9"/>
                  <a:gd name="T9" fmla="*/ 3 h 12"/>
                  <a:gd name="T10" fmla="*/ 0 w 9"/>
                  <a:gd name="T11" fmla="*/ 3 h 12"/>
                  <a:gd name="T12" fmla="*/ 0 w 9"/>
                  <a:gd name="T13" fmla="*/ 3 h 12"/>
                  <a:gd name="T14" fmla="*/ 0 w 9"/>
                  <a:gd name="T15" fmla="*/ 3 h 12"/>
                  <a:gd name="T16" fmla="*/ 0 w 9"/>
                  <a:gd name="T17" fmla="*/ 3 h 12"/>
                  <a:gd name="T18" fmla="*/ 3 w 9"/>
                  <a:gd name="T1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2">
                    <a:moveTo>
                      <a:pt x="3" y="12"/>
                    </a:moveTo>
                    <a:lnTo>
                      <a:pt x="0" y="12"/>
                    </a:lnTo>
                    <a:lnTo>
                      <a:pt x="9" y="12"/>
                    </a:lnTo>
                    <a:lnTo>
                      <a:pt x="9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3" y="12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19" name="Freeform 221"/>
              <p:cNvSpPr>
                <a:spLocks/>
              </p:cNvSpPr>
              <p:nvPr/>
            </p:nvSpPr>
            <p:spPr bwMode="auto">
              <a:xfrm>
                <a:off x="4230" y="3039"/>
                <a:ext cx="12" cy="12"/>
              </a:xfrm>
              <a:custGeom>
                <a:avLst/>
                <a:gdLst>
                  <a:gd name="T0" fmla="*/ 6 w 12"/>
                  <a:gd name="T1" fmla="*/ 9 h 12"/>
                  <a:gd name="T2" fmla="*/ 3 w 12"/>
                  <a:gd name="T3" fmla="*/ 12 h 12"/>
                  <a:gd name="T4" fmla="*/ 12 w 12"/>
                  <a:gd name="T5" fmla="*/ 9 h 12"/>
                  <a:gd name="T6" fmla="*/ 9 w 12"/>
                  <a:gd name="T7" fmla="*/ 0 h 12"/>
                  <a:gd name="T8" fmla="*/ 0 w 12"/>
                  <a:gd name="T9" fmla="*/ 0 h 12"/>
                  <a:gd name="T10" fmla="*/ 0 w 12"/>
                  <a:gd name="T11" fmla="*/ 3 h 12"/>
                  <a:gd name="T12" fmla="*/ 0 w 12"/>
                  <a:gd name="T13" fmla="*/ 0 h 12"/>
                  <a:gd name="T14" fmla="*/ 0 w 12"/>
                  <a:gd name="T15" fmla="*/ 0 h 12"/>
                  <a:gd name="T16" fmla="*/ 0 w 12"/>
                  <a:gd name="T17" fmla="*/ 3 h 12"/>
                  <a:gd name="T18" fmla="*/ 6 w 12"/>
                  <a:gd name="T19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6" y="9"/>
                    </a:moveTo>
                    <a:lnTo>
                      <a:pt x="3" y="12"/>
                    </a:lnTo>
                    <a:lnTo>
                      <a:pt x="12" y="9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6" y="9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20" name="Freeform 222"/>
              <p:cNvSpPr>
                <a:spLocks/>
              </p:cNvSpPr>
              <p:nvPr/>
            </p:nvSpPr>
            <p:spPr bwMode="auto">
              <a:xfrm>
                <a:off x="4221" y="3042"/>
                <a:ext cx="15" cy="12"/>
              </a:xfrm>
              <a:custGeom>
                <a:avLst/>
                <a:gdLst>
                  <a:gd name="T0" fmla="*/ 9 w 15"/>
                  <a:gd name="T1" fmla="*/ 12 h 12"/>
                  <a:gd name="T2" fmla="*/ 6 w 15"/>
                  <a:gd name="T3" fmla="*/ 12 h 12"/>
                  <a:gd name="T4" fmla="*/ 15 w 15"/>
                  <a:gd name="T5" fmla="*/ 6 h 12"/>
                  <a:gd name="T6" fmla="*/ 9 w 15"/>
                  <a:gd name="T7" fmla="*/ 0 h 12"/>
                  <a:gd name="T8" fmla="*/ 3 w 15"/>
                  <a:gd name="T9" fmla="*/ 3 h 12"/>
                  <a:gd name="T10" fmla="*/ 0 w 15"/>
                  <a:gd name="T11" fmla="*/ 3 h 12"/>
                  <a:gd name="T12" fmla="*/ 3 w 15"/>
                  <a:gd name="T13" fmla="*/ 3 h 12"/>
                  <a:gd name="T14" fmla="*/ 3 w 15"/>
                  <a:gd name="T15" fmla="*/ 3 h 12"/>
                  <a:gd name="T16" fmla="*/ 0 w 15"/>
                  <a:gd name="T17" fmla="*/ 3 h 12"/>
                  <a:gd name="T18" fmla="*/ 9 w 15"/>
                  <a:gd name="T1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2">
                    <a:moveTo>
                      <a:pt x="9" y="12"/>
                    </a:moveTo>
                    <a:lnTo>
                      <a:pt x="6" y="12"/>
                    </a:lnTo>
                    <a:lnTo>
                      <a:pt x="15" y="6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9" y="12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21" name="Freeform 223"/>
              <p:cNvSpPr>
                <a:spLocks/>
              </p:cNvSpPr>
              <p:nvPr/>
            </p:nvSpPr>
            <p:spPr bwMode="auto">
              <a:xfrm>
                <a:off x="4215" y="3045"/>
                <a:ext cx="15" cy="12"/>
              </a:xfrm>
              <a:custGeom>
                <a:avLst/>
                <a:gdLst>
                  <a:gd name="T0" fmla="*/ 9 w 15"/>
                  <a:gd name="T1" fmla="*/ 12 h 12"/>
                  <a:gd name="T2" fmla="*/ 9 w 15"/>
                  <a:gd name="T3" fmla="*/ 12 h 12"/>
                  <a:gd name="T4" fmla="*/ 15 w 15"/>
                  <a:gd name="T5" fmla="*/ 9 h 12"/>
                  <a:gd name="T6" fmla="*/ 6 w 15"/>
                  <a:gd name="T7" fmla="*/ 0 h 12"/>
                  <a:gd name="T8" fmla="*/ 3 w 15"/>
                  <a:gd name="T9" fmla="*/ 3 h 12"/>
                  <a:gd name="T10" fmla="*/ 0 w 15"/>
                  <a:gd name="T11" fmla="*/ 6 h 12"/>
                  <a:gd name="T12" fmla="*/ 3 w 15"/>
                  <a:gd name="T13" fmla="*/ 3 h 12"/>
                  <a:gd name="T14" fmla="*/ 3 w 15"/>
                  <a:gd name="T15" fmla="*/ 6 h 12"/>
                  <a:gd name="T16" fmla="*/ 0 w 15"/>
                  <a:gd name="T17" fmla="*/ 6 h 12"/>
                  <a:gd name="T18" fmla="*/ 9 w 15"/>
                  <a:gd name="T1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2">
                    <a:moveTo>
                      <a:pt x="9" y="12"/>
                    </a:moveTo>
                    <a:lnTo>
                      <a:pt x="9" y="12"/>
                    </a:lnTo>
                    <a:lnTo>
                      <a:pt x="15" y="9"/>
                    </a:lnTo>
                    <a:lnTo>
                      <a:pt x="6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3" y="3"/>
                    </a:lnTo>
                    <a:lnTo>
                      <a:pt x="3" y="6"/>
                    </a:lnTo>
                    <a:lnTo>
                      <a:pt x="0" y="6"/>
                    </a:lnTo>
                    <a:lnTo>
                      <a:pt x="9" y="12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22" name="Freeform 224"/>
              <p:cNvSpPr>
                <a:spLocks/>
              </p:cNvSpPr>
              <p:nvPr/>
            </p:nvSpPr>
            <p:spPr bwMode="auto">
              <a:xfrm>
                <a:off x="4212" y="3051"/>
                <a:ext cx="12" cy="12"/>
              </a:xfrm>
              <a:custGeom>
                <a:avLst/>
                <a:gdLst>
                  <a:gd name="T0" fmla="*/ 9 w 12"/>
                  <a:gd name="T1" fmla="*/ 12 h 12"/>
                  <a:gd name="T2" fmla="*/ 9 w 12"/>
                  <a:gd name="T3" fmla="*/ 12 h 12"/>
                  <a:gd name="T4" fmla="*/ 12 w 12"/>
                  <a:gd name="T5" fmla="*/ 6 h 12"/>
                  <a:gd name="T6" fmla="*/ 3 w 12"/>
                  <a:gd name="T7" fmla="*/ 0 h 12"/>
                  <a:gd name="T8" fmla="*/ 0 w 12"/>
                  <a:gd name="T9" fmla="*/ 6 h 12"/>
                  <a:gd name="T10" fmla="*/ 0 w 12"/>
                  <a:gd name="T11" fmla="*/ 6 h 12"/>
                  <a:gd name="T12" fmla="*/ 0 w 12"/>
                  <a:gd name="T13" fmla="*/ 6 h 12"/>
                  <a:gd name="T14" fmla="*/ 0 w 12"/>
                  <a:gd name="T15" fmla="*/ 6 h 12"/>
                  <a:gd name="T16" fmla="*/ 0 w 12"/>
                  <a:gd name="T17" fmla="*/ 6 h 12"/>
                  <a:gd name="T18" fmla="*/ 9 w 12"/>
                  <a:gd name="T1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9" y="12"/>
                    </a:moveTo>
                    <a:lnTo>
                      <a:pt x="9" y="12"/>
                    </a:lnTo>
                    <a:lnTo>
                      <a:pt x="12" y="6"/>
                    </a:lnTo>
                    <a:lnTo>
                      <a:pt x="3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9" y="12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23" name="Freeform 225"/>
              <p:cNvSpPr>
                <a:spLocks/>
              </p:cNvSpPr>
              <p:nvPr/>
            </p:nvSpPr>
            <p:spPr bwMode="auto">
              <a:xfrm>
                <a:off x="4206" y="3057"/>
                <a:ext cx="15" cy="12"/>
              </a:xfrm>
              <a:custGeom>
                <a:avLst/>
                <a:gdLst>
                  <a:gd name="T0" fmla="*/ 12 w 15"/>
                  <a:gd name="T1" fmla="*/ 9 h 12"/>
                  <a:gd name="T2" fmla="*/ 9 w 15"/>
                  <a:gd name="T3" fmla="*/ 12 h 12"/>
                  <a:gd name="T4" fmla="*/ 15 w 15"/>
                  <a:gd name="T5" fmla="*/ 6 h 12"/>
                  <a:gd name="T6" fmla="*/ 6 w 15"/>
                  <a:gd name="T7" fmla="*/ 0 h 12"/>
                  <a:gd name="T8" fmla="*/ 3 w 15"/>
                  <a:gd name="T9" fmla="*/ 6 h 12"/>
                  <a:gd name="T10" fmla="*/ 0 w 15"/>
                  <a:gd name="T11" fmla="*/ 9 h 12"/>
                  <a:gd name="T12" fmla="*/ 3 w 15"/>
                  <a:gd name="T13" fmla="*/ 6 h 12"/>
                  <a:gd name="T14" fmla="*/ 0 w 15"/>
                  <a:gd name="T15" fmla="*/ 6 h 12"/>
                  <a:gd name="T16" fmla="*/ 0 w 15"/>
                  <a:gd name="T17" fmla="*/ 9 h 12"/>
                  <a:gd name="T18" fmla="*/ 12 w 15"/>
                  <a:gd name="T19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2">
                    <a:moveTo>
                      <a:pt x="12" y="9"/>
                    </a:moveTo>
                    <a:lnTo>
                      <a:pt x="9" y="12"/>
                    </a:lnTo>
                    <a:lnTo>
                      <a:pt x="15" y="6"/>
                    </a:lnTo>
                    <a:lnTo>
                      <a:pt x="6" y="0"/>
                    </a:lnTo>
                    <a:lnTo>
                      <a:pt x="3" y="6"/>
                    </a:lnTo>
                    <a:lnTo>
                      <a:pt x="0" y="9"/>
                    </a:lnTo>
                    <a:lnTo>
                      <a:pt x="3" y="6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12" y="9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24" name="Freeform 226"/>
              <p:cNvSpPr>
                <a:spLocks/>
              </p:cNvSpPr>
              <p:nvPr/>
            </p:nvSpPr>
            <p:spPr bwMode="auto">
              <a:xfrm>
                <a:off x="4206" y="3066"/>
                <a:ext cx="12" cy="9"/>
              </a:xfrm>
              <a:custGeom>
                <a:avLst/>
                <a:gdLst>
                  <a:gd name="T0" fmla="*/ 9 w 12"/>
                  <a:gd name="T1" fmla="*/ 9 h 9"/>
                  <a:gd name="T2" fmla="*/ 9 w 12"/>
                  <a:gd name="T3" fmla="*/ 9 h 9"/>
                  <a:gd name="T4" fmla="*/ 12 w 12"/>
                  <a:gd name="T5" fmla="*/ 0 h 9"/>
                  <a:gd name="T6" fmla="*/ 0 w 12"/>
                  <a:gd name="T7" fmla="*/ 0 h 9"/>
                  <a:gd name="T8" fmla="*/ 0 w 12"/>
                  <a:gd name="T9" fmla="*/ 6 h 9"/>
                  <a:gd name="T10" fmla="*/ 0 w 12"/>
                  <a:gd name="T11" fmla="*/ 6 h 9"/>
                  <a:gd name="T12" fmla="*/ 0 w 12"/>
                  <a:gd name="T13" fmla="*/ 6 h 9"/>
                  <a:gd name="T14" fmla="*/ 0 w 12"/>
                  <a:gd name="T15" fmla="*/ 6 h 9"/>
                  <a:gd name="T16" fmla="*/ 0 w 12"/>
                  <a:gd name="T17" fmla="*/ 6 h 9"/>
                  <a:gd name="T18" fmla="*/ 9 w 12"/>
                  <a:gd name="T1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9">
                    <a:moveTo>
                      <a:pt x="9" y="9"/>
                    </a:moveTo>
                    <a:lnTo>
                      <a:pt x="9" y="9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9" y="9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25" name="Freeform 227"/>
              <p:cNvSpPr>
                <a:spLocks/>
              </p:cNvSpPr>
              <p:nvPr/>
            </p:nvSpPr>
            <p:spPr bwMode="auto">
              <a:xfrm>
                <a:off x="4203" y="3072"/>
                <a:ext cx="12" cy="9"/>
              </a:xfrm>
              <a:custGeom>
                <a:avLst/>
                <a:gdLst>
                  <a:gd name="T0" fmla="*/ 12 w 12"/>
                  <a:gd name="T1" fmla="*/ 9 h 9"/>
                  <a:gd name="T2" fmla="*/ 12 w 12"/>
                  <a:gd name="T3" fmla="*/ 9 h 9"/>
                  <a:gd name="T4" fmla="*/ 12 w 12"/>
                  <a:gd name="T5" fmla="*/ 3 h 9"/>
                  <a:gd name="T6" fmla="*/ 3 w 12"/>
                  <a:gd name="T7" fmla="*/ 0 h 9"/>
                  <a:gd name="T8" fmla="*/ 0 w 12"/>
                  <a:gd name="T9" fmla="*/ 9 h 9"/>
                  <a:gd name="T10" fmla="*/ 0 w 12"/>
                  <a:gd name="T11" fmla="*/ 9 h 9"/>
                  <a:gd name="T12" fmla="*/ 0 w 12"/>
                  <a:gd name="T13" fmla="*/ 9 h 9"/>
                  <a:gd name="T14" fmla="*/ 0 w 12"/>
                  <a:gd name="T15" fmla="*/ 9 h 9"/>
                  <a:gd name="T16" fmla="*/ 0 w 12"/>
                  <a:gd name="T17" fmla="*/ 9 h 9"/>
                  <a:gd name="T18" fmla="*/ 12 w 12"/>
                  <a:gd name="T1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9">
                    <a:moveTo>
                      <a:pt x="12" y="9"/>
                    </a:moveTo>
                    <a:lnTo>
                      <a:pt x="12" y="9"/>
                    </a:lnTo>
                    <a:lnTo>
                      <a:pt x="12" y="3"/>
                    </a:lnTo>
                    <a:lnTo>
                      <a:pt x="3" y="0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12" y="9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26" name="Freeform 228"/>
              <p:cNvSpPr>
                <a:spLocks/>
              </p:cNvSpPr>
              <p:nvPr/>
            </p:nvSpPr>
            <p:spPr bwMode="auto">
              <a:xfrm>
                <a:off x="4203" y="3081"/>
                <a:ext cx="12" cy="403"/>
              </a:xfrm>
              <a:custGeom>
                <a:avLst/>
                <a:gdLst>
                  <a:gd name="T0" fmla="*/ 12 w 12"/>
                  <a:gd name="T1" fmla="*/ 403 h 403"/>
                  <a:gd name="T2" fmla="*/ 12 w 12"/>
                  <a:gd name="T3" fmla="*/ 403 h 403"/>
                  <a:gd name="T4" fmla="*/ 12 w 12"/>
                  <a:gd name="T5" fmla="*/ 0 h 403"/>
                  <a:gd name="T6" fmla="*/ 0 w 12"/>
                  <a:gd name="T7" fmla="*/ 0 h 403"/>
                  <a:gd name="T8" fmla="*/ 0 w 12"/>
                  <a:gd name="T9" fmla="*/ 403 h 403"/>
                  <a:gd name="T10" fmla="*/ 0 w 12"/>
                  <a:gd name="T11" fmla="*/ 403 h 403"/>
                  <a:gd name="T12" fmla="*/ 0 w 12"/>
                  <a:gd name="T13" fmla="*/ 403 h 403"/>
                  <a:gd name="T14" fmla="*/ 0 w 12"/>
                  <a:gd name="T15" fmla="*/ 403 h 403"/>
                  <a:gd name="T16" fmla="*/ 0 w 12"/>
                  <a:gd name="T17" fmla="*/ 403 h 403"/>
                  <a:gd name="T18" fmla="*/ 12 w 12"/>
                  <a:gd name="T19" fmla="*/ 403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403">
                    <a:moveTo>
                      <a:pt x="12" y="403"/>
                    </a:moveTo>
                    <a:lnTo>
                      <a:pt x="12" y="403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403"/>
                    </a:lnTo>
                    <a:lnTo>
                      <a:pt x="0" y="403"/>
                    </a:lnTo>
                    <a:lnTo>
                      <a:pt x="0" y="403"/>
                    </a:lnTo>
                    <a:lnTo>
                      <a:pt x="0" y="403"/>
                    </a:lnTo>
                    <a:lnTo>
                      <a:pt x="0" y="403"/>
                    </a:lnTo>
                    <a:lnTo>
                      <a:pt x="12" y="403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27" name="Freeform 229"/>
              <p:cNvSpPr>
                <a:spLocks/>
              </p:cNvSpPr>
              <p:nvPr/>
            </p:nvSpPr>
            <p:spPr bwMode="auto">
              <a:xfrm>
                <a:off x="4804" y="3081"/>
                <a:ext cx="9" cy="403"/>
              </a:xfrm>
              <a:custGeom>
                <a:avLst/>
                <a:gdLst>
                  <a:gd name="T0" fmla="*/ 9 w 9"/>
                  <a:gd name="T1" fmla="*/ 403 h 403"/>
                  <a:gd name="T2" fmla="*/ 9 w 9"/>
                  <a:gd name="T3" fmla="*/ 403 h 403"/>
                  <a:gd name="T4" fmla="*/ 9 w 9"/>
                  <a:gd name="T5" fmla="*/ 0 h 403"/>
                  <a:gd name="T6" fmla="*/ 0 w 9"/>
                  <a:gd name="T7" fmla="*/ 0 h 403"/>
                  <a:gd name="T8" fmla="*/ 0 w 9"/>
                  <a:gd name="T9" fmla="*/ 403 h 403"/>
                  <a:gd name="T10" fmla="*/ 0 w 9"/>
                  <a:gd name="T11" fmla="*/ 403 h 403"/>
                  <a:gd name="T12" fmla="*/ 9 w 9"/>
                  <a:gd name="T13" fmla="*/ 403 h 403"/>
                  <a:gd name="T14" fmla="*/ 9 w 9"/>
                  <a:gd name="T15" fmla="*/ 403 h 403"/>
                  <a:gd name="T16" fmla="*/ 9 w 9"/>
                  <a:gd name="T17" fmla="*/ 403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403">
                    <a:moveTo>
                      <a:pt x="9" y="403"/>
                    </a:moveTo>
                    <a:lnTo>
                      <a:pt x="9" y="403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03"/>
                    </a:lnTo>
                    <a:lnTo>
                      <a:pt x="0" y="403"/>
                    </a:lnTo>
                    <a:lnTo>
                      <a:pt x="9" y="403"/>
                    </a:lnTo>
                    <a:lnTo>
                      <a:pt x="9" y="403"/>
                    </a:lnTo>
                    <a:lnTo>
                      <a:pt x="9" y="403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28" name="Freeform 230"/>
              <p:cNvSpPr>
                <a:spLocks/>
              </p:cNvSpPr>
              <p:nvPr/>
            </p:nvSpPr>
            <p:spPr bwMode="auto">
              <a:xfrm>
                <a:off x="4804" y="3484"/>
                <a:ext cx="9" cy="9"/>
              </a:xfrm>
              <a:custGeom>
                <a:avLst/>
                <a:gdLst>
                  <a:gd name="T0" fmla="*/ 9 w 9"/>
                  <a:gd name="T1" fmla="*/ 9 h 9"/>
                  <a:gd name="T2" fmla="*/ 9 w 9"/>
                  <a:gd name="T3" fmla="*/ 9 h 9"/>
                  <a:gd name="T4" fmla="*/ 9 w 9"/>
                  <a:gd name="T5" fmla="*/ 0 h 9"/>
                  <a:gd name="T6" fmla="*/ 0 w 9"/>
                  <a:gd name="T7" fmla="*/ 0 h 9"/>
                  <a:gd name="T8" fmla="*/ 0 w 9"/>
                  <a:gd name="T9" fmla="*/ 6 h 9"/>
                  <a:gd name="T10" fmla="*/ 0 w 9"/>
                  <a:gd name="T11" fmla="*/ 6 h 9"/>
                  <a:gd name="T12" fmla="*/ 9 w 9"/>
                  <a:gd name="T13" fmla="*/ 9 h 9"/>
                  <a:gd name="T14" fmla="*/ 9 w 9"/>
                  <a:gd name="T15" fmla="*/ 9 h 9"/>
                  <a:gd name="T16" fmla="*/ 9 w 9"/>
                  <a:gd name="T1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9">
                    <a:moveTo>
                      <a:pt x="9" y="9"/>
                    </a:moveTo>
                    <a:lnTo>
                      <a:pt x="9" y="9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9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29" name="Freeform 231"/>
              <p:cNvSpPr>
                <a:spLocks/>
              </p:cNvSpPr>
              <p:nvPr/>
            </p:nvSpPr>
            <p:spPr bwMode="auto">
              <a:xfrm>
                <a:off x="4801" y="3490"/>
                <a:ext cx="12" cy="12"/>
              </a:xfrm>
              <a:custGeom>
                <a:avLst/>
                <a:gdLst>
                  <a:gd name="T0" fmla="*/ 9 w 12"/>
                  <a:gd name="T1" fmla="*/ 12 h 12"/>
                  <a:gd name="T2" fmla="*/ 9 w 12"/>
                  <a:gd name="T3" fmla="*/ 12 h 12"/>
                  <a:gd name="T4" fmla="*/ 12 w 12"/>
                  <a:gd name="T5" fmla="*/ 3 h 12"/>
                  <a:gd name="T6" fmla="*/ 3 w 12"/>
                  <a:gd name="T7" fmla="*/ 0 h 12"/>
                  <a:gd name="T8" fmla="*/ 0 w 12"/>
                  <a:gd name="T9" fmla="*/ 9 h 12"/>
                  <a:gd name="T10" fmla="*/ 0 w 12"/>
                  <a:gd name="T11" fmla="*/ 6 h 12"/>
                  <a:gd name="T12" fmla="*/ 9 w 12"/>
                  <a:gd name="T13" fmla="*/ 12 h 12"/>
                  <a:gd name="T14" fmla="*/ 9 w 12"/>
                  <a:gd name="T15" fmla="*/ 12 h 12"/>
                  <a:gd name="T16" fmla="*/ 9 w 12"/>
                  <a:gd name="T1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2">
                    <a:moveTo>
                      <a:pt x="9" y="12"/>
                    </a:moveTo>
                    <a:lnTo>
                      <a:pt x="9" y="12"/>
                    </a:lnTo>
                    <a:lnTo>
                      <a:pt x="12" y="3"/>
                    </a:lnTo>
                    <a:lnTo>
                      <a:pt x="3" y="0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9" y="12"/>
                    </a:lnTo>
                    <a:lnTo>
                      <a:pt x="9" y="12"/>
                    </a:lnTo>
                    <a:lnTo>
                      <a:pt x="9" y="12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30" name="Freeform 232"/>
              <p:cNvSpPr>
                <a:spLocks/>
              </p:cNvSpPr>
              <p:nvPr/>
            </p:nvSpPr>
            <p:spPr bwMode="auto">
              <a:xfrm>
                <a:off x="4798" y="3496"/>
                <a:ext cx="12" cy="12"/>
              </a:xfrm>
              <a:custGeom>
                <a:avLst/>
                <a:gdLst>
                  <a:gd name="T0" fmla="*/ 9 w 12"/>
                  <a:gd name="T1" fmla="*/ 12 h 12"/>
                  <a:gd name="T2" fmla="*/ 9 w 12"/>
                  <a:gd name="T3" fmla="*/ 12 h 12"/>
                  <a:gd name="T4" fmla="*/ 12 w 12"/>
                  <a:gd name="T5" fmla="*/ 6 h 12"/>
                  <a:gd name="T6" fmla="*/ 3 w 12"/>
                  <a:gd name="T7" fmla="*/ 0 h 12"/>
                  <a:gd name="T8" fmla="*/ 0 w 12"/>
                  <a:gd name="T9" fmla="*/ 6 h 12"/>
                  <a:gd name="T10" fmla="*/ 0 w 12"/>
                  <a:gd name="T11" fmla="*/ 6 h 12"/>
                  <a:gd name="T12" fmla="*/ 9 w 12"/>
                  <a:gd name="T13" fmla="*/ 12 h 12"/>
                  <a:gd name="T14" fmla="*/ 9 w 12"/>
                  <a:gd name="T15" fmla="*/ 12 h 12"/>
                  <a:gd name="T16" fmla="*/ 9 w 12"/>
                  <a:gd name="T1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2">
                    <a:moveTo>
                      <a:pt x="9" y="12"/>
                    </a:moveTo>
                    <a:lnTo>
                      <a:pt x="9" y="12"/>
                    </a:lnTo>
                    <a:lnTo>
                      <a:pt x="12" y="6"/>
                    </a:lnTo>
                    <a:lnTo>
                      <a:pt x="3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9" y="12"/>
                    </a:lnTo>
                    <a:lnTo>
                      <a:pt x="9" y="12"/>
                    </a:lnTo>
                    <a:lnTo>
                      <a:pt x="9" y="12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31" name="Freeform 233"/>
              <p:cNvSpPr>
                <a:spLocks/>
              </p:cNvSpPr>
              <p:nvPr/>
            </p:nvSpPr>
            <p:spPr bwMode="auto">
              <a:xfrm>
                <a:off x="4795" y="3502"/>
                <a:ext cx="12" cy="15"/>
              </a:xfrm>
              <a:custGeom>
                <a:avLst/>
                <a:gdLst>
                  <a:gd name="T0" fmla="*/ 6 w 12"/>
                  <a:gd name="T1" fmla="*/ 15 h 15"/>
                  <a:gd name="T2" fmla="*/ 6 w 12"/>
                  <a:gd name="T3" fmla="*/ 12 h 15"/>
                  <a:gd name="T4" fmla="*/ 12 w 12"/>
                  <a:gd name="T5" fmla="*/ 6 h 15"/>
                  <a:gd name="T6" fmla="*/ 3 w 12"/>
                  <a:gd name="T7" fmla="*/ 0 h 15"/>
                  <a:gd name="T8" fmla="*/ 0 w 12"/>
                  <a:gd name="T9" fmla="*/ 6 h 15"/>
                  <a:gd name="T10" fmla="*/ 0 w 12"/>
                  <a:gd name="T11" fmla="*/ 6 h 15"/>
                  <a:gd name="T12" fmla="*/ 6 w 12"/>
                  <a:gd name="T13" fmla="*/ 15 h 15"/>
                  <a:gd name="T14" fmla="*/ 6 w 12"/>
                  <a:gd name="T15" fmla="*/ 15 h 15"/>
                  <a:gd name="T16" fmla="*/ 6 w 12"/>
                  <a:gd name="T17" fmla="*/ 12 h 15"/>
                  <a:gd name="T18" fmla="*/ 6 w 12"/>
                  <a:gd name="T1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5">
                    <a:moveTo>
                      <a:pt x="6" y="15"/>
                    </a:moveTo>
                    <a:lnTo>
                      <a:pt x="6" y="12"/>
                    </a:lnTo>
                    <a:lnTo>
                      <a:pt x="12" y="6"/>
                    </a:lnTo>
                    <a:lnTo>
                      <a:pt x="3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15"/>
                    </a:lnTo>
                    <a:lnTo>
                      <a:pt x="6" y="15"/>
                    </a:lnTo>
                    <a:lnTo>
                      <a:pt x="6" y="12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32" name="Freeform 234"/>
              <p:cNvSpPr>
                <a:spLocks/>
              </p:cNvSpPr>
              <p:nvPr/>
            </p:nvSpPr>
            <p:spPr bwMode="auto">
              <a:xfrm>
                <a:off x="4789" y="3508"/>
                <a:ext cx="12" cy="12"/>
              </a:xfrm>
              <a:custGeom>
                <a:avLst/>
                <a:gdLst>
                  <a:gd name="T0" fmla="*/ 6 w 12"/>
                  <a:gd name="T1" fmla="*/ 12 h 12"/>
                  <a:gd name="T2" fmla="*/ 6 w 12"/>
                  <a:gd name="T3" fmla="*/ 12 h 12"/>
                  <a:gd name="T4" fmla="*/ 12 w 12"/>
                  <a:gd name="T5" fmla="*/ 9 h 12"/>
                  <a:gd name="T6" fmla="*/ 6 w 12"/>
                  <a:gd name="T7" fmla="*/ 0 h 12"/>
                  <a:gd name="T8" fmla="*/ 0 w 12"/>
                  <a:gd name="T9" fmla="*/ 6 h 12"/>
                  <a:gd name="T10" fmla="*/ 0 w 12"/>
                  <a:gd name="T11" fmla="*/ 3 h 12"/>
                  <a:gd name="T12" fmla="*/ 6 w 12"/>
                  <a:gd name="T13" fmla="*/ 12 h 12"/>
                  <a:gd name="T14" fmla="*/ 6 w 12"/>
                  <a:gd name="T15" fmla="*/ 12 h 12"/>
                  <a:gd name="T16" fmla="*/ 6 w 12"/>
                  <a:gd name="T1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2">
                    <a:moveTo>
                      <a:pt x="6" y="12"/>
                    </a:moveTo>
                    <a:lnTo>
                      <a:pt x="6" y="12"/>
                    </a:lnTo>
                    <a:lnTo>
                      <a:pt x="12" y="9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33" name="Freeform 235"/>
              <p:cNvSpPr>
                <a:spLocks/>
              </p:cNvSpPr>
              <p:nvPr/>
            </p:nvSpPr>
            <p:spPr bwMode="auto">
              <a:xfrm>
                <a:off x="4783" y="3511"/>
                <a:ext cx="12" cy="15"/>
              </a:xfrm>
              <a:custGeom>
                <a:avLst/>
                <a:gdLst>
                  <a:gd name="T0" fmla="*/ 3 w 12"/>
                  <a:gd name="T1" fmla="*/ 15 h 15"/>
                  <a:gd name="T2" fmla="*/ 6 w 12"/>
                  <a:gd name="T3" fmla="*/ 15 h 15"/>
                  <a:gd name="T4" fmla="*/ 12 w 12"/>
                  <a:gd name="T5" fmla="*/ 9 h 15"/>
                  <a:gd name="T6" fmla="*/ 6 w 12"/>
                  <a:gd name="T7" fmla="*/ 0 h 15"/>
                  <a:gd name="T8" fmla="*/ 0 w 12"/>
                  <a:gd name="T9" fmla="*/ 6 h 15"/>
                  <a:gd name="T10" fmla="*/ 0 w 12"/>
                  <a:gd name="T11" fmla="*/ 6 h 15"/>
                  <a:gd name="T12" fmla="*/ 3 w 12"/>
                  <a:gd name="T13" fmla="*/ 15 h 15"/>
                  <a:gd name="T14" fmla="*/ 3 w 12"/>
                  <a:gd name="T15" fmla="*/ 15 h 15"/>
                  <a:gd name="T16" fmla="*/ 6 w 12"/>
                  <a:gd name="T17" fmla="*/ 15 h 15"/>
                  <a:gd name="T18" fmla="*/ 3 w 12"/>
                  <a:gd name="T1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5">
                    <a:moveTo>
                      <a:pt x="3" y="15"/>
                    </a:moveTo>
                    <a:lnTo>
                      <a:pt x="6" y="15"/>
                    </a:lnTo>
                    <a:lnTo>
                      <a:pt x="12" y="9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3" y="15"/>
                    </a:lnTo>
                    <a:lnTo>
                      <a:pt x="3" y="15"/>
                    </a:lnTo>
                    <a:lnTo>
                      <a:pt x="6" y="15"/>
                    </a:lnTo>
                    <a:lnTo>
                      <a:pt x="3" y="15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34" name="Freeform 236"/>
              <p:cNvSpPr>
                <a:spLocks/>
              </p:cNvSpPr>
              <p:nvPr/>
            </p:nvSpPr>
            <p:spPr bwMode="auto">
              <a:xfrm>
                <a:off x="4777" y="3517"/>
                <a:ext cx="9" cy="12"/>
              </a:xfrm>
              <a:custGeom>
                <a:avLst/>
                <a:gdLst>
                  <a:gd name="T0" fmla="*/ 0 w 9"/>
                  <a:gd name="T1" fmla="*/ 12 h 12"/>
                  <a:gd name="T2" fmla="*/ 3 w 9"/>
                  <a:gd name="T3" fmla="*/ 12 h 12"/>
                  <a:gd name="T4" fmla="*/ 9 w 9"/>
                  <a:gd name="T5" fmla="*/ 9 h 12"/>
                  <a:gd name="T6" fmla="*/ 6 w 9"/>
                  <a:gd name="T7" fmla="*/ 0 h 12"/>
                  <a:gd name="T8" fmla="*/ 0 w 9"/>
                  <a:gd name="T9" fmla="*/ 0 h 12"/>
                  <a:gd name="T10" fmla="*/ 0 w 9"/>
                  <a:gd name="T11" fmla="*/ 0 h 12"/>
                  <a:gd name="T12" fmla="*/ 0 w 9"/>
                  <a:gd name="T13" fmla="*/ 12 h 12"/>
                  <a:gd name="T14" fmla="*/ 3 w 9"/>
                  <a:gd name="T15" fmla="*/ 12 h 12"/>
                  <a:gd name="T16" fmla="*/ 3 w 9"/>
                  <a:gd name="T17" fmla="*/ 12 h 12"/>
                  <a:gd name="T18" fmla="*/ 0 w 9"/>
                  <a:gd name="T1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2">
                    <a:moveTo>
                      <a:pt x="0" y="12"/>
                    </a:moveTo>
                    <a:lnTo>
                      <a:pt x="3" y="12"/>
                    </a:lnTo>
                    <a:lnTo>
                      <a:pt x="9" y="9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35" name="Freeform 237"/>
              <p:cNvSpPr>
                <a:spLocks/>
              </p:cNvSpPr>
              <p:nvPr/>
            </p:nvSpPr>
            <p:spPr bwMode="auto">
              <a:xfrm>
                <a:off x="4771" y="3517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12 h 12"/>
                  <a:gd name="T4" fmla="*/ 6 w 6"/>
                  <a:gd name="T5" fmla="*/ 12 h 12"/>
                  <a:gd name="T6" fmla="*/ 6 w 6"/>
                  <a:gd name="T7" fmla="*/ 0 h 12"/>
                  <a:gd name="T8" fmla="*/ 0 w 6"/>
                  <a:gd name="T9" fmla="*/ 3 h 12"/>
                  <a:gd name="T10" fmla="*/ 0 w 6"/>
                  <a:gd name="T11" fmla="*/ 3 h 12"/>
                  <a:gd name="T12" fmla="*/ 0 w 6"/>
                  <a:gd name="T13" fmla="*/ 12 h 12"/>
                  <a:gd name="T14" fmla="*/ 0 w 6"/>
                  <a:gd name="T15" fmla="*/ 12 h 12"/>
                  <a:gd name="T16" fmla="*/ 0 w 6"/>
                  <a:gd name="T1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12"/>
                    </a:lnTo>
                    <a:lnTo>
                      <a:pt x="6" y="12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36" name="Freeform 238"/>
              <p:cNvSpPr>
                <a:spLocks/>
              </p:cNvSpPr>
              <p:nvPr/>
            </p:nvSpPr>
            <p:spPr bwMode="auto">
              <a:xfrm>
                <a:off x="4248" y="3520"/>
                <a:ext cx="523" cy="9"/>
              </a:xfrm>
              <a:custGeom>
                <a:avLst/>
                <a:gdLst>
                  <a:gd name="T0" fmla="*/ 0 w 523"/>
                  <a:gd name="T1" fmla="*/ 9 h 9"/>
                  <a:gd name="T2" fmla="*/ 0 w 523"/>
                  <a:gd name="T3" fmla="*/ 9 h 9"/>
                  <a:gd name="T4" fmla="*/ 523 w 523"/>
                  <a:gd name="T5" fmla="*/ 9 h 9"/>
                  <a:gd name="T6" fmla="*/ 523 w 523"/>
                  <a:gd name="T7" fmla="*/ 0 h 9"/>
                  <a:gd name="T8" fmla="*/ 0 w 523"/>
                  <a:gd name="T9" fmla="*/ 0 h 9"/>
                  <a:gd name="T10" fmla="*/ 0 w 523"/>
                  <a:gd name="T11" fmla="*/ 0 h 9"/>
                  <a:gd name="T12" fmla="*/ 0 w 523"/>
                  <a:gd name="T13" fmla="*/ 9 h 9"/>
                  <a:gd name="T14" fmla="*/ 0 w 523"/>
                  <a:gd name="T15" fmla="*/ 9 h 9"/>
                  <a:gd name="T16" fmla="*/ 0 w 523"/>
                  <a:gd name="T1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3" h="9">
                    <a:moveTo>
                      <a:pt x="0" y="9"/>
                    </a:moveTo>
                    <a:lnTo>
                      <a:pt x="0" y="9"/>
                    </a:lnTo>
                    <a:lnTo>
                      <a:pt x="523" y="9"/>
                    </a:lnTo>
                    <a:lnTo>
                      <a:pt x="52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37" name="Freeform 239"/>
              <p:cNvSpPr>
                <a:spLocks/>
              </p:cNvSpPr>
              <p:nvPr/>
            </p:nvSpPr>
            <p:spPr bwMode="auto">
              <a:xfrm>
                <a:off x="4239" y="3517"/>
                <a:ext cx="9" cy="12"/>
              </a:xfrm>
              <a:custGeom>
                <a:avLst/>
                <a:gdLst>
                  <a:gd name="T0" fmla="*/ 0 w 9"/>
                  <a:gd name="T1" fmla="*/ 12 h 12"/>
                  <a:gd name="T2" fmla="*/ 0 w 9"/>
                  <a:gd name="T3" fmla="*/ 12 h 12"/>
                  <a:gd name="T4" fmla="*/ 9 w 9"/>
                  <a:gd name="T5" fmla="*/ 12 h 12"/>
                  <a:gd name="T6" fmla="*/ 9 w 9"/>
                  <a:gd name="T7" fmla="*/ 3 h 12"/>
                  <a:gd name="T8" fmla="*/ 0 w 9"/>
                  <a:gd name="T9" fmla="*/ 0 h 12"/>
                  <a:gd name="T10" fmla="*/ 3 w 9"/>
                  <a:gd name="T11" fmla="*/ 0 h 12"/>
                  <a:gd name="T12" fmla="*/ 0 w 9"/>
                  <a:gd name="T13" fmla="*/ 12 h 12"/>
                  <a:gd name="T14" fmla="*/ 0 w 9"/>
                  <a:gd name="T15" fmla="*/ 12 h 12"/>
                  <a:gd name="T16" fmla="*/ 0 w 9"/>
                  <a:gd name="T1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12">
                    <a:moveTo>
                      <a:pt x="0" y="12"/>
                    </a:moveTo>
                    <a:lnTo>
                      <a:pt x="0" y="12"/>
                    </a:lnTo>
                    <a:lnTo>
                      <a:pt x="9" y="12"/>
                    </a:lnTo>
                    <a:lnTo>
                      <a:pt x="9" y="3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38" name="Freeform 240"/>
              <p:cNvSpPr>
                <a:spLocks/>
              </p:cNvSpPr>
              <p:nvPr/>
            </p:nvSpPr>
            <p:spPr bwMode="auto">
              <a:xfrm>
                <a:off x="4230" y="3517"/>
                <a:ext cx="12" cy="12"/>
              </a:xfrm>
              <a:custGeom>
                <a:avLst/>
                <a:gdLst>
                  <a:gd name="T0" fmla="*/ 0 w 12"/>
                  <a:gd name="T1" fmla="*/ 9 h 12"/>
                  <a:gd name="T2" fmla="*/ 0 w 12"/>
                  <a:gd name="T3" fmla="*/ 9 h 12"/>
                  <a:gd name="T4" fmla="*/ 9 w 12"/>
                  <a:gd name="T5" fmla="*/ 12 h 12"/>
                  <a:gd name="T6" fmla="*/ 12 w 12"/>
                  <a:gd name="T7" fmla="*/ 0 h 12"/>
                  <a:gd name="T8" fmla="*/ 3 w 12"/>
                  <a:gd name="T9" fmla="*/ 0 h 12"/>
                  <a:gd name="T10" fmla="*/ 6 w 12"/>
                  <a:gd name="T11" fmla="*/ 0 h 12"/>
                  <a:gd name="T12" fmla="*/ 0 w 12"/>
                  <a:gd name="T13" fmla="*/ 9 h 12"/>
                  <a:gd name="T14" fmla="*/ 0 w 12"/>
                  <a:gd name="T15" fmla="*/ 9 h 12"/>
                  <a:gd name="T16" fmla="*/ 0 w 12"/>
                  <a:gd name="T17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2">
                    <a:moveTo>
                      <a:pt x="0" y="9"/>
                    </a:moveTo>
                    <a:lnTo>
                      <a:pt x="0" y="9"/>
                    </a:lnTo>
                    <a:lnTo>
                      <a:pt x="9" y="12"/>
                    </a:lnTo>
                    <a:lnTo>
                      <a:pt x="12" y="0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39" name="Freeform 241"/>
              <p:cNvSpPr>
                <a:spLocks/>
              </p:cNvSpPr>
              <p:nvPr/>
            </p:nvSpPr>
            <p:spPr bwMode="auto">
              <a:xfrm>
                <a:off x="4221" y="3511"/>
                <a:ext cx="15" cy="15"/>
              </a:xfrm>
              <a:custGeom>
                <a:avLst/>
                <a:gdLst>
                  <a:gd name="T0" fmla="*/ 0 w 15"/>
                  <a:gd name="T1" fmla="*/ 9 h 15"/>
                  <a:gd name="T2" fmla="*/ 3 w 15"/>
                  <a:gd name="T3" fmla="*/ 9 h 15"/>
                  <a:gd name="T4" fmla="*/ 9 w 15"/>
                  <a:gd name="T5" fmla="*/ 15 h 15"/>
                  <a:gd name="T6" fmla="*/ 15 w 15"/>
                  <a:gd name="T7" fmla="*/ 6 h 15"/>
                  <a:gd name="T8" fmla="*/ 6 w 15"/>
                  <a:gd name="T9" fmla="*/ 0 h 15"/>
                  <a:gd name="T10" fmla="*/ 9 w 15"/>
                  <a:gd name="T11" fmla="*/ 3 h 15"/>
                  <a:gd name="T12" fmla="*/ 0 w 15"/>
                  <a:gd name="T13" fmla="*/ 9 h 15"/>
                  <a:gd name="T14" fmla="*/ 3 w 15"/>
                  <a:gd name="T15" fmla="*/ 9 h 15"/>
                  <a:gd name="T16" fmla="*/ 3 w 15"/>
                  <a:gd name="T17" fmla="*/ 9 h 15"/>
                  <a:gd name="T18" fmla="*/ 0 w 15"/>
                  <a:gd name="T19" fmla="*/ 9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5">
                    <a:moveTo>
                      <a:pt x="0" y="9"/>
                    </a:moveTo>
                    <a:lnTo>
                      <a:pt x="3" y="9"/>
                    </a:lnTo>
                    <a:lnTo>
                      <a:pt x="9" y="15"/>
                    </a:lnTo>
                    <a:lnTo>
                      <a:pt x="15" y="6"/>
                    </a:lnTo>
                    <a:lnTo>
                      <a:pt x="6" y="0"/>
                    </a:lnTo>
                    <a:lnTo>
                      <a:pt x="9" y="3"/>
                    </a:lnTo>
                    <a:lnTo>
                      <a:pt x="0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40" name="Freeform 242"/>
              <p:cNvSpPr>
                <a:spLocks/>
              </p:cNvSpPr>
              <p:nvPr/>
            </p:nvSpPr>
            <p:spPr bwMode="auto">
              <a:xfrm>
                <a:off x="4215" y="3508"/>
                <a:ext cx="15" cy="12"/>
              </a:xfrm>
              <a:custGeom>
                <a:avLst/>
                <a:gdLst>
                  <a:gd name="T0" fmla="*/ 0 w 15"/>
                  <a:gd name="T1" fmla="*/ 6 h 12"/>
                  <a:gd name="T2" fmla="*/ 3 w 15"/>
                  <a:gd name="T3" fmla="*/ 9 h 12"/>
                  <a:gd name="T4" fmla="*/ 6 w 15"/>
                  <a:gd name="T5" fmla="*/ 12 h 12"/>
                  <a:gd name="T6" fmla="*/ 15 w 15"/>
                  <a:gd name="T7" fmla="*/ 6 h 12"/>
                  <a:gd name="T8" fmla="*/ 9 w 15"/>
                  <a:gd name="T9" fmla="*/ 0 h 12"/>
                  <a:gd name="T10" fmla="*/ 9 w 15"/>
                  <a:gd name="T11" fmla="*/ 0 h 12"/>
                  <a:gd name="T12" fmla="*/ 0 w 15"/>
                  <a:gd name="T13" fmla="*/ 6 h 12"/>
                  <a:gd name="T14" fmla="*/ 3 w 15"/>
                  <a:gd name="T15" fmla="*/ 9 h 12"/>
                  <a:gd name="T16" fmla="*/ 3 w 15"/>
                  <a:gd name="T17" fmla="*/ 9 h 12"/>
                  <a:gd name="T18" fmla="*/ 0 w 15"/>
                  <a:gd name="T1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2">
                    <a:moveTo>
                      <a:pt x="0" y="6"/>
                    </a:moveTo>
                    <a:lnTo>
                      <a:pt x="3" y="9"/>
                    </a:lnTo>
                    <a:lnTo>
                      <a:pt x="6" y="12"/>
                    </a:lnTo>
                    <a:lnTo>
                      <a:pt x="15" y="6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0" y="6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41" name="Freeform 243"/>
              <p:cNvSpPr>
                <a:spLocks/>
              </p:cNvSpPr>
              <p:nvPr/>
            </p:nvSpPr>
            <p:spPr bwMode="auto">
              <a:xfrm>
                <a:off x="4212" y="3502"/>
                <a:ext cx="12" cy="12"/>
              </a:xfrm>
              <a:custGeom>
                <a:avLst/>
                <a:gdLst>
                  <a:gd name="T0" fmla="*/ 0 w 12"/>
                  <a:gd name="T1" fmla="*/ 6 h 12"/>
                  <a:gd name="T2" fmla="*/ 0 w 12"/>
                  <a:gd name="T3" fmla="*/ 6 h 12"/>
                  <a:gd name="T4" fmla="*/ 3 w 12"/>
                  <a:gd name="T5" fmla="*/ 12 h 12"/>
                  <a:gd name="T6" fmla="*/ 12 w 12"/>
                  <a:gd name="T7" fmla="*/ 6 h 12"/>
                  <a:gd name="T8" fmla="*/ 9 w 12"/>
                  <a:gd name="T9" fmla="*/ 0 h 12"/>
                  <a:gd name="T10" fmla="*/ 9 w 12"/>
                  <a:gd name="T11" fmla="*/ 0 h 12"/>
                  <a:gd name="T12" fmla="*/ 0 w 12"/>
                  <a:gd name="T13" fmla="*/ 6 h 12"/>
                  <a:gd name="T14" fmla="*/ 0 w 12"/>
                  <a:gd name="T15" fmla="*/ 6 h 12"/>
                  <a:gd name="T16" fmla="*/ 0 w 12"/>
                  <a:gd name="T1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2">
                    <a:moveTo>
                      <a:pt x="0" y="6"/>
                    </a:moveTo>
                    <a:lnTo>
                      <a:pt x="0" y="6"/>
                    </a:lnTo>
                    <a:lnTo>
                      <a:pt x="3" y="12"/>
                    </a:lnTo>
                    <a:lnTo>
                      <a:pt x="12" y="6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42" name="Freeform 244"/>
              <p:cNvSpPr>
                <a:spLocks/>
              </p:cNvSpPr>
              <p:nvPr/>
            </p:nvSpPr>
            <p:spPr bwMode="auto">
              <a:xfrm>
                <a:off x="4206" y="3496"/>
                <a:ext cx="15" cy="12"/>
              </a:xfrm>
              <a:custGeom>
                <a:avLst/>
                <a:gdLst>
                  <a:gd name="T0" fmla="*/ 0 w 15"/>
                  <a:gd name="T1" fmla="*/ 6 h 12"/>
                  <a:gd name="T2" fmla="*/ 3 w 15"/>
                  <a:gd name="T3" fmla="*/ 6 h 12"/>
                  <a:gd name="T4" fmla="*/ 6 w 15"/>
                  <a:gd name="T5" fmla="*/ 12 h 12"/>
                  <a:gd name="T6" fmla="*/ 15 w 15"/>
                  <a:gd name="T7" fmla="*/ 6 h 12"/>
                  <a:gd name="T8" fmla="*/ 9 w 15"/>
                  <a:gd name="T9" fmla="*/ 0 h 12"/>
                  <a:gd name="T10" fmla="*/ 12 w 15"/>
                  <a:gd name="T11" fmla="*/ 3 h 12"/>
                  <a:gd name="T12" fmla="*/ 0 w 15"/>
                  <a:gd name="T13" fmla="*/ 6 h 12"/>
                  <a:gd name="T14" fmla="*/ 0 w 15"/>
                  <a:gd name="T15" fmla="*/ 6 h 12"/>
                  <a:gd name="T16" fmla="*/ 3 w 15"/>
                  <a:gd name="T17" fmla="*/ 6 h 12"/>
                  <a:gd name="T18" fmla="*/ 0 w 15"/>
                  <a:gd name="T1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2">
                    <a:moveTo>
                      <a:pt x="0" y="6"/>
                    </a:moveTo>
                    <a:lnTo>
                      <a:pt x="3" y="6"/>
                    </a:lnTo>
                    <a:lnTo>
                      <a:pt x="6" y="12"/>
                    </a:lnTo>
                    <a:lnTo>
                      <a:pt x="15" y="6"/>
                    </a:lnTo>
                    <a:lnTo>
                      <a:pt x="9" y="0"/>
                    </a:lnTo>
                    <a:lnTo>
                      <a:pt x="12" y="3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3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43" name="Freeform 245"/>
              <p:cNvSpPr>
                <a:spLocks/>
              </p:cNvSpPr>
              <p:nvPr/>
            </p:nvSpPr>
            <p:spPr bwMode="auto">
              <a:xfrm>
                <a:off x="4206" y="3490"/>
                <a:ext cx="12" cy="12"/>
              </a:xfrm>
              <a:custGeom>
                <a:avLst/>
                <a:gdLst>
                  <a:gd name="T0" fmla="*/ 0 w 12"/>
                  <a:gd name="T1" fmla="*/ 3 h 12"/>
                  <a:gd name="T2" fmla="*/ 0 w 12"/>
                  <a:gd name="T3" fmla="*/ 3 h 12"/>
                  <a:gd name="T4" fmla="*/ 0 w 12"/>
                  <a:gd name="T5" fmla="*/ 12 h 12"/>
                  <a:gd name="T6" fmla="*/ 12 w 12"/>
                  <a:gd name="T7" fmla="*/ 9 h 12"/>
                  <a:gd name="T8" fmla="*/ 9 w 12"/>
                  <a:gd name="T9" fmla="*/ 0 h 12"/>
                  <a:gd name="T10" fmla="*/ 9 w 12"/>
                  <a:gd name="T11" fmla="*/ 0 h 12"/>
                  <a:gd name="T12" fmla="*/ 0 w 12"/>
                  <a:gd name="T13" fmla="*/ 3 h 12"/>
                  <a:gd name="T14" fmla="*/ 0 w 12"/>
                  <a:gd name="T15" fmla="*/ 3 h 12"/>
                  <a:gd name="T16" fmla="*/ 0 w 12"/>
                  <a:gd name="T17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2">
                    <a:moveTo>
                      <a:pt x="0" y="3"/>
                    </a:moveTo>
                    <a:lnTo>
                      <a:pt x="0" y="3"/>
                    </a:lnTo>
                    <a:lnTo>
                      <a:pt x="0" y="12"/>
                    </a:lnTo>
                    <a:lnTo>
                      <a:pt x="12" y="9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44" name="Freeform 246"/>
              <p:cNvSpPr>
                <a:spLocks/>
              </p:cNvSpPr>
              <p:nvPr/>
            </p:nvSpPr>
            <p:spPr bwMode="auto">
              <a:xfrm>
                <a:off x="4203" y="3484"/>
                <a:ext cx="12" cy="9"/>
              </a:xfrm>
              <a:custGeom>
                <a:avLst/>
                <a:gdLst>
                  <a:gd name="T0" fmla="*/ 6 w 12"/>
                  <a:gd name="T1" fmla="*/ 0 h 9"/>
                  <a:gd name="T2" fmla="*/ 0 w 12"/>
                  <a:gd name="T3" fmla="*/ 0 h 9"/>
                  <a:gd name="T4" fmla="*/ 3 w 12"/>
                  <a:gd name="T5" fmla="*/ 9 h 9"/>
                  <a:gd name="T6" fmla="*/ 12 w 12"/>
                  <a:gd name="T7" fmla="*/ 6 h 9"/>
                  <a:gd name="T8" fmla="*/ 12 w 12"/>
                  <a:gd name="T9" fmla="*/ 0 h 9"/>
                  <a:gd name="T10" fmla="*/ 6 w 12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9">
                    <a:moveTo>
                      <a:pt x="6" y="0"/>
                    </a:moveTo>
                    <a:lnTo>
                      <a:pt x="0" y="0"/>
                    </a:lnTo>
                    <a:lnTo>
                      <a:pt x="3" y="9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45" name="Freeform 247"/>
              <p:cNvSpPr>
                <a:spLocks/>
              </p:cNvSpPr>
              <p:nvPr/>
            </p:nvSpPr>
            <p:spPr bwMode="auto">
              <a:xfrm>
                <a:off x="4203" y="3081"/>
                <a:ext cx="12" cy="403"/>
              </a:xfrm>
              <a:custGeom>
                <a:avLst/>
                <a:gdLst>
                  <a:gd name="T0" fmla="*/ 0 w 12"/>
                  <a:gd name="T1" fmla="*/ 0 h 403"/>
                  <a:gd name="T2" fmla="*/ 0 w 12"/>
                  <a:gd name="T3" fmla="*/ 0 h 403"/>
                  <a:gd name="T4" fmla="*/ 0 w 12"/>
                  <a:gd name="T5" fmla="*/ 403 h 403"/>
                  <a:gd name="T6" fmla="*/ 12 w 12"/>
                  <a:gd name="T7" fmla="*/ 403 h 403"/>
                  <a:gd name="T8" fmla="*/ 12 w 12"/>
                  <a:gd name="T9" fmla="*/ 0 h 403"/>
                  <a:gd name="T10" fmla="*/ 12 w 12"/>
                  <a:gd name="T11" fmla="*/ 0 h 403"/>
                  <a:gd name="T12" fmla="*/ 0 w 12"/>
                  <a:gd name="T13" fmla="*/ 0 h 403"/>
                  <a:gd name="T14" fmla="*/ 0 w 12"/>
                  <a:gd name="T15" fmla="*/ 0 h 403"/>
                  <a:gd name="T16" fmla="*/ 0 w 12"/>
                  <a:gd name="T17" fmla="*/ 0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403">
                    <a:moveTo>
                      <a:pt x="0" y="0"/>
                    </a:moveTo>
                    <a:lnTo>
                      <a:pt x="0" y="0"/>
                    </a:lnTo>
                    <a:lnTo>
                      <a:pt x="0" y="403"/>
                    </a:lnTo>
                    <a:lnTo>
                      <a:pt x="12" y="403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46" name="Freeform 248"/>
              <p:cNvSpPr>
                <a:spLocks/>
              </p:cNvSpPr>
              <p:nvPr/>
            </p:nvSpPr>
            <p:spPr bwMode="auto">
              <a:xfrm>
                <a:off x="4203" y="3072"/>
                <a:ext cx="12" cy="9"/>
              </a:xfrm>
              <a:custGeom>
                <a:avLst/>
                <a:gdLst>
                  <a:gd name="T0" fmla="*/ 3 w 12"/>
                  <a:gd name="T1" fmla="*/ 0 h 9"/>
                  <a:gd name="T2" fmla="*/ 3 w 12"/>
                  <a:gd name="T3" fmla="*/ 0 h 9"/>
                  <a:gd name="T4" fmla="*/ 0 w 12"/>
                  <a:gd name="T5" fmla="*/ 9 h 9"/>
                  <a:gd name="T6" fmla="*/ 12 w 12"/>
                  <a:gd name="T7" fmla="*/ 9 h 9"/>
                  <a:gd name="T8" fmla="*/ 12 w 12"/>
                  <a:gd name="T9" fmla="*/ 3 h 9"/>
                  <a:gd name="T10" fmla="*/ 12 w 12"/>
                  <a:gd name="T11" fmla="*/ 3 h 9"/>
                  <a:gd name="T12" fmla="*/ 3 w 12"/>
                  <a:gd name="T13" fmla="*/ 0 h 9"/>
                  <a:gd name="T14" fmla="*/ 3 w 12"/>
                  <a:gd name="T15" fmla="*/ 0 h 9"/>
                  <a:gd name="T16" fmla="*/ 3 w 12"/>
                  <a:gd name="T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9">
                    <a:moveTo>
                      <a:pt x="3" y="0"/>
                    </a:moveTo>
                    <a:lnTo>
                      <a:pt x="3" y="0"/>
                    </a:lnTo>
                    <a:lnTo>
                      <a:pt x="0" y="9"/>
                    </a:lnTo>
                    <a:lnTo>
                      <a:pt x="12" y="9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47" name="Freeform 249"/>
              <p:cNvSpPr>
                <a:spLocks/>
              </p:cNvSpPr>
              <p:nvPr/>
            </p:nvSpPr>
            <p:spPr bwMode="auto">
              <a:xfrm>
                <a:off x="4206" y="3063"/>
                <a:ext cx="12" cy="12"/>
              </a:xfrm>
              <a:custGeom>
                <a:avLst/>
                <a:gdLst>
                  <a:gd name="T0" fmla="*/ 3 w 12"/>
                  <a:gd name="T1" fmla="*/ 0 h 12"/>
                  <a:gd name="T2" fmla="*/ 0 w 12"/>
                  <a:gd name="T3" fmla="*/ 0 h 12"/>
                  <a:gd name="T4" fmla="*/ 0 w 12"/>
                  <a:gd name="T5" fmla="*/ 9 h 12"/>
                  <a:gd name="T6" fmla="*/ 9 w 12"/>
                  <a:gd name="T7" fmla="*/ 12 h 12"/>
                  <a:gd name="T8" fmla="*/ 12 w 12"/>
                  <a:gd name="T9" fmla="*/ 3 h 12"/>
                  <a:gd name="T10" fmla="*/ 9 w 12"/>
                  <a:gd name="T11" fmla="*/ 6 h 12"/>
                  <a:gd name="T12" fmla="*/ 3 w 12"/>
                  <a:gd name="T13" fmla="*/ 0 h 12"/>
                  <a:gd name="T14" fmla="*/ 0 w 12"/>
                  <a:gd name="T15" fmla="*/ 0 h 12"/>
                  <a:gd name="T16" fmla="*/ 0 w 12"/>
                  <a:gd name="T17" fmla="*/ 0 h 12"/>
                  <a:gd name="T18" fmla="*/ 3 w 12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3" y="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9" y="12"/>
                    </a:lnTo>
                    <a:lnTo>
                      <a:pt x="12" y="3"/>
                    </a:lnTo>
                    <a:lnTo>
                      <a:pt x="9" y="6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48" name="Freeform 250"/>
              <p:cNvSpPr>
                <a:spLocks/>
              </p:cNvSpPr>
              <p:nvPr/>
            </p:nvSpPr>
            <p:spPr bwMode="auto">
              <a:xfrm>
                <a:off x="4209" y="3057"/>
                <a:ext cx="12" cy="12"/>
              </a:xfrm>
              <a:custGeom>
                <a:avLst/>
                <a:gdLst>
                  <a:gd name="T0" fmla="*/ 3 w 12"/>
                  <a:gd name="T1" fmla="*/ 0 h 12"/>
                  <a:gd name="T2" fmla="*/ 3 w 12"/>
                  <a:gd name="T3" fmla="*/ 0 h 12"/>
                  <a:gd name="T4" fmla="*/ 0 w 12"/>
                  <a:gd name="T5" fmla="*/ 6 h 12"/>
                  <a:gd name="T6" fmla="*/ 6 w 12"/>
                  <a:gd name="T7" fmla="*/ 12 h 12"/>
                  <a:gd name="T8" fmla="*/ 12 w 12"/>
                  <a:gd name="T9" fmla="*/ 3 h 12"/>
                  <a:gd name="T10" fmla="*/ 12 w 12"/>
                  <a:gd name="T11" fmla="*/ 6 h 12"/>
                  <a:gd name="T12" fmla="*/ 3 w 12"/>
                  <a:gd name="T13" fmla="*/ 0 h 12"/>
                  <a:gd name="T14" fmla="*/ 3 w 12"/>
                  <a:gd name="T15" fmla="*/ 0 h 12"/>
                  <a:gd name="T16" fmla="*/ 3 w 12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2">
                    <a:moveTo>
                      <a:pt x="3" y="0"/>
                    </a:moveTo>
                    <a:lnTo>
                      <a:pt x="3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12" y="3"/>
                    </a:lnTo>
                    <a:lnTo>
                      <a:pt x="12" y="6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49" name="Freeform 251"/>
              <p:cNvSpPr>
                <a:spLocks/>
              </p:cNvSpPr>
              <p:nvPr/>
            </p:nvSpPr>
            <p:spPr bwMode="auto">
              <a:xfrm>
                <a:off x="4212" y="3048"/>
                <a:ext cx="12" cy="15"/>
              </a:xfrm>
              <a:custGeom>
                <a:avLst/>
                <a:gdLst>
                  <a:gd name="T0" fmla="*/ 6 w 12"/>
                  <a:gd name="T1" fmla="*/ 0 h 15"/>
                  <a:gd name="T2" fmla="*/ 3 w 12"/>
                  <a:gd name="T3" fmla="*/ 3 h 15"/>
                  <a:gd name="T4" fmla="*/ 0 w 12"/>
                  <a:gd name="T5" fmla="*/ 9 h 15"/>
                  <a:gd name="T6" fmla="*/ 9 w 12"/>
                  <a:gd name="T7" fmla="*/ 15 h 15"/>
                  <a:gd name="T8" fmla="*/ 12 w 12"/>
                  <a:gd name="T9" fmla="*/ 9 h 15"/>
                  <a:gd name="T10" fmla="*/ 12 w 12"/>
                  <a:gd name="T11" fmla="*/ 9 h 15"/>
                  <a:gd name="T12" fmla="*/ 6 w 12"/>
                  <a:gd name="T13" fmla="*/ 0 h 15"/>
                  <a:gd name="T14" fmla="*/ 6 w 12"/>
                  <a:gd name="T15" fmla="*/ 0 h 15"/>
                  <a:gd name="T16" fmla="*/ 3 w 12"/>
                  <a:gd name="T17" fmla="*/ 3 h 15"/>
                  <a:gd name="T18" fmla="*/ 6 w 12"/>
                  <a:gd name="T1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5">
                    <a:moveTo>
                      <a:pt x="6" y="0"/>
                    </a:moveTo>
                    <a:lnTo>
                      <a:pt x="3" y="3"/>
                    </a:lnTo>
                    <a:lnTo>
                      <a:pt x="0" y="9"/>
                    </a:lnTo>
                    <a:lnTo>
                      <a:pt x="9" y="15"/>
                    </a:lnTo>
                    <a:lnTo>
                      <a:pt x="12" y="9"/>
                    </a:lnTo>
                    <a:lnTo>
                      <a:pt x="12" y="9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3" y="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50" name="Freeform 252"/>
              <p:cNvSpPr>
                <a:spLocks/>
              </p:cNvSpPr>
              <p:nvPr/>
            </p:nvSpPr>
            <p:spPr bwMode="auto">
              <a:xfrm>
                <a:off x="4218" y="3045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3 w 12"/>
                  <a:gd name="T3" fmla="*/ 0 h 12"/>
                  <a:gd name="T4" fmla="*/ 0 w 12"/>
                  <a:gd name="T5" fmla="*/ 3 h 12"/>
                  <a:gd name="T6" fmla="*/ 6 w 12"/>
                  <a:gd name="T7" fmla="*/ 12 h 12"/>
                  <a:gd name="T8" fmla="*/ 12 w 12"/>
                  <a:gd name="T9" fmla="*/ 6 h 12"/>
                  <a:gd name="T10" fmla="*/ 9 w 12"/>
                  <a:gd name="T11" fmla="*/ 6 h 12"/>
                  <a:gd name="T12" fmla="*/ 6 w 12"/>
                  <a:gd name="T13" fmla="*/ 0 h 12"/>
                  <a:gd name="T14" fmla="*/ 6 w 12"/>
                  <a:gd name="T15" fmla="*/ 0 h 12"/>
                  <a:gd name="T16" fmla="*/ 3 w 12"/>
                  <a:gd name="T17" fmla="*/ 0 h 12"/>
                  <a:gd name="T18" fmla="*/ 6 w 12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6" y="0"/>
                    </a:moveTo>
                    <a:lnTo>
                      <a:pt x="3" y="0"/>
                    </a:lnTo>
                    <a:lnTo>
                      <a:pt x="0" y="3"/>
                    </a:lnTo>
                    <a:lnTo>
                      <a:pt x="6" y="12"/>
                    </a:lnTo>
                    <a:lnTo>
                      <a:pt x="12" y="6"/>
                    </a:lnTo>
                    <a:lnTo>
                      <a:pt x="9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51" name="Freeform 253"/>
              <p:cNvSpPr>
                <a:spLocks/>
              </p:cNvSpPr>
              <p:nvPr/>
            </p:nvSpPr>
            <p:spPr bwMode="auto">
              <a:xfrm>
                <a:off x="4224" y="3039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6 w 12"/>
                  <a:gd name="T3" fmla="*/ 0 h 12"/>
                  <a:gd name="T4" fmla="*/ 0 w 12"/>
                  <a:gd name="T5" fmla="*/ 6 h 12"/>
                  <a:gd name="T6" fmla="*/ 3 w 12"/>
                  <a:gd name="T7" fmla="*/ 12 h 12"/>
                  <a:gd name="T8" fmla="*/ 12 w 12"/>
                  <a:gd name="T9" fmla="*/ 9 h 12"/>
                  <a:gd name="T10" fmla="*/ 9 w 12"/>
                  <a:gd name="T11" fmla="*/ 9 h 12"/>
                  <a:gd name="T12" fmla="*/ 6 w 12"/>
                  <a:gd name="T13" fmla="*/ 0 h 12"/>
                  <a:gd name="T14" fmla="*/ 6 w 12"/>
                  <a:gd name="T15" fmla="*/ 0 h 12"/>
                  <a:gd name="T16" fmla="*/ 6 w 12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3" y="12"/>
                    </a:lnTo>
                    <a:lnTo>
                      <a:pt x="12" y="9"/>
                    </a:lnTo>
                    <a:lnTo>
                      <a:pt x="9" y="9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52" name="Freeform 254"/>
              <p:cNvSpPr>
                <a:spLocks/>
              </p:cNvSpPr>
              <p:nvPr/>
            </p:nvSpPr>
            <p:spPr bwMode="auto">
              <a:xfrm>
                <a:off x="4230" y="3036"/>
                <a:ext cx="12" cy="12"/>
              </a:xfrm>
              <a:custGeom>
                <a:avLst/>
                <a:gdLst>
                  <a:gd name="T0" fmla="*/ 9 w 12"/>
                  <a:gd name="T1" fmla="*/ 0 h 12"/>
                  <a:gd name="T2" fmla="*/ 9 w 12"/>
                  <a:gd name="T3" fmla="*/ 0 h 12"/>
                  <a:gd name="T4" fmla="*/ 0 w 12"/>
                  <a:gd name="T5" fmla="*/ 3 h 12"/>
                  <a:gd name="T6" fmla="*/ 3 w 12"/>
                  <a:gd name="T7" fmla="*/ 12 h 12"/>
                  <a:gd name="T8" fmla="*/ 12 w 12"/>
                  <a:gd name="T9" fmla="*/ 12 h 12"/>
                  <a:gd name="T10" fmla="*/ 9 w 12"/>
                  <a:gd name="T11" fmla="*/ 12 h 12"/>
                  <a:gd name="T12" fmla="*/ 9 w 12"/>
                  <a:gd name="T13" fmla="*/ 0 h 12"/>
                  <a:gd name="T14" fmla="*/ 9 w 12"/>
                  <a:gd name="T15" fmla="*/ 0 h 12"/>
                  <a:gd name="T16" fmla="*/ 9 w 12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2">
                    <a:moveTo>
                      <a:pt x="9" y="0"/>
                    </a:moveTo>
                    <a:lnTo>
                      <a:pt x="9" y="0"/>
                    </a:lnTo>
                    <a:lnTo>
                      <a:pt x="0" y="3"/>
                    </a:lnTo>
                    <a:lnTo>
                      <a:pt x="3" y="12"/>
                    </a:lnTo>
                    <a:lnTo>
                      <a:pt x="12" y="12"/>
                    </a:lnTo>
                    <a:lnTo>
                      <a:pt x="9" y="1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53" name="Freeform 255"/>
              <p:cNvSpPr>
                <a:spLocks/>
              </p:cNvSpPr>
              <p:nvPr/>
            </p:nvSpPr>
            <p:spPr bwMode="auto">
              <a:xfrm>
                <a:off x="4239" y="3036"/>
                <a:ext cx="9" cy="12"/>
              </a:xfrm>
              <a:custGeom>
                <a:avLst/>
                <a:gdLst>
                  <a:gd name="T0" fmla="*/ 9 w 9"/>
                  <a:gd name="T1" fmla="*/ 0 h 12"/>
                  <a:gd name="T2" fmla="*/ 9 w 9"/>
                  <a:gd name="T3" fmla="*/ 0 h 12"/>
                  <a:gd name="T4" fmla="*/ 0 w 9"/>
                  <a:gd name="T5" fmla="*/ 0 h 12"/>
                  <a:gd name="T6" fmla="*/ 0 w 9"/>
                  <a:gd name="T7" fmla="*/ 12 h 12"/>
                  <a:gd name="T8" fmla="*/ 9 w 9"/>
                  <a:gd name="T9" fmla="*/ 9 h 12"/>
                  <a:gd name="T10" fmla="*/ 9 w 9"/>
                  <a:gd name="T11" fmla="*/ 9 h 12"/>
                  <a:gd name="T12" fmla="*/ 9 w 9"/>
                  <a:gd name="T13" fmla="*/ 0 h 12"/>
                  <a:gd name="T14" fmla="*/ 9 w 9"/>
                  <a:gd name="T15" fmla="*/ 0 h 12"/>
                  <a:gd name="T16" fmla="*/ 9 w 9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12">
                    <a:moveTo>
                      <a:pt x="9" y="0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54" name="Freeform 256"/>
              <p:cNvSpPr>
                <a:spLocks/>
              </p:cNvSpPr>
              <p:nvPr/>
            </p:nvSpPr>
            <p:spPr bwMode="auto">
              <a:xfrm>
                <a:off x="4248" y="3036"/>
                <a:ext cx="523" cy="9"/>
              </a:xfrm>
              <a:custGeom>
                <a:avLst/>
                <a:gdLst>
                  <a:gd name="T0" fmla="*/ 523 w 523"/>
                  <a:gd name="T1" fmla="*/ 0 h 9"/>
                  <a:gd name="T2" fmla="*/ 523 w 523"/>
                  <a:gd name="T3" fmla="*/ 0 h 9"/>
                  <a:gd name="T4" fmla="*/ 0 w 523"/>
                  <a:gd name="T5" fmla="*/ 0 h 9"/>
                  <a:gd name="T6" fmla="*/ 0 w 523"/>
                  <a:gd name="T7" fmla="*/ 9 h 9"/>
                  <a:gd name="T8" fmla="*/ 523 w 523"/>
                  <a:gd name="T9" fmla="*/ 9 h 9"/>
                  <a:gd name="T10" fmla="*/ 523 w 523"/>
                  <a:gd name="T11" fmla="*/ 9 h 9"/>
                  <a:gd name="T12" fmla="*/ 523 w 523"/>
                  <a:gd name="T13" fmla="*/ 0 h 9"/>
                  <a:gd name="T14" fmla="*/ 523 w 523"/>
                  <a:gd name="T15" fmla="*/ 0 h 9"/>
                  <a:gd name="T16" fmla="*/ 523 w 523"/>
                  <a:gd name="T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3" h="9">
                    <a:moveTo>
                      <a:pt x="523" y="0"/>
                    </a:moveTo>
                    <a:lnTo>
                      <a:pt x="523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523" y="9"/>
                    </a:lnTo>
                    <a:lnTo>
                      <a:pt x="523" y="9"/>
                    </a:lnTo>
                    <a:lnTo>
                      <a:pt x="523" y="0"/>
                    </a:lnTo>
                    <a:lnTo>
                      <a:pt x="523" y="0"/>
                    </a:lnTo>
                    <a:lnTo>
                      <a:pt x="523" y="0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55" name="Freeform 257"/>
              <p:cNvSpPr>
                <a:spLocks/>
              </p:cNvSpPr>
              <p:nvPr/>
            </p:nvSpPr>
            <p:spPr bwMode="auto">
              <a:xfrm>
                <a:off x="4771" y="3036"/>
                <a:ext cx="9" cy="12"/>
              </a:xfrm>
              <a:custGeom>
                <a:avLst/>
                <a:gdLst>
                  <a:gd name="T0" fmla="*/ 9 w 9"/>
                  <a:gd name="T1" fmla="*/ 0 h 12"/>
                  <a:gd name="T2" fmla="*/ 6 w 9"/>
                  <a:gd name="T3" fmla="*/ 0 h 12"/>
                  <a:gd name="T4" fmla="*/ 0 w 9"/>
                  <a:gd name="T5" fmla="*/ 0 h 12"/>
                  <a:gd name="T6" fmla="*/ 0 w 9"/>
                  <a:gd name="T7" fmla="*/ 9 h 12"/>
                  <a:gd name="T8" fmla="*/ 6 w 9"/>
                  <a:gd name="T9" fmla="*/ 12 h 12"/>
                  <a:gd name="T10" fmla="*/ 6 w 9"/>
                  <a:gd name="T11" fmla="*/ 12 h 12"/>
                  <a:gd name="T12" fmla="*/ 9 w 9"/>
                  <a:gd name="T13" fmla="*/ 0 h 12"/>
                  <a:gd name="T14" fmla="*/ 9 w 9"/>
                  <a:gd name="T15" fmla="*/ 0 h 12"/>
                  <a:gd name="T16" fmla="*/ 6 w 9"/>
                  <a:gd name="T17" fmla="*/ 0 h 12"/>
                  <a:gd name="T18" fmla="*/ 9 w 9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2">
                    <a:moveTo>
                      <a:pt x="9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56" name="Freeform 258"/>
              <p:cNvSpPr>
                <a:spLocks/>
              </p:cNvSpPr>
              <p:nvPr/>
            </p:nvSpPr>
            <p:spPr bwMode="auto">
              <a:xfrm>
                <a:off x="4777" y="3036"/>
                <a:ext cx="12" cy="12"/>
              </a:xfrm>
              <a:custGeom>
                <a:avLst/>
                <a:gdLst>
                  <a:gd name="T0" fmla="*/ 12 w 12"/>
                  <a:gd name="T1" fmla="*/ 3 h 12"/>
                  <a:gd name="T2" fmla="*/ 9 w 12"/>
                  <a:gd name="T3" fmla="*/ 3 h 12"/>
                  <a:gd name="T4" fmla="*/ 3 w 12"/>
                  <a:gd name="T5" fmla="*/ 0 h 12"/>
                  <a:gd name="T6" fmla="*/ 0 w 12"/>
                  <a:gd name="T7" fmla="*/ 12 h 12"/>
                  <a:gd name="T8" fmla="*/ 6 w 12"/>
                  <a:gd name="T9" fmla="*/ 12 h 12"/>
                  <a:gd name="T10" fmla="*/ 6 w 12"/>
                  <a:gd name="T11" fmla="*/ 12 h 12"/>
                  <a:gd name="T12" fmla="*/ 12 w 12"/>
                  <a:gd name="T13" fmla="*/ 3 h 12"/>
                  <a:gd name="T14" fmla="*/ 9 w 12"/>
                  <a:gd name="T15" fmla="*/ 3 h 12"/>
                  <a:gd name="T16" fmla="*/ 9 w 12"/>
                  <a:gd name="T17" fmla="*/ 3 h 12"/>
                  <a:gd name="T18" fmla="*/ 12 w 12"/>
                  <a:gd name="T1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12" y="3"/>
                    </a:moveTo>
                    <a:lnTo>
                      <a:pt x="9" y="3"/>
                    </a:lnTo>
                    <a:lnTo>
                      <a:pt x="3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2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57" name="Freeform 259"/>
              <p:cNvSpPr>
                <a:spLocks/>
              </p:cNvSpPr>
              <p:nvPr/>
            </p:nvSpPr>
            <p:spPr bwMode="auto">
              <a:xfrm>
                <a:off x="4783" y="3039"/>
                <a:ext cx="12" cy="12"/>
              </a:xfrm>
              <a:custGeom>
                <a:avLst/>
                <a:gdLst>
                  <a:gd name="T0" fmla="*/ 12 w 12"/>
                  <a:gd name="T1" fmla="*/ 6 h 12"/>
                  <a:gd name="T2" fmla="*/ 12 w 12"/>
                  <a:gd name="T3" fmla="*/ 6 h 12"/>
                  <a:gd name="T4" fmla="*/ 6 w 12"/>
                  <a:gd name="T5" fmla="*/ 0 h 12"/>
                  <a:gd name="T6" fmla="*/ 0 w 12"/>
                  <a:gd name="T7" fmla="*/ 9 h 12"/>
                  <a:gd name="T8" fmla="*/ 6 w 12"/>
                  <a:gd name="T9" fmla="*/ 12 h 12"/>
                  <a:gd name="T10" fmla="*/ 6 w 12"/>
                  <a:gd name="T11" fmla="*/ 12 h 12"/>
                  <a:gd name="T12" fmla="*/ 12 w 12"/>
                  <a:gd name="T13" fmla="*/ 6 h 12"/>
                  <a:gd name="T14" fmla="*/ 12 w 12"/>
                  <a:gd name="T15" fmla="*/ 6 h 12"/>
                  <a:gd name="T16" fmla="*/ 12 w 12"/>
                  <a:gd name="T1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2" y="6"/>
                    </a:lnTo>
                    <a:lnTo>
                      <a:pt x="6" y="0"/>
                    </a:lnTo>
                    <a:lnTo>
                      <a:pt x="0" y="9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58" name="Freeform 260"/>
              <p:cNvSpPr>
                <a:spLocks/>
              </p:cNvSpPr>
              <p:nvPr/>
            </p:nvSpPr>
            <p:spPr bwMode="auto">
              <a:xfrm>
                <a:off x="4789" y="3045"/>
                <a:ext cx="12" cy="12"/>
              </a:xfrm>
              <a:custGeom>
                <a:avLst/>
                <a:gdLst>
                  <a:gd name="T0" fmla="*/ 12 w 12"/>
                  <a:gd name="T1" fmla="*/ 6 h 12"/>
                  <a:gd name="T2" fmla="*/ 12 w 12"/>
                  <a:gd name="T3" fmla="*/ 3 h 12"/>
                  <a:gd name="T4" fmla="*/ 6 w 12"/>
                  <a:gd name="T5" fmla="*/ 0 h 12"/>
                  <a:gd name="T6" fmla="*/ 0 w 12"/>
                  <a:gd name="T7" fmla="*/ 6 h 12"/>
                  <a:gd name="T8" fmla="*/ 6 w 12"/>
                  <a:gd name="T9" fmla="*/ 12 h 12"/>
                  <a:gd name="T10" fmla="*/ 6 w 12"/>
                  <a:gd name="T11" fmla="*/ 12 h 12"/>
                  <a:gd name="T12" fmla="*/ 12 w 12"/>
                  <a:gd name="T13" fmla="*/ 6 h 12"/>
                  <a:gd name="T14" fmla="*/ 12 w 12"/>
                  <a:gd name="T15" fmla="*/ 3 h 12"/>
                  <a:gd name="T16" fmla="*/ 12 w 12"/>
                  <a:gd name="T17" fmla="*/ 3 h 12"/>
                  <a:gd name="T18" fmla="*/ 12 w 12"/>
                  <a:gd name="T1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2" y="3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2" y="6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59" name="Freeform 261"/>
              <p:cNvSpPr>
                <a:spLocks/>
              </p:cNvSpPr>
              <p:nvPr/>
            </p:nvSpPr>
            <p:spPr bwMode="auto">
              <a:xfrm>
                <a:off x="4795" y="3051"/>
                <a:ext cx="12" cy="12"/>
              </a:xfrm>
              <a:custGeom>
                <a:avLst/>
                <a:gdLst>
                  <a:gd name="T0" fmla="*/ 12 w 12"/>
                  <a:gd name="T1" fmla="*/ 6 h 12"/>
                  <a:gd name="T2" fmla="*/ 12 w 12"/>
                  <a:gd name="T3" fmla="*/ 6 h 12"/>
                  <a:gd name="T4" fmla="*/ 6 w 12"/>
                  <a:gd name="T5" fmla="*/ 0 h 12"/>
                  <a:gd name="T6" fmla="*/ 0 w 12"/>
                  <a:gd name="T7" fmla="*/ 6 h 12"/>
                  <a:gd name="T8" fmla="*/ 3 w 12"/>
                  <a:gd name="T9" fmla="*/ 12 h 12"/>
                  <a:gd name="T10" fmla="*/ 3 w 12"/>
                  <a:gd name="T11" fmla="*/ 9 h 12"/>
                  <a:gd name="T12" fmla="*/ 12 w 12"/>
                  <a:gd name="T13" fmla="*/ 6 h 12"/>
                  <a:gd name="T14" fmla="*/ 12 w 12"/>
                  <a:gd name="T15" fmla="*/ 6 h 12"/>
                  <a:gd name="T16" fmla="*/ 12 w 12"/>
                  <a:gd name="T1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2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3" y="12"/>
                    </a:lnTo>
                    <a:lnTo>
                      <a:pt x="3" y="9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60" name="Freeform 262"/>
              <p:cNvSpPr>
                <a:spLocks/>
              </p:cNvSpPr>
              <p:nvPr/>
            </p:nvSpPr>
            <p:spPr bwMode="auto">
              <a:xfrm>
                <a:off x="4798" y="3057"/>
                <a:ext cx="12" cy="12"/>
              </a:xfrm>
              <a:custGeom>
                <a:avLst/>
                <a:gdLst>
                  <a:gd name="T0" fmla="*/ 12 w 12"/>
                  <a:gd name="T1" fmla="*/ 6 h 12"/>
                  <a:gd name="T2" fmla="*/ 12 w 12"/>
                  <a:gd name="T3" fmla="*/ 6 h 12"/>
                  <a:gd name="T4" fmla="*/ 9 w 12"/>
                  <a:gd name="T5" fmla="*/ 0 h 12"/>
                  <a:gd name="T6" fmla="*/ 0 w 12"/>
                  <a:gd name="T7" fmla="*/ 3 h 12"/>
                  <a:gd name="T8" fmla="*/ 3 w 12"/>
                  <a:gd name="T9" fmla="*/ 12 h 12"/>
                  <a:gd name="T10" fmla="*/ 3 w 12"/>
                  <a:gd name="T11" fmla="*/ 9 h 12"/>
                  <a:gd name="T12" fmla="*/ 12 w 12"/>
                  <a:gd name="T13" fmla="*/ 6 h 12"/>
                  <a:gd name="T14" fmla="*/ 12 w 12"/>
                  <a:gd name="T15" fmla="*/ 6 h 12"/>
                  <a:gd name="T16" fmla="*/ 12 w 12"/>
                  <a:gd name="T1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2" y="6"/>
                    </a:lnTo>
                    <a:lnTo>
                      <a:pt x="9" y="0"/>
                    </a:lnTo>
                    <a:lnTo>
                      <a:pt x="0" y="3"/>
                    </a:lnTo>
                    <a:lnTo>
                      <a:pt x="3" y="12"/>
                    </a:lnTo>
                    <a:lnTo>
                      <a:pt x="3" y="9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61" name="Freeform 263"/>
              <p:cNvSpPr>
                <a:spLocks/>
              </p:cNvSpPr>
              <p:nvPr/>
            </p:nvSpPr>
            <p:spPr bwMode="auto">
              <a:xfrm>
                <a:off x="4801" y="3063"/>
                <a:ext cx="12" cy="12"/>
              </a:xfrm>
              <a:custGeom>
                <a:avLst/>
                <a:gdLst>
                  <a:gd name="T0" fmla="*/ 12 w 12"/>
                  <a:gd name="T1" fmla="*/ 9 h 12"/>
                  <a:gd name="T2" fmla="*/ 12 w 12"/>
                  <a:gd name="T3" fmla="*/ 9 h 12"/>
                  <a:gd name="T4" fmla="*/ 9 w 12"/>
                  <a:gd name="T5" fmla="*/ 0 h 12"/>
                  <a:gd name="T6" fmla="*/ 0 w 12"/>
                  <a:gd name="T7" fmla="*/ 3 h 12"/>
                  <a:gd name="T8" fmla="*/ 3 w 12"/>
                  <a:gd name="T9" fmla="*/ 12 h 12"/>
                  <a:gd name="T10" fmla="*/ 3 w 12"/>
                  <a:gd name="T11" fmla="*/ 12 h 12"/>
                  <a:gd name="T12" fmla="*/ 12 w 12"/>
                  <a:gd name="T13" fmla="*/ 9 h 12"/>
                  <a:gd name="T14" fmla="*/ 12 w 12"/>
                  <a:gd name="T15" fmla="*/ 9 h 12"/>
                  <a:gd name="T16" fmla="*/ 12 w 12"/>
                  <a:gd name="T17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2">
                    <a:moveTo>
                      <a:pt x="12" y="9"/>
                    </a:moveTo>
                    <a:lnTo>
                      <a:pt x="12" y="9"/>
                    </a:lnTo>
                    <a:lnTo>
                      <a:pt x="9" y="0"/>
                    </a:lnTo>
                    <a:lnTo>
                      <a:pt x="0" y="3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2" y="9"/>
                    </a:lnTo>
                    <a:lnTo>
                      <a:pt x="12" y="9"/>
                    </a:lnTo>
                    <a:lnTo>
                      <a:pt x="12" y="9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62" name="Freeform 264"/>
              <p:cNvSpPr>
                <a:spLocks/>
              </p:cNvSpPr>
              <p:nvPr/>
            </p:nvSpPr>
            <p:spPr bwMode="auto">
              <a:xfrm>
                <a:off x="4804" y="3072"/>
                <a:ext cx="9" cy="9"/>
              </a:xfrm>
              <a:custGeom>
                <a:avLst/>
                <a:gdLst>
                  <a:gd name="T0" fmla="*/ 3 w 9"/>
                  <a:gd name="T1" fmla="*/ 9 h 9"/>
                  <a:gd name="T2" fmla="*/ 9 w 9"/>
                  <a:gd name="T3" fmla="*/ 9 h 9"/>
                  <a:gd name="T4" fmla="*/ 9 w 9"/>
                  <a:gd name="T5" fmla="*/ 0 h 9"/>
                  <a:gd name="T6" fmla="*/ 0 w 9"/>
                  <a:gd name="T7" fmla="*/ 3 h 9"/>
                  <a:gd name="T8" fmla="*/ 0 w 9"/>
                  <a:gd name="T9" fmla="*/ 9 h 9"/>
                  <a:gd name="T10" fmla="*/ 3 w 9"/>
                  <a:gd name="T11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9">
                    <a:moveTo>
                      <a:pt x="3" y="9"/>
                    </a:moveTo>
                    <a:lnTo>
                      <a:pt x="9" y="9"/>
                    </a:lnTo>
                    <a:lnTo>
                      <a:pt x="9" y="0"/>
                    </a:lnTo>
                    <a:lnTo>
                      <a:pt x="0" y="3"/>
                    </a:lnTo>
                    <a:lnTo>
                      <a:pt x="0" y="9"/>
                    </a:lnTo>
                    <a:lnTo>
                      <a:pt x="3" y="9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63" name="Freeform 265"/>
              <p:cNvSpPr>
                <a:spLocks/>
              </p:cNvSpPr>
              <p:nvPr/>
            </p:nvSpPr>
            <p:spPr bwMode="auto">
              <a:xfrm>
                <a:off x="4693" y="3153"/>
                <a:ext cx="9" cy="256"/>
              </a:xfrm>
              <a:custGeom>
                <a:avLst/>
                <a:gdLst>
                  <a:gd name="T0" fmla="*/ 9 w 9"/>
                  <a:gd name="T1" fmla="*/ 256 h 256"/>
                  <a:gd name="T2" fmla="*/ 9 w 9"/>
                  <a:gd name="T3" fmla="*/ 256 h 256"/>
                  <a:gd name="T4" fmla="*/ 9 w 9"/>
                  <a:gd name="T5" fmla="*/ 0 h 256"/>
                  <a:gd name="T6" fmla="*/ 0 w 9"/>
                  <a:gd name="T7" fmla="*/ 0 h 256"/>
                  <a:gd name="T8" fmla="*/ 0 w 9"/>
                  <a:gd name="T9" fmla="*/ 256 h 256"/>
                  <a:gd name="T10" fmla="*/ 0 w 9"/>
                  <a:gd name="T11" fmla="*/ 256 h 256"/>
                  <a:gd name="T12" fmla="*/ 9 w 9"/>
                  <a:gd name="T13" fmla="*/ 256 h 256"/>
                  <a:gd name="T14" fmla="*/ 9 w 9"/>
                  <a:gd name="T15" fmla="*/ 256 h 256"/>
                  <a:gd name="T16" fmla="*/ 9 w 9"/>
                  <a:gd name="T17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256">
                    <a:moveTo>
                      <a:pt x="9" y="256"/>
                    </a:moveTo>
                    <a:lnTo>
                      <a:pt x="9" y="256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256"/>
                    </a:lnTo>
                    <a:lnTo>
                      <a:pt x="0" y="256"/>
                    </a:lnTo>
                    <a:lnTo>
                      <a:pt x="9" y="256"/>
                    </a:lnTo>
                    <a:lnTo>
                      <a:pt x="9" y="256"/>
                    </a:lnTo>
                    <a:lnTo>
                      <a:pt x="9" y="256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64" name="Freeform 266"/>
              <p:cNvSpPr>
                <a:spLocks/>
              </p:cNvSpPr>
              <p:nvPr/>
            </p:nvSpPr>
            <p:spPr bwMode="auto">
              <a:xfrm>
                <a:off x="4693" y="3409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9 w 9"/>
                  <a:gd name="T3" fmla="*/ 6 h 6"/>
                  <a:gd name="T4" fmla="*/ 9 w 9"/>
                  <a:gd name="T5" fmla="*/ 0 h 6"/>
                  <a:gd name="T6" fmla="*/ 0 w 9"/>
                  <a:gd name="T7" fmla="*/ 0 h 6"/>
                  <a:gd name="T8" fmla="*/ 0 w 9"/>
                  <a:gd name="T9" fmla="*/ 6 h 6"/>
                  <a:gd name="T10" fmla="*/ 0 w 9"/>
                  <a:gd name="T11" fmla="*/ 3 h 6"/>
                  <a:gd name="T12" fmla="*/ 9 w 9"/>
                  <a:gd name="T13" fmla="*/ 6 h 6"/>
                  <a:gd name="T14" fmla="*/ 9 w 9"/>
                  <a:gd name="T15" fmla="*/ 6 h 6"/>
                  <a:gd name="T16" fmla="*/ 9 w 9"/>
                  <a:gd name="T1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6">
                    <a:moveTo>
                      <a:pt x="9" y="6"/>
                    </a:moveTo>
                    <a:lnTo>
                      <a:pt x="9" y="6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65" name="Freeform 267"/>
              <p:cNvSpPr>
                <a:spLocks/>
              </p:cNvSpPr>
              <p:nvPr/>
            </p:nvSpPr>
            <p:spPr bwMode="auto">
              <a:xfrm>
                <a:off x="4693" y="3412"/>
                <a:ext cx="9" cy="9"/>
              </a:xfrm>
              <a:custGeom>
                <a:avLst/>
                <a:gdLst>
                  <a:gd name="T0" fmla="*/ 9 w 9"/>
                  <a:gd name="T1" fmla="*/ 9 h 9"/>
                  <a:gd name="T2" fmla="*/ 9 w 9"/>
                  <a:gd name="T3" fmla="*/ 9 h 9"/>
                  <a:gd name="T4" fmla="*/ 9 w 9"/>
                  <a:gd name="T5" fmla="*/ 3 h 9"/>
                  <a:gd name="T6" fmla="*/ 0 w 9"/>
                  <a:gd name="T7" fmla="*/ 0 h 9"/>
                  <a:gd name="T8" fmla="*/ 0 w 9"/>
                  <a:gd name="T9" fmla="*/ 6 h 9"/>
                  <a:gd name="T10" fmla="*/ 0 w 9"/>
                  <a:gd name="T11" fmla="*/ 6 h 9"/>
                  <a:gd name="T12" fmla="*/ 9 w 9"/>
                  <a:gd name="T13" fmla="*/ 9 h 9"/>
                  <a:gd name="T14" fmla="*/ 9 w 9"/>
                  <a:gd name="T15" fmla="*/ 9 h 9"/>
                  <a:gd name="T16" fmla="*/ 9 w 9"/>
                  <a:gd name="T1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9">
                    <a:moveTo>
                      <a:pt x="9" y="9"/>
                    </a:moveTo>
                    <a:lnTo>
                      <a:pt x="9" y="9"/>
                    </a:lnTo>
                    <a:lnTo>
                      <a:pt x="9" y="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9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66" name="Freeform 268"/>
              <p:cNvSpPr>
                <a:spLocks/>
              </p:cNvSpPr>
              <p:nvPr/>
            </p:nvSpPr>
            <p:spPr bwMode="auto">
              <a:xfrm>
                <a:off x="4690" y="3418"/>
                <a:ext cx="12" cy="9"/>
              </a:xfrm>
              <a:custGeom>
                <a:avLst/>
                <a:gdLst>
                  <a:gd name="T0" fmla="*/ 9 w 12"/>
                  <a:gd name="T1" fmla="*/ 9 h 9"/>
                  <a:gd name="T2" fmla="*/ 9 w 12"/>
                  <a:gd name="T3" fmla="*/ 6 h 9"/>
                  <a:gd name="T4" fmla="*/ 12 w 12"/>
                  <a:gd name="T5" fmla="*/ 3 h 9"/>
                  <a:gd name="T6" fmla="*/ 3 w 12"/>
                  <a:gd name="T7" fmla="*/ 0 h 9"/>
                  <a:gd name="T8" fmla="*/ 0 w 12"/>
                  <a:gd name="T9" fmla="*/ 3 h 9"/>
                  <a:gd name="T10" fmla="*/ 0 w 12"/>
                  <a:gd name="T11" fmla="*/ 3 h 9"/>
                  <a:gd name="T12" fmla="*/ 9 w 12"/>
                  <a:gd name="T13" fmla="*/ 9 h 9"/>
                  <a:gd name="T14" fmla="*/ 9 w 12"/>
                  <a:gd name="T15" fmla="*/ 9 h 9"/>
                  <a:gd name="T16" fmla="*/ 9 w 12"/>
                  <a:gd name="T17" fmla="*/ 6 h 9"/>
                  <a:gd name="T18" fmla="*/ 9 w 12"/>
                  <a:gd name="T1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9">
                    <a:moveTo>
                      <a:pt x="9" y="9"/>
                    </a:moveTo>
                    <a:lnTo>
                      <a:pt x="9" y="6"/>
                    </a:lnTo>
                    <a:lnTo>
                      <a:pt x="12" y="3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6"/>
                    </a:lnTo>
                    <a:lnTo>
                      <a:pt x="9" y="9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67" name="Freeform 269"/>
              <p:cNvSpPr>
                <a:spLocks/>
              </p:cNvSpPr>
              <p:nvPr/>
            </p:nvSpPr>
            <p:spPr bwMode="auto">
              <a:xfrm>
                <a:off x="4687" y="3421"/>
                <a:ext cx="12" cy="9"/>
              </a:xfrm>
              <a:custGeom>
                <a:avLst/>
                <a:gdLst>
                  <a:gd name="T0" fmla="*/ 6 w 12"/>
                  <a:gd name="T1" fmla="*/ 9 h 9"/>
                  <a:gd name="T2" fmla="*/ 9 w 12"/>
                  <a:gd name="T3" fmla="*/ 9 h 9"/>
                  <a:gd name="T4" fmla="*/ 12 w 12"/>
                  <a:gd name="T5" fmla="*/ 6 h 9"/>
                  <a:gd name="T6" fmla="*/ 3 w 12"/>
                  <a:gd name="T7" fmla="*/ 0 h 9"/>
                  <a:gd name="T8" fmla="*/ 0 w 12"/>
                  <a:gd name="T9" fmla="*/ 3 h 9"/>
                  <a:gd name="T10" fmla="*/ 0 w 12"/>
                  <a:gd name="T11" fmla="*/ 3 h 9"/>
                  <a:gd name="T12" fmla="*/ 6 w 12"/>
                  <a:gd name="T13" fmla="*/ 9 h 9"/>
                  <a:gd name="T14" fmla="*/ 9 w 12"/>
                  <a:gd name="T15" fmla="*/ 9 h 9"/>
                  <a:gd name="T16" fmla="*/ 9 w 12"/>
                  <a:gd name="T17" fmla="*/ 9 h 9"/>
                  <a:gd name="T18" fmla="*/ 6 w 12"/>
                  <a:gd name="T1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9">
                    <a:moveTo>
                      <a:pt x="6" y="9"/>
                    </a:moveTo>
                    <a:lnTo>
                      <a:pt x="9" y="9"/>
                    </a:lnTo>
                    <a:lnTo>
                      <a:pt x="12" y="6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6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6" y="9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68" name="Freeform 270"/>
              <p:cNvSpPr>
                <a:spLocks/>
              </p:cNvSpPr>
              <p:nvPr/>
            </p:nvSpPr>
            <p:spPr bwMode="auto">
              <a:xfrm>
                <a:off x="4684" y="3424"/>
                <a:ext cx="9" cy="9"/>
              </a:xfrm>
              <a:custGeom>
                <a:avLst/>
                <a:gdLst>
                  <a:gd name="T0" fmla="*/ 6 w 9"/>
                  <a:gd name="T1" fmla="*/ 9 h 9"/>
                  <a:gd name="T2" fmla="*/ 6 w 9"/>
                  <a:gd name="T3" fmla="*/ 9 h 9"/>
                  <a:gd name="T4" fmla="*/ 9 w 9"/>
                  <a:gd name="T5" fmla="*/ 6 h 9"/>
                  <a:gd name="T6" fmla="*/ 3 w 9"/>
                  <a:gd name="T7" fmla="*/ 0 h 9"/>
                  <a:gd name="T8" fmla="*/ 0 w 9"/>
                  <a:gd name="T9" fmla="*/ 3 h 9"/>
                  <a:gd name="T10" fmla="*/ 0 w 9"/>
                  <a:gd name="T11" fmla="*/ 3 h 9"/>
                  <a:gd name="T12" fmla="*/ 6 w 9"/>
                  <a:gd name="T13" fmla="*/ 9 h 9"/>
                  <a:gd name="T14" fmla="*/ 6 w 9"/>
                  <a:gd name="T15" fmla="*/ 9 h 9"/>
                  <a:gd name="T16" fmla="*/ 6 w 9"/>
                  <a:gd name="T1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9">
                    <a:moveTo>
                      <a:pt x="6" y="9"/>
                    </a:moveTo>
                    <a:lnTo>
                      <a:pt x="6" y="9"/>
                    </a:lnTo>
                    <a:lnTo>
                      <a:pt x="9" y="6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6" y="9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69" name="Freeform 271"/>
              <p:cNvSpPr>
                <a:spLocks/>
              </p:cNvSpPr>
              <p:nvPr/>
            </p:nvSpPr>
            <p:spPr bwMode="auto">
              <a:xfrm>
                <a:off x="4681" y="3427"/>
                <a:ext cx="9" cy="9"/>
              </a:xfrm>
              <a:custGeom>
                <a:avLst/>
                <a:gdLst>
                  <a:gd name="T0" fmla="*/ 3 w 9"/>
                  <a:gd name="T1" fmla="*/ 9 h 9"/>
                  <a:gd name="T2" fmla="*/ 6 w 9"/>
                  <a:gd name="T3" fmla="*/ 9 h 9"/>
                  <a:gd name="T4" fmla="*/ 9 w 9"/>
                  <a:gd name="T5" fmla="*/ 6 h 9"/>
                  <a:gd name="T6" fmla="*/ 3 w 9"/>
                  <a:gd name="T7" fmla="*/ 0 h 9"/>
                  <a:gd name="T8" fmla="*/ 0 w 9"/>
                  <a:gd name="T9" fmla="*/ 0 h 9"/>
                  <a:gd name="T10" fmla="*/ 0 w 9"/>
                  <a:gd name="T11" fmla="*/ 0 h 9"/>
                  <a:gd name="T12" fmla="*/ 3 w 9"/>
                  <a:gd name="T13" fmla="*/ 9 h 9"/>
                  <a:gd name="T14" fmla="*/ 6 w 9"/>
                  <a:gd name="T15" fmla="*/ 9 h 9"/>
                  <a:gd name="T16" fmla="*/ 6 w 9"/>
                  <a:gd name="T17" fmla="*/ 9 h 9"/>
                  <a:gd name="T18" fmla="*/ 3 w 9"/>
                  <a:gd name="T1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9">
                    <a:moveTo>
                      <a:pt x="3" y="9"/>
                    </a:moveTo>
                    <a:lnTo>
                      <a:pt x="6" y="9"/>
                    </a:lnTo>
                    <a:lnTo>
                      <a:pt x="9" y="6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3" y="9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70" name="Freeform 272"/>
              <p:cNvSpPr>
                <a:spLocks/>
              </p:cNvSpPr>
              <p:nvPr/>
            </p:nvSpPr>
            <p:spPr bwMode="auto">
              <a:xfrm>
                <a:off x="4678" y="3427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3 w 6"/>
                  <a:gd name="T3" fmla="*/ 12 h 12"/>
                  <a:gd name="T4" fmla="*/ 6 w 6"/>
                  <a:gd name="T5" fmla="*/ 9 h 12"/>
                  <a:gd name="T6" fmla="*/ 3 w 6"/>
                  <a:gd name="T7" fmla="*/ 0 h 12"/>
                  <a:gd name="T8" fmla="*/ 0 w 6"/>
                  <a:gd name="T9" fmla="*/ 3 h 12"/>
                  <a:gd name="T10" fmla="*/ 0 w 6"/>
                  <a:gd name="T11" fmla="*/ 3 h 12"/>
                  <a:gd name="T12" fmla="*/ 0 w 6"/>
                  <a:gd name="T13" fmla="*/ 12 h 12"/>
                  <a:gd name="T14" fmla="*/ 3 w 6"/>
                  <a:gd name="T15" fmla="*/ 12 h 12"/>
                  <a:gd name="T16" fmla="*/ 3 w 6"/>
                  <a:gd name="T17" fmla="*/ 12 h 12"/>
                  <a:gd name="T18" fmla="*/ 0 w 6"/>
                  <a:gd name="T1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3" y="12"/>
                    </a:lnTo>
                    <a:lnTo>
                      <a:pt x="6" y="9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12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71" name="Freeform 273"/>
              <p:cNvSpPr>
                <a:spLocks/>
              </p:cNvSpPr>
              <p:nvPr/>
            </p:nvSpPr>
            <p:spPr bwMode="auto">
              <a:xfrm>
                <a:off x="4675" y="3430"/>
                <a:ext cx="3" cy="9"/>
              </a:xfrm>
              <a:custGeom>
                <a:avLst/>
                <a:gdLst>
                  <a:gd name="T0" fmla="*/ 0 w 3"/>
                  <a:gd name="T1" fmla="*/ 9 h 9"/>
                  <a:gd name="T2" fmla="*/ 0 w 3"/>
                  <a:gd name="T3" fmla="*/ 9 h 9"/>
                  <a:gd name="T4" fmla="*/ 3 w 3"/>
                  <a:gd name="T5" fmla="*/ 9 h 9"/>
                  <a:gd name="T6" fmla="*/ 3 w 3"/>
                  <a:gd name="T7" fmla="*/ 0 h 9"/>
                  <a:gd name="T8" fmla="*/ 0 w 3"/>
                  <a:gd name="T9" fmla="*/ 0 h 9"/>
                  <a:gd name="T10" fmla="*/ 0 w 3"/>
                  <a:gd name="T11" fmla="*/ 0 h 9"/>
                  <a:gd name="T12" fmla="*/ 0 w 3"/>
                  <a:gd name="T13" fmla="*/ 9 h 9"/>
                  <a:gd name="T14" fmla="*/ 0 w 3"/>
                  <a:gd name="T15" fmla="*/ 9 h 9"/>
                  <a:gd name="T16" fmla="*/ 0 w 3"/>
                  <a:gd name="T1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9">
                    <a:moveTo>
                      <a:pt x="0" y="9"/>
                    </a:moveTo>
                    <a:lnTo>
                      <a:pt x="0" y="9"/>
                    </a:lnTo>
                    <a:lnTo>
                      <a:pt x="3" y="9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72" name="Freeform 274"/>
              <p:cNvSpPr>
                <a:spLocks/>
              </p:cNvSpPr>
              <p:nvPr/>
            </p:nvSpPr>
            <p:spPr bwMode="auto">
              <a:xfrm>
                <a:off x="4341" y="3430"/>
                <a:ext cx="334" cy="9"/>
              </a:xfrm>
              <a:custGeom>
                <a:avLst/>
                <a:gdLst>
                  <a:gd name="T0" fmla="*/ 0 w 334"/>
                  <a:gd name="T1" fmla="*/ 9 h 9"/>
                  <a:gd name="T2" fmla="*/ 3 w 334"/>
                  <a:gd name="T3" fmla="*/ 9 h 9"/>
                  <a:gd name="T4" fmla="*/ 334 w 334"/>
                  <a:gd name="T5" fmla="*/ 9 h 9"/>
                  <a:gd name="T6" fmla="*/ 334 w 334"/>
                  <a:gd name="T7" fmla="*/ 0 h 9"/>
                  <a:gd name="T8" fmla="*/ 3 w 334"/>
                  <a:gd name="T9" fmla="*/ 0 h 9"/>
                  <a:gd name="T10" fmla="*/ 3 w 334"/>
                  <a:gd name="T11" fmla="*/ 0 h 9"/>
                  <a:gd name="T12" fmla="*/ 0 w 334"/>
                  <a:gd name="T13" fmla="*/ 9 h 9"/>
                  <a:gd name="T14" fmla="*/ 3 w 334"/>
                  <a:gd name="T15" fmla="*/ 9 h 9"/>
                  <a:gd name="T16" fmla="*/ 3 w 334"/>
                  <a:gd name="T17" fmla="*/ 9 h 9"/>
                  <a:gd name="T18" fmla="*/ 0 w 334"/>
                  <a:gd name="T1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4" h="9">
                    <a:moveTo>
                      <a:pt x="0" y="9"/>
                    </a:moveTo>
                    <a:lnTo>
                      <a:pt x="3" y="9"/>
                    </a:lnTo>
                    <a:lnTo>
                      <a:pt x="334" y="9"/>
                    </a:lnTo>
                    <a:lnTo>
                      <a:pt x="33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73" name="Freeform 275"/>
              <p:cNvSpPr>
                <a:spLocks/>
              </p:cNvSpPr>
              <p:nvPr/>
            </p:nvSpPr>
            <p:spPr bwMode="auto">
              <a:xfrm>
                <a:off x="4335" y="3430"/>
                <a:ext cx="9" cy="9"/>
              </a:xfrm>
              <a:custGeom>
                <a:avLst/>
                <a:gdLst>
                  <a:gd name="T0" fmla="*/ 0 w 9"/>
                  <a:gd name="T1" fmla="*/ 9 h 9"/>
                  <a:gd name="T2" fmla="*/ 3 w 9"/>
                  <a:gd name="T3" fmla="*/ 9 h 9"/>
                  <a:gd name="T4" fmla="*/ 6 w 9"/>
                  <a:gd name="T5" fmla="*/ 9 h 9"/>
                  <a:gd name="T6" fmla="*/ 9 w 9"/>
                  <a:gd name="T7" fmla="*/ 0 h 9"/>
                  <a:gd name="T8" fmla="*/ 3 w 9"/>
                  <a:gd name="T9" fmla="*/ 0 h 9"/>
                  <a:gd name="T10" fmla="*/ 3 w 9"/>
                  <a:gd name="T11" fmla="*/ 0 h 9"/>
                  <a:gd name="T12" fmla="*/ 0 w 9"/>
                  <a:gd name="T13" fmla="*/ 9 h 9"/>
                  <a:gd name="T14" fmla="*/ 3 w 9"/>
                  <a:gd name="T15" fmla="*/ 9 h 9"/>
                  <a:gd name="T16" fmla="*/ 3 w 9"/>
                  <a:gd name="T17" fmla="*/ 9 h 9"/>
                  <a:gd name="T18" fmla="*/ 0 w 9"/>
                  <a:gd name="T1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9">
                    <a:moveTo>
                      <a:pt x="0" y="9"/>
                    </a:moveTo>
                    <a:lnTo>
                      <a:pt x="3" y="9"/>
                    </a:lnTo>
                    <a:lnTo>
                      <a:pt x="6" y="9"/>
                    </a:lnTo>
                    <a:lnTo>
                      <a:pt x="9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74" name="Freeform 276"/>
              <p:cNvSpPr>
                <a:spLocks/>
              </p:cNvSpPr>
              <p:nvPr/>
            </p:nvSpPr>
            <p:spPr bwMode="auto">
              <a:xfrm>
                <a:off x="4332" y="3427"/>
                <a:ext cx="6" cy="12"/>
              </a:xfrm>
              <a:custGeom>
                <a:avLst/>
                <a:gdLst>
                  <a:gd name="T0" fmla="*/ 0 w 6"/>
                  <a:gd name="T1" fmla="*/ 9 h 12"/>
                  <a:gd name="T2" fmla="*/ 0 w 6"/>
                  <a:gd name="T3" fmla="*/ 9 h 12"/>
                  <a:gd name="T4" fmla="*/ 3 w 6"/>
                  <a:gd name="T5" fmla="*/ 12 h 12"/>
                  <a:gd name="T6" fmla="*/ 6 w 6"/>
                  <a:gd name="T7" fmla="*/ 3 h 12"/>
                  <a:gd name="T8" fmla="*/ 3 w 6"/>
                  <a:gd name="T9" fmla="*/ 0 h 12"/>
                  <a:gd name="T10" fmla="*/ 3 w 6"/>
                  <a:gd name="T11" fmla="*/ 0 h 12"/>
                  <a:gd name="T12" fmla="*/ 0 w 6"/>
                  <a:gd name="T13" fmla="*/ 9 h 12"/>
                  <a:gd name="T14" fmla="*/ 0 w 6"/>
                  <a:gd name="T15" fmla="*/ 9 h 12"/>
                  <a:gd name="T16" fmla="*/ 0 w 6"/>
                  <a:gd name="T17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12">
                    <a:moveTo>
                      <a:pt x="0" y="9"/>
                    </a:moveTo>
                    <a:lnTo>
                      <a:pt x="0" y="9"/>
                    </a:lnTo>
                    <a:lnTo>
                      <a:pt x="3" y="12"/>
                    </a:lnTo>
                    <a:lnTo>
                      <a:pt x="6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75" name="Freeform 277"/>
              <p:cNvSpPr>
                <a:spLocks/>
              </p:cNvSpPr>
              <p:nvPr/>
            </p:nvSpPr>
            <p:spPr bwMode="auto">
              <a:xfrm>
                <a:off x="4326" y="3427"/>
                <a:ext cx="9" cy="9"/>
              </a:xfrm>
              <a:custGeom>
                <a:avLst/>
                <a:gdLst>
                  <a:gd name="T0" fmla="*/ 0 w 9"/>
                  <a:gd name="T1" fmla="*/ 6 h 9"/>
                  <a:gd name="T2" fmla="*/ 0 w 9"/>
                  <a:gd name="T3" fmla="*/ 6 h 9"/>
                  <a:gd name="T4" fmla="*/ 6 w 9"/>
                  <a:gd name="T5" fmla="*/ 9 h 9"/>
                  <a:gd name="T6" fmla="*/ 9 w 9"/>
                  <a:gd name="T7" fmla="*/ 0 h 9"/>
                  <a:gd name="T8" fmla="*/ 6 w 9"/>
                  <a:gd name="T9" fmla="*/ 0 h 9"/>
                  <a:gd name="T10" fmla="*/ 6 w 9"/>
                  <a:gd name="T11" fmla="*/ 0 h 9"/>
                  <a:gd name="T12" fmla="*/ 0 w 9"/>
                  <a:gd name="T13" fmla="*/ 6 h 9"/>
                  <a:gd name="T14" fmla="*/ 0 w 9"/>
                  <a:gd name="T15" fmla="*/ 6 h 9"/>
                  <a:gd name="T16" fmla="*/ 0 w 9"/>
                  <a:gd name="T17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9">
                    <a:moveTo>
                      <a:pt x="0" y="6"/>
                    </a:moveTo>
                    <a:lnTo>
                      <a:pt x="0" y="6"/>
                    </a:lnTo>
                    <a:lnTo>
                      <a:pt x="6" y="9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76" name="Freeform 278"/>
              <p:cNvSpPr>
                <a:spLocks/>
              </p:cNvSpPr>
              <p:nvPr/>
            </p:nvSpPr>
            <p:spPr bwMode="auto">
              <a:xfrm>
                <a:off x="4320" y="3424"/>
                <a:ext cx="12" cy="9"/>
              </a:xfrm>
              <a:custGeom>
                <a:avLst/>
                <a:gdLst>
                  <a:gd name="T0" fmla="*/ 0 w 12"/>
                  <a:gd name="T1" fmla="*/ 6 h 9"/>
                  <a:gd name="T2" fmla="*/ 3 w 12"/>
                  <a:gd name="T3" fmla="*/ 6 h 9"/>
                  <a:gd name="T4" fmla="*/ 6 w 12"/>
                  <a:gd name="T5" fmla="*/ 9 h 9"/>
                  <a:gd name="T6" fmla="*/ 12 w 12"/>
                  <a:gd name="T7" fmla="*/ 3 h 9"/>
                  <a:gd name="T8" fmla="*/ 9 w 12"/>
                  <a:gd name="T9" fmla="*/ 0 h 9"/>
                  <a:gd name="T10" fmla="*/ 9 w 12"/>
                  <a:gd name="T11" fmla="*/ 0 h 9"/>
                  <a:gd name="T12" fmla="*/ 0 w 12"/>
                  <a:gd name="T13" fmla="*/ 6 h 9"/>
                  <a:gd name="T14" fmla="*/ 3 w 12"/>
                  <a:gd name="T15" fmla="*/ 6 h 9"/>
                  <a:gd name="T16" fmla="*/ 3 w 12"/>
                  <a:gd name="T17" fmla="*/ 6 h 9"/>
                  <a:gd name="T18" fmla="*/ 0 w 12"/>
                  <a:gd name="T19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9">
                    <a:moveTo>
                      <a:pt x="0" y="6"/>
                    </a:moveTo>
                    <a:lnTo>
                      <a:pt x="3" y="6"/>
                    </a:lnTo>
                    <a:lnTo>
                      <a:pt x="6" y="9"/>
                    </a:lnTo>
                    <a:lnTo>
                      <a:pt x="12" y="3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0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77" name="Freeform 279"/>
              <p:cNvSpPr>
                <a:spLocks/>
              </p:cNvSpPr>
              <p:nvPr/>
            </p:nvSpPr>
            <p:spPr bwMode="auto">
              <a:xfrm>
                <a:off x="4317" y="3421"/>
                <a:ext cx="12" cy="9"/>
              </a:xfrm>
              <a:custGeom>
                <a:avLst/>
                <a:gdLst>
                  <a:gd name="T0" fmla="*/ 0 w 12"/>
                  <a:gd name="T1" fmla="*/ 3 h 9"/>
                  <a:gd name="T2" fmla="*/ 3 w 12"/>
                  <a:gd name="T3" fmla="*/ 6 h 9"/>
                  <a:gd name="T4" fmla="*/ 3 w 12"/>
                  <a:gd name="T5" fmla="*/ 9 h 9"/>
                  <a:gd name="T6" fmla="*/ 12 w 12"/>
                  <a:gd name="T7" fmla="*/ 3 h 9"/>
                  <a:gd name="T8" fmla="*/ 9 w 12"/>
                  <a:gd name="T9" fmla="*/ 0 h 9"/>
                  <a:gd name="T10" fmla="*/ 9 w 12"/>
                  <a:gd name="T11" fmla="*/ 0 h 9"/>
                  <a:gd name="T12" fmla="*/ 0 w 12"/>
                  <a:gd name="T13" fmla="*/ 3 h 9"/>
                  <a:gd name="T14" fmla="*/ 0 w 12"/>
                  <a:gd name="T15" fmla="*/ 6 h 9"/>
                  <a:gd name="T16" fmla="*/ 3 w 12"/>
                  <a:gd name="T17" fmla="*/ 6 h 9"/>
                  <a:gd name="T18" fmla="*/ 0 w 12"/>
                  <a:gd name="T1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9">
                    <a:moveTo>
                      <a:pt x="0" y="3"/>
                    </a:moveTo>
                    <a:lnTo>
                      <a:pt x="3" y="6"/>
                    </a:lnTo>
                    <a:lnTo>
                      <a:pt x="3" y="9"/>
                    </a:lnTo>
                    <a:lnTo>
                      <a:pt x="12" y="3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3" y="6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78" name="Freeform 280"/>
              <p:cNvSpPr>
                <a:spLocks/>
              </p:cNvSpPr>
              <p:nvPr/>
            </p:nvSpPr>
            <p:spPr bwMode="auto">
              <a:xfrm>
                <a:off x="4317" y="3418"/>
                <a:ext cx="9" cy="6"/>
              </a:xfrm>
              <a:custGeom>
                <a:avLst/>
                <a:gdLst>
                  <a:gd name="T0" fmla="*/ 0 w 9"/>
                  <a:gd name="T1" fmla="*/ 3 h 6"/>
                  <a:gd name="T2" fmla="*/ 0 w 9"/>
                  <a:gd name="T3" fmla="*/ 3 h 6"/>
                  <a:gd name="T4" fmla="*/ 0 w 9"/>
                  <a:gd name="T5" fmla="*/ 6 h 6"/>
                  <a:gd name="T6" fmla="*/ 9 w 9"/>
                  <a:gd name="T7" fmla="*/ 3 h 6"/>
                  <a:gd name="T8" fmla="*/ 9 w 9"/>
                  <a:gd name="T9" fmla="*/ 0 h 6"/>
                  <a:gd name="T10" fmla="*/ 9 w 9"/>
                  <a:gd name="T11" fmla="*/ 0 h 6"/>
                  <a:gd name="T12" fmla="*/ 0 w 9"/>
                  <a:gd name="T13" fmla="*/ 3 h 6"/>
                  <a:gd name="T14" fmla="*/ 0 w 9"/>
                  <a:gd name="T15" fmla="*/ 3 h 6"/>
                  <a:gd name="T16" fmla="*/ 0 w 9"/>
                  <a:gd name="T1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6">
                    <a:moveTo>
                      <a:pt x="0" y="3"/>
                    </a:moveTo>
                    <a:lnTo>
                      <a:pt x="0" y="3"/>
                    </a:lnTo>
                    <a:lnTo>
                      <a:pt x="0" y="6"/>
                    </a:lnTo>
                    <a:lnTo>
                      <a:pt x="9" y="3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79" name="Freeform 281"/>
              <p:cNvSpPr>
                <a:spLocks/>
              </p:cNvSpPr>
              <p:nvPr/>
            </p:nvSpPr>
            <p:spPr bwMode="auto">
              <a:xfrm>
                <a:off x="4314" y="3412"/>
                <a:ext cx="12" cy="9"/>
              </a:xfrm>
              <a:custGeom>
                <a:avLst/>
                <a:gdLst>
                  <a:gd name="T0" fmla="*/ 0 w 12"/>
                  <a:gd name="T1" fmla="*/ 3 h 9"/>
                  <a:gd name="T2" fmla="*/ 0 w 12"/>
                  <a:gd name="T3" fmla="*/ 3 h 9"/>
                  <a:gd name="T4" fmla="*/ 3 w 12"/>
                  <a:gd name="T5" fmla="*/ 9 h 9"/>
                  <a:gd name="T6" fmla="*/ 12 w 12"/>
                  <a:gd name="T7" fmla="*/ 6 h 9"/>
                  <a:gd name="T8" fmla="*/ 9 w 12"/>
                  <a:gd name="T9" fmla="*/ 0 h 9"/>
                  <a:gd name="T10" fmla="*/ 9 w 12"/>
                  <a:gd name="T11" fmla="*/ 3 h 9"/>
                  <a:gd name="T12" fmla="*/ 0 w 12"/>
                  <a:gd name="T13" fmla="*/ 3 h 9"/>
                  <a:gd name="T14" fmla="*/ 0 w 12"/>
                  <a:gd name="T15" fmla="*/ 3 h 9"/>
                  <a:gd name="T16" fmla="*/ 0 w 12"/>
                  <a:gd name="T1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9">
                    <a:moveTo>
                      <a:pt x="0" y="3"/>
                    </a:moveTo>
                    <a:lnTo>
                      <a:pt x="0" y="3"/>
                    </a:lnTo>
                    <a:lnTo>
                      <a:pt x="3" y="9"/>
                    </a:lnTo>
                    <a:lnTo>
                      <a:pt x="12" y="6"/>
                    </a:lnTo>
                    <a:lnTo>
                      <a:pt x="9" y="0"/>
                    </a:lnTo>
                    <a:lnTo>
                      <a:pt x="9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80" name="Freeform 282"/>
              <p:cNvSpPr>
                <a:spLocks/>
              </p:cNvSpPr>
              <p:nvPr/>
            </p:nvSpPr>
            <p:spPr bwMode="auto">
              <a:xfrm>
                <a:off x="4314" y="3409"/>
                <a:ext cx="9" cy="6"/>
              </a:xfrm>
              <a:custGeom>
                <a:avLst/>
                <a:gdLst>
                  <a:gd name="T0" fmla="*/ 6 w 9"/>
                  <a:gd name="T1" fmla="*/ 0 h 6"/>
                  <a:gd name="T2" fmla="*/ 0 w 9"/>
                  <a:gd name="T3" fmla="*/ 0 h 6"/>
                  <a:gd name="T4" fmla="*/ 0 w 9"/>
                  <a:gd name="T5" fmla="*/ 6 h 6"/>
                  <a:gd name="T6" fmla="*/ 9 w 9"/>
                  <a:gd name="T7" fmla="*/ 6 h 6"/>
                  <a:gd name="T8" fmla="*/ 9 w 9"/>
                  <a:gd name="T9" fmla="*/ 0 h 6"/>
                  <a:gd name="T10" fmla="*/ 6 w 9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6">
                    <a:moveTo>
                      <a:pt x="6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9" y="6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81" name="Freeform 283"/>
              <p:cNvSpPr>
                <a:spLocks/>
              </p:cNvSpPr>
              <p:nvPr/>
            </p:nvSpPr>
            <p:spPr bwMode="auto">
              <a:xfrm>
                <a:off x="4236" y="3102"/>
                <a:ext cx="9" cy="361"/>
              </a:xfrm>
              <a:custGeom>
                <a:avLst/>
                <a:gdLst>
                  <a:gd name="T0" fmla="*/ 0 w 9"/>
                  <a:gd name="T1" fmla="*/ 0 h 361"/>
                  <a:gd name="T2" fmla="*/ 0 w 9"/>
                  <a:gd name="T3" fmla="*/ 0 h 361"/>
                  <a:gd name="T4" fmla="*/ 0 w 9"/>
                  <a:gd name="T5" fmla="*/ 361 h 361"/>
                  <a:gd name="T6" fmla="*/ 9 w 9"/>
                  <a:gd name="T7" fmla="*/ 361 h 361"/>
                  <a:gd name="T8" fmla="*/ 9 w 9"/>
                  <a:gd name="T9" fmla="*/ 0 h 361"/>
                  <a:gd name="T10" fmla="*/ 9 w 9"/>
                  <a:gd name="T11" fmla="*/ 3 h 361"/>
                  <a:gd name="T12" fmla="*/ 0 w 9"/>
                  <a:gd name="T13" fmla="*/ 0 h 361"/>
                  <a:gd name="T14" fmla="*/ 0 w 9"/>
                  <a:gd name="T15" fmla="*/ 0 h 361"/>
                  <a:gd name="T16" fmla="*/ 0 w 9"/>
                  <a:gd name="T17" fmla="*/ 0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361">
                    <a:moveTo>
                      <a:pt x="0" y="0"/>
                    </a:moveTo>
                    <a:lnTo>
                      <a:pt x="0" y="0"/>
                    </a:lnTo>
                    <a:lnTo>
                      <a:pt x="0" y="361"/>
                    </a:lnTo>
                    <a:lnTo>
                      <a:pt x="9" y="361"/>
                    </a:lnTo>
                    <a:lnTo>
                      <a:pt x="9" y="0"/>
                    </a:lnTo>
                    <a:lnTo>
                      <a:pt x="9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82" name="Freeform 284"/>
              <p:cNvSpPr>
                <a:spLocks/>
              </p:cNvSpPr>
              <p:nvPr/>
            </p:nvSpPr>
            <p:spPr bwMode="auto">
              <a:xfrm>
                <a:off x="4236" y="3096"/>
                <a:ext cx="9" cy="9"/>
              </a:xfrm>
              <a:custGeom>
                <a:avLst/>
                <a:gdLst>
                  <a:gd name="T0" fmla="*/ 0 w 9"/>
                  <a:gd name="T1" fmla="*/ 0 h 9"/>
                  <a:gd name="T2" fmla="*/ 0 w 9"/>
                  <a:gd name="T3" fmla="*/ 0 h 9"/>
                  <a:gd name="T4" fmla="*/ 0 w 9"/>
                  <a:gd name="T5" fmla="*/ 6 h 9"/>
                  <a:gd name="T6" fmla="*/ 9 w 9"/>
                  <a:gd name="T7" fmla="*/ 9 h 9"/>
                  <a:gd name="T8" fmla="*/ 9 w 9"/>
                  <a:gd name="T9" fmla="*/ 0 h 9"/>
                  <a:gd name="T10" fmla="*/ 9 w 9"/>
                  <a:gd name="T11" fmla="*/ 3 h 9"/>
                  <a:gd name="T12" fmla="*/ 0 w 9"/>
                  <a:gd name="T13" fmla="*/ 0 h 9"/>
                  <a:gd name="T14" fmla="*/ 0 w 9"/>
                  <a:gd name="T15" fmla="*/ 0 h 9"/>
                  <a:gd name="T16" fmla="*/ 0 w 9"/>
                  <a:gd name="T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9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9" y="9"/>
                    </a:lnTo>
                    <a:lnTo>
                      <a:pt x="9" y="0"/>
                    </a:lnTo>
                    <a:lnTo>
                      <a:pt x="9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83" name="Freeform 285"/>
              <p:cNvSpPr>
                <a:spLocks/>
              </p:cNvSpPr>
              <p:nvPr/>
            </p:nvSpPr>
            <p:spPr bwMode="auto">
              <a:xfrm>
                <a:off x="4236" y="3087"/>
                <a:ext cx="12" cy="12"/>
              </a:xfrm>
              <a:custGeom>
                <a:avLst/>
                <a:gdLst>
                  <a:gd name="T0" fmla="*/ 3 w 12"/>
                  <a:gd name="T1" fmla="*/ 0 h 12"/>
                  <a:gd name="T2" fmla="*/ 3 w 12"/>
                  <a:gd name="T3" fmla="*/ 0 h 12"/>
                  <a:gd name="T4" fmla="*/ 0 w 12"/>
                  <a:gd name="T5" fmla="*/ 9 h 12"/>
                  <a:gd name="T6" fmla="*/ 9 w 12"/>
                  <a:gd name="T7" fmla="*/ 12 h 12"/>
                  <a:gd name="T8" fmla="*/ 12 w 12"/>
                  <a:gd name="T9" fmla="*/ 3 h 12"/>
                  <a:gd name="T10" fmla="*/ 12 w 12"/>
                  <a:gd name="T11" fmla="*/ 6 h 12"/>
                  <a:gd name="T12" fmla="*/ 3 w 12"/>
                  <a:gd name="T13" fmla="*/ 0 h 12"/>
                  <a:gd name="T14" fmla="*/ 3 w 12"/>
                  <a:gd name="T15" fmla="*/ 0 h 12"/>
                  <a:gd name="T16" fmla="*/ 3 w 12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2">
                    <a:moveTo>
                      <a:pt x="3" y="0"/>
                    </a:moveTo>
                    <a:lnTo>
                      <a:pt x="3" y="0"/>
                    </a:lnTo>
                    <a:lnTo>
                      <a:pt x="0" y="9"/>
                    </a:lnTo>
                    <a:lnTo>
                      <a:pt x="9" y="12"/>
                    </a:lnTo>
                    <a:lnTo>
                      <a:pt x="12" y="3"/>
                    </a:lnTo>
                    <a:lnTo>
                      <a:pt x="12" y="6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84" name="Freeform 286"/>
              <p:cNvSpPr>
                <a:spLocks/>
              </p:cNvSpPr>
              <p:nvPr/>
            </p:nvSpPr>
            <p:spPr bwMode="auto">
              <a:xfrm>
                <a:off x="4239" y="3081"/>
                <a:ext cx="12" cy="12"/>
              </a:xfrm>
              <a:custGeom>
                <a:avLst/>
                <a:gdLst>
                  <a:gd name="T0" fmla="*/ 3 w 12"/>
                  <a:gd name="T1" fmla="*/ 0 h 12"/>
                  <a:gd name="T2" fmla="*/ 3 w 12"/>
                  <a:gd name="T3" fmla="*/ 0 h 12"/>
                  <a:gd name="T4" fmla="*/ 0 w 12"/>
                  <a:gd name="T5" fmla="*/ 6 h 12"/>
                  <a:gd name="T6" fmla="*/ 9 w 12"/>
                  <a:gd name="T7" fmla="*/ 12 h 12"/>
                  <a:gd name="T8" fmla="*/ 12 w 12"/>
                  <a:gd name="T9" fmla="*/ 6 h 12"/>
                  <a:gd name="T10" fmla="*/ 12 w 12"/>
                  <a:gd name="T11" fmla="*/ 6 h 12"/>
                  <a:gd name="T12" fmla="*/ 3 w 12"/>
                  <a:gd name="T13" fmla="*/ 0 h 12"/>
                  <a:gd name="T14" fmla="*/ 3 w 12"/>
                  <a:gd name="T15" fmla="*/ 0 h 12"/>
                  <a:gd name="T16" fmla="*/ 3 w 12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2">
                    <a:moveTo>
                      <a:pt x="3" y="0"/>
                    </a:moveTo>
                    <a:lnTo>
                      <a:pt x="3" y="0"/>
                    </a:lnTo>
                    <a:lnTo>
                      <a:pt x="0" y="6"/>
                    </a:lnTo>
                    <a:lnTo>
                      <a:pt x="9" y="12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85" name="Freeform 287"/>
              <p:cNvSpPr>
                <a:spLocks/>
              </p:cNvSpPr>
              <p:nvPr/>
            </p:nvSpPr>
            <p:spPr bwMode="auto">
              <a:xfrm>
                <a:off x="4242" y="3075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3 w 12"/>
                  <a:gd name="T3" fmla="*/ 0 h 12"/>
                  <a:gd name="T4" fmla="*/ 0 w 12"/>
                  <a:gd name="T5" fmla="*/ 6 h 12"/>
                  <a:gd name="T6" fmla="*/ 9 w 12"/>
                  <a:gd name="T7" fmla="*/ 12 h 12"/>
                  <a:gd name="T8" fmla="*/ 12 w 12"/>
                  <a:gd name="T9" fmla="*/ 6 h 12"/>
                  <a:gd name="T10" fmla="*/ 12 w 12"/>
                  <a:gd name="T11" fmla="*/ 6 h 12"/>
                  <a:gd name="T12" fmla="*/ 6 w 12"/>
                  <a:gd name="T13" fmla="*/ 0 h 12"/>
                  <a:gd name="T14" fmla="*/ 6 w 12"/>
                  <a:gd name="T15" fmla="*/ 0 h 12"/>
                  <a:gd name="T16" fmla="*/ 3 w 12"/>
                  <a:gd name="T17" fmla="*/ 0 h 12"/>
                  <a:gd name="T18" fmla="*/ 6 w 12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6" y="0"/>
                    </a:moveTo>
                    <a:lnTo>
                      <a:pt x="3" y="0"/>
                    </a:lnTo>
                    <a:lnTo>
                      <a:pt x="0" y="6"/>
                    </a:lnTo>
                    <a:lnTo>
                      <a:pt x="9" y="12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86" name="Freeform 288"/>
              <p:cNvSpPr>
                <a:spLocks/>
              </p:cNvSpPr>
              <p:nvPr/>
            </p:nvSpPr>
            <p:spPr bwMode="auto">
              <a:xfrm>
                <a:off x="4248" y="3069"/>
                <a:ext cx="9" cy="12"/>
              </a:xfrm>
              <a:custGeom>
                <a:avLst/>
                <a:gdLst>
                  <a:gd name="T0" fmla="*/ 3 w 9"/>
                  <a:gd name="T1" fmla="*/ 0 h 12"/>
                  <a:gd name="T2" fmla="*/ 3 w 9"/>
                  <a:gd name="T3" fmla="*/ 0 h 12"/>
                  <a:gd name="T4" fmla="*/ 0 w 9"/>
                  <a:gd name="T5" fmla="*/ 6 h 12"/>
                  <a:gd name="T6" fmla="*/ 6 w 9"/>
                  <a:gd name="T7" fmla="*/ 12 h 12"/>
                  <a:gd name="T8" fmla="*/ 9 w 9"/>
                  <a:gd name="T9" fmla="*/ 9 h 12"/>
                  <a:gd name="T10" fmla="*/ 9 w 9"/>
                  <a:gd name="T11" fmla="*/ 9 h 12"/>
                  <a:gd name="T12" fmla="*/ 3 w 9"/>
                  <a:gd name="T13" fmla="*/ 0 h 12"/>
                  <a:gd name="T14" fmla="*/ 3 w 9"/>
                  <a:gd name="T15" fmla="*/ 0 h 12"/>
                  <a:gd name="T16" fmla="*/ 3 w 9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12">
                    <a:moveTo>
                      <a:pt x="3" y="0"/>
                    </a:moveTo>
                    <a:lnTo>
                      <a:pt x="3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87" name="Freeform 289"/>
              <p:cNvSpPr>
                <a:spLocks/>
              </p:cNvSpPr>
              <p:nvPr/>
            </p:nvSpPr>
            <p:spPr bwMode="auto">
              <a:xfrm>
                <a:off x="4251" y="3066"/>
                <a:ext cx="12" cy="12"/>
              </a:xfrm>
              <a:custGeom>
                <a:avLst/>
                <a:gdLst>
                  <a:gd name="T0" fmla="*/ 9 w 12"/>
                  <a:gd name="T1" fmla="*/ 0 h 12"/>
                  <a:gd name="T2" fmla="*/ 6 w 12"/>
                  <a:gd name="T3" fmla="*/ 0 h 12"/>
                  <a:gd name="T4" fmla="*/ 0 w 12"/>
                  <a:gd name="T5" fmla="*/ 3 h 12"/>
                  <a:gd name="T6" fmla="*/ 6 w 12"/>
                  <a:gd name="T7" fmla="*/ 12 h 12"/>
                  <a:gd name="T8" fmla="*/ 12 w 12"/>
                  <a:gd name="T9" fmla="*/ 9 h 12"/>
                  <a:gd name="T10" fmla="*/ 12 w 12"/>
                  <a:gd name="T11" fmla="*/ 9 h 12"/>
                  <a:gd name="T12" fmla="*/ 9 w 12"/>
                  <a:gd name="T13" fmla="*/ 0 h 12"/>
                  <a:gd name="T14" fmla="*/ 6 w 12"/>
                  <a:gd name="T15" fmla="*/ 0 h 12"/>
                  <a:gd name="T16" fmla="*/ 6 w 12"/>
                  <a:gd name="T17" fmla="*/ 0 h 12"/>
                  <a:gd name="T18" fmla="*/ 9 w 12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9" y="0"/>
                    </a:moveTo>
                    <a:lnTo>
                      <a:pt x="6" y="0"/>
                    </a:lnTo>
                    <a:lnTo>
                      <a:pt x="0" y="3"/>
                    </a:lnTo>
                    <a:lnTo>
                      <a:pt x="6" y="12"/>
                    </a:lnTo>
                    <a:lnTo>
                      <a:pt x="12" y="9"/>
                    </a:lnTo>
                    <a:lnTo>
                      <a:pt x="12" y="9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88" name="Freeform 290"/>
              <p:cNvSpPr>
                <a:spLocks/>
              </p:cNvSpPr>
              <p:nvPr/>
            </p:nvSpPr>
            <p:spPr bwMode="auto">
              <a:xfrm>
                <a:off x="4260" y="3063"/>
                <a:ext cx="9" cy="12"/>
              </a:xfrm>
              <a:custGeom>
                <a:avLst/>
                <a:gdLst>
                  <a:gd name="T0" fmla="*/ 6 w 9"/>
                  <a:gd name="T1" fmla="*/ 0 h 12"/>
                  <a:gd name="T2" fmla="*/ 6 w 9"/>
                  <a:gd name="T3" fmla="*/ 0 h 12"/>
                  <a:gd name="T4" fmla="*/ 0 w 9"/>
                  <a:gd name="T5" fmla="*/ 3 h 12"/>
                  <a:gd name="T6" fmla="*/ 3 w 9"/>
                  <a:gd name="T7" fmla="*/ 12 h 12"/>
                  <a:gd name="T8" fmla="*/ 9 w 9"/>
                  <a:gd name="T9" fmla="*/ 9 h 12"/>
                  <a:gd name="T10" fmla="*/ 6 w 9"/>
                  <a:gd name="T11" fmla="*/ 9 h 12"/>
                  <a:gd name="T12" fmla="*/ 6 w 9"/>
                  <a:gd name="T13" fmla="*/ 0 h 12"/>
                  <a:gd name="T14" fmla="*/ 6 w 9"/>
                  <a:gd name="T15" fmla="*/ 0 h 12"/>
                  <a:gd name="T16" fmla="*/ 6 w 9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3"/>
                    </a:lnTo>
                    <a:lnTo>
                      <a:pt x="3" y="12"/>
                    </a:lnTo>
                    <a:lnTo>
                      <a:pt x="9" y="9"/>
                    </a:lnTo>
                    <a:lnTo>
                      <a:pt x="6" y="9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89" name="Freeform 291"/>
              <p:cNvSpPr>
                <a:spLocks/>
              </p:cNvSpPr>
              <p:nvPr/>
            </p:nvSpPr>
            <p:spPr bwMode="auto">
              <a:xfrm>
                <a:off x="4266" y="3063"/>
                <a:ext cx="9" cy="9"/>
              </a:xfrm>
              <a:custGeom>
                <a:avLst/>
                <a:gdLst>
                  <a:gd name="T0" fmla="*/ 9 w 9"/>
                  <a:gd name="T1" fmla="*/ 0 h 9"/>
                  <a:gd name="T2" fmla="*/ 9 w 9"/>
                  <a:gd name="T3" fmla="*/ 0 h 9"/>
                  <a:gd name="T4" fmla="*/ 0 w 9"/>
                  <a:gd name="T5" fmla="*/ 0 h 9"/>
                  <a:gd name="T6" fmla="*/ 0 w 9"/>
                  <a:gd name="T7" fmla="*/ 9 h 9"/>
                  <a:gd name="T8" fmla="*/ 9 w 9"/>
                  <a:gd name="T9" fmla="*/ 9 h 9"/>
                  <a:gd name="T10" fmla="*/ 9 w 9"/>
                  <a:gd name="T11" fmla="*/ 9 h 9"/>
                  <a:gd name="T12" fmla="*/ 9 w 9"/>
                  <a:gd name="T13" fmla="*/ 0 h 9"/>
                  <a:gd name="T14" fmla="*/ 9 w 9"/>
                  <a:gd name="T15" fmla="*/ 0 h 9"/>
                  <a:gd name="T16" fmla="*/ 9 w 9"/>
                  <a:gd name="T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9">
                    <a:moveTo>
                      <a:pt x="9" y="0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90" name="Freeform 292"/>
              <p:cNvSpPr>
                <a:spLocks/>
              </p:cNvSpPr>
              <p:nvPr/>
            </p:nvSpPr>
            <p:spPr bwMode="auto">
              <a:xfrm>
                <a:off x="4275" y="3063"/>
                <a:ext cx="466" cy="9"/>
              </a:xfrm>
              <a:custGeom>
                <a:avLst/>
                <a:gdLst>
                  <a:gd name="T0" fmla="*/ 466 w 466"/>
                  <a:gd name="T1" fmla="*/ 0 h 9"/>
                  <a:gd name="T2" fmla="*/ 466 w 466"/>
                  <a:gd name="T3" fmla="*/ 0 h 9"/>
                  <a:gd name="T4" fmla="*/ 0 w 466"/>
                  <a:gd name="T5" fmla="*/ 0 h 9"/>
                  <a:gd name="T6" fmla="*/ 0 w 466"/>
                  <a:gd name="T7" fmla="*/ 9 h 9"/>
                  <a:gd name="T8" fmla="*/ 466 w 466"/>
                  <a:gd name="T9" fmla="*/ 9 h 9"/>
                  <a:gd name="T10" fmla="*/ 466 w 466"/>
                  <a:gd name="T11" fmla="*/ 9 h 9"/>
                  <a:gd name="T12" fmla="*/ 466 w 466"/>
                  <a:gd name="T13" fmla="*/ 0 h 9"/>
                  <a:gd name="T14" fmla="*/ 466 w 466"/>
                  <a:gd name="T15" fmla="*/ 0 h 9"/>
                  <a:gd name="T16" fmla="*/ 466 w 466"/>
                  <a:gd name="T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6" h="9">
                    <a:moveTo>
                      <a:pt x="466" y="0"/>
                    </a:moveTo>
                    <a:lnTo>
                      <a:pt x="466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466" y="9"/>
                    </a:lnTo>
                    <a:lnTo>
                      <a:pt x="466" y="9"/>
                    </a:lnTo>
                    <a:lnTo>
                      <a:pt x="466" y="0"/>
                    </a:lnTo>
                    <a:lnTo>
                      <a:pt x="466" y="0"/>
                    </a:lnTo>
                    <a:lnTo>
                      <a:pt x="466" y="0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91" name="Freeform 293"/>
              <p:cNvSpPr>
                <a:spLocks/>
              </p:cNvSpPr>
              <p:nvPr/>
            </p:nvSpPr>
            <p:spPr bwMode="auto">
              <a:xfrm>
                <a:off x="4741" y="3063"/>
                <a:ext cx="9" cy="9"/>
              </a:xfrm>
              <a:custGeom>
                <a:avLst/>
                <a:gdLst>
                  <a:gd name="T0" fmla="*/ 9 w 9"/>
                  <a:gd name="T1" fmla="*/ 0 h 9"/>
                  <a:gd name="T2" fmla="*/ 6 w 9"/>
                  <a:gd name="T3" fmla="*/ 0 h 9"/>
                  <a:gd name="T4" fmla="*/ 0 w 9"/>
                  <a:gd name="T5" fmla="*/ 0 h 9"/>
                  <a:gd name="T6" fmla="*/ 0 w 9"/>
                  <a:gd name="T7" fmla="*/ 9 h 9"/>
                  <a:gd name="T8" fmla="*/ 6 w 9"/>
                  <a:gd name="T9" fmla="*/ 9 h 9"/>
                  <a:gd name="T10" fmla="*/ 6 w 9"/>
                  <a:gd name="T11" fmla="*/ 9 h 9"/>
                  <a:gd name="T12" fmla="*/ 9 w 9"/>
                  <a:gd name="T13" fmla="*/ 0 h 9"/>
                  <a:gd name="T14" fmla="*/ 9 w 9"/>
                  <a:gd name="T15" fmla="*/ 0 h 9"/>
                  <a:gd name="T16" fmla="*/ 6 w 9"/>
                  <a:gd name="T17" fmla="*/ 0 h 9"/>
                  <a:gd name="T18" fmla="*/ 9 w 9"/>
                  <a:gd name="T1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9">
                    <a:moveTo>
                      <a:pt x="9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92" name="Freeform 294"/>
              <p:cNvSpPr>
                <a:spLocks/>
              </p:cNvSpPr>
              <p:nvPr/>
            </p:nvSpPr>
            <p:spPr bwMode="auto">
              <a:xfrm>
                <a:off x="4747" y="3063"/>
                <a:ext cx="9" cy="12"/>
              </a:xfrm>
              <a:custGeom>
                <a:avLst/>
                <a:gdLst>
                  <a:gd name="T0" fmla="*/ 9 w 9"/>
                  <a:gd name="T1" fmla="*/ 3 h 12"/>
                  <a:gd name="T2" fmla="*/ 9 w 9"/>
                  <a:gd name="T3" fmla="*/ 3 h 12"/>
                  <a:gd name="T4" fmla="*/ 3 w 9"/>
                  <a:gd name="T5" fmla="*/ 0 h 12"/>
                  <a:gd name="T6" fmla="*/ 0 w 9"/>
                  <a:gd name="T7" fmla="*/ 9 h 12"/>
                  <a:gd name="T8" fmla="*/ 6 w 9"/>
                  <a:gd name="T9" fmla="*/ 12 h 12"/>
                  <a:gd name="T10" fmla="*/ 3 w 9"/>
                  <a:gd name="T11" fmla="*/ 12 h 12"/>
                  <a:gd name="T12" fmla="*/ 9 w 9"/>
                  <a:gd name="T13" fmla="*/ 3 h 12"/>
                  <a:gd name="T14" fmla="*/ 9 w 9"/>
                  <a:gd name="T15" fmla="*/ 3 h 12"/>
                  <a:gd name="T16" fmla="*/ 9 w 9"/>
                  <a:gd name="T17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12">
                    <a:moveTo>
                      <a:pt x="9" y="3"/>
                    </a:moveTo>
                    <a:lnTo>
                      <a:pt x="9" y="3"/>
                    </a:lnTo>
                    <a:lnTo>
                      <a:pt x="3" y="0"/>
                    </a:lnTo>
                    <a:lnTo>
                      <a:pt x="0" y="9"/>
                    </a:lnTo>
                    <a:lnTo>
                      <a:pt x="6" y="12"/>
                    </a:lnTo>
                    <a:lnTo>
                      <a:pt x="3" y="12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93" name="Freeform 295"/>
              <p:cNvSpPr>
                <a:spLocks/>
              </p:cNvSpPr>
              <p:nvPr/>
            </p:nvSpPr>
            <p:spPr bwMode="auto">
              <a:xfrm>
                <a:off x="4750" y="3066"/>
                <a:ext cx="12" cy="12"/>
              </a:xfrm>
              <a:custGeom>
                <a:avLst/>
                <a:gdLst>
                  <a:gd name="T0" fmla="*/ 12 w 12"/>
                  <a:gd name="T1" fmla="*/ 3 h 12"/>
                  <a:gd name="T2" fmla="*/ 12 w 12"/>
                  <a:gd name="T3" fmla="*/ 3 h 12"/>
                  <a:gd name="T4" fmla="*/ 6 w 12"/>
                  <a:gd name="T5" fmla="*/ 0 h 12"/>
                  <a:gd name="T6" fmla="*/ 0 w 12"/>
                  <a:gd name="T7" fmla="*/ 9 h 12"/>
                  <a:gd name="T8" fmla="*/ 6 w 12"/>
                  <a:gd name="T9" fmla="*/ 12 h 12"/>
                  <a:gd name="T10" fmla="*/ 6 w 12"/>
                  <a:gd name="T11" fmla="*/ 12 h 12"/>
                  <a:gd name="T12" fmla="*/ 12 w 12"/>
                  <a:gd name="T13" fmla="*/ 3 h 12"/>
                  <a:gd name="T14" fmla="*/ 12 w 12"/>
                  <a:gd name="T15" fmla="*/ 3 h 12"/>
                  <a:gd name="T16" fmla="*/ 12 w 12"/>
                  <a:gd name="T17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2">
                    <a:moveTo>
                      <a:pt x="12" y="3"/>
                    </a:moveTo>
                    <a:lnTo>
                      <a:pt x="12" y="3"/>
                    </a:lnTo>
                    <a:lnTo>
                      <a:pt x="6" y="0"/>
                    </a:lnTo>
                    <a:lnTo>
                      <a:pt x="0" y="9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94" name="Freeform 296"/>
              <p:cNvSpPr>
                <a:spLocks/>
              </p:cNvSpPr>
              <p:nvPr/>
            </p:nvSpPr>
            <p:spPr bwMode="auto">
              <a:xfrm>
                <a:off x="4756" y="3069"/>
                <a:ext cx="12" cy="12"/>
              </a:xfrm>
              <a:custGeom>
                <a:avLst/>
                <a:gdLst>
                  <a:gd name="T0" fmla="*/ 12 w 12"/>
                  <a:gd name="T1" fmla="*/ 6 h 12"/>
                  <a:gd name="T2" fmla="*/ 12 w 12"/>
                  <a:gd name="T3" fmla="*/ 6 h 12"/>
                  <a:gd name="T4" fmla="*/ 6 w 12"/>
                  <a:gd name="T5" fmla="*/ 0 h 12"/>
                  <a:gd name="T6" fmla="*/ 0 w 12"/>
                  <a:gd name="T7" fmla="*/ 9 h 12"/>
                  <a:gd name="T8" fmla="*/ 6 w 12"/>
                  <a:gd name="T9" fmla="*/ 12 h 12"/>
                  <a:gd name="T10" fmla="*/ 6 w 12"/>
                  <a:gd name="T11" fmla="*/ 12 h 12"/>
                  <a:gd name="T12" fmla="*/ 12 w 12"/>
                  <a:gd name="T13" fmla="*/ 6 h 12"/>
                  <a:gd name="T14" fmla="*/ 12 w 12"/>
                  <a:gd name="T15" fmla="*/ 6 h 12"/>
                  <a:gd name="T16" fmla="*/ 12 w 12"/>
                  <a:gd name="T1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2" y="6"/>
                    </a:lnTo>
                    <a:lnTo>
                      <a:pt x="6" y="0"/>
                    </a:lnTo>
                    <a:lnTo>
                      <a:pt x="0" y="9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95" name="Freeform 297"/>
              <p:cNvSpPr>
                <a:spLocks/>
              </p:cNvSpPr>
              <p:nvPr/>
            </p:nvSpPr>
            <p:spPr bwMode="auto">
              <a:xfrm>
                <a:off x="4762" y="3075"/>
                <a:ext cx="12" cy="12"/>
              </a:xfrm>
              <a:custGeom>
                <a:avLst/>
                <a:gdLst>
                  <a:gd name="T0" fmla="*/ 12 w 12"/>
                  <a:gd name="T1" fmla="*/ 6 h 12"/>
                  <a:gd name="T2" fmla="*/ 12 w 12"/>
                  <a:gd name="T3" fmla="*/ 6 h 12"/>
                  <a:gd name="T4" fmla="*/ 6 w 12"/>
                  <a:gd name="T5" fmla="*/ 0 h 12"/>
                  <a:gd name="T6" fmla="*/ 0 w 12"/>
                  <a:gd name="T7" fmla="*/ 6 h 12"/>
                  <a:gd name="T8" fmla="*/ 3 w 12"/>
                  <a:gd name="T9" fmla="*/ 12 h 12"/>
                  <a:gd name="T10" fmla="*/ 3 w 12"/>
                  <a:gd name="T11" fmla="*/ 12 h 12"/>
                  <a:gd name="T12" fmla="*/ 12 w 12"/>
                  <a:gd name="T13" fmla="*/ 6 h 12"/>
                  <a:gd name="T14" fmla="*/ 12 w 12"/>
                  <a:gd name="T15" fmla="*/ 6 h 12"/>
                  <a:gd name="T16" fmla="*/ 12 w 12"/>
                  <a:gd name="T1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2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96" name="Freeform 298"/>
              <p:cNvSpPr>
                <a:spLocks/>
              </p:cNvSpPr>
              <p:nvPr/>
            </p:nvSpPr>
            <p:spPr bwMode="auto">
              <a:xfrm>
                <a:off x="4765" y="3081"/>
                <a:ext cx="12" cy="12"/>
              </a:xfrm>
              <a:custGeom>
                <a:avLst/>
                <a:gdLst>
                  <a:gd name="T0" fmla="*/ 12 w 12"/>
                  <a:gd name="T1" fmla="*/ 6 h 12"/>
                  <a:gd name="T2" fmla="*/ 12 w 12"/>
                  <a:gd name="T3" fmla="*/ 6 h 12"/>
                  <a:gd name="T4" fmla="*/ 9 w 12"/>
                  <a:gd name="T5" fmla="*/ 0 h 12"/>
                  <a:gd name="T6" fmla="*/ 0 w 12"/>
                  <a:gd name="T7" fmla="*/ 6 h 12"/>
                  <a:gd name="T8" fmla="*/ 3 w 12"/>
                  <a:gd name="T9" fmla="*/ 12 h 12"/>
                  <a:gd name="T10" fmla="*/ 3 w 12"/>
                  <a:gd name="T11" fmla="*/ 9 h 12"/>
                  <a:gd name="T12" fmla="*/ 12 w 12"/>
                  <a:gd name="T13" fmla="*/ 6 h 12"/>
                  <a:gd name="T14" fmla="*/ 12 w 12"/>
                  <a:gd name="T15" fmla="*/ 6 h 12"/>
                  <a:gd name="T16" fmla="*/ 12 w 12"/>
                  <a:gd name="T1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2" y="6"/>
                    </a:lnTo>
                    <a:lnTo>
                      <a:pt x="9" y="0"/>
                    </a:lnTo>
                    <a:lnTo>
                      <a:pt x="0" y="6"/>
                    </a:lnTo>
                    <a:lnTo>
                      <a:pt x="3" y="12"/>
                    </a:lnTo>
                    <a:lnTo>
                      <a:pt x="3" y="9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97" name="Freeform 299"/>
              <p:cNvSpPr>
                <a:spLocks/>
              </p:cNvSpPr>
              <p:nvPr/>
            </p:nvSpPr>
            <p:spPr bwMode="auto">
              <a:xfrm>
                <a:off x="4768" y="3087"/>
                <a:ext cx="12" cy="12"/>
              </a:xfrm>
              <a:custGeom>
                <a:avLst/>
                <a:gdLst>
                  <a:gd name="T0" fmla="*/ 12 w 12"/>
                  <a:gd name="T1" fmla="*/ 9 h 12"/>
                  <a:gd name="T2" fmla="*/ 12 w 12"/>
                  <a:gd name="T3" fmla="*/ 9 h 12"/>
                  <a:gd name="T4" fmla="*/ 9 w 12"/>
                  <a:gd name="T5" fmla="*/ 0 h 12"/>
                  <a:gd name="T6" fmla="*/ 0 w 12"/>
                  <a:gd name="T7" fmla="*/ 3 h 12"/>
                  <a:gd name="T8" fmla="*/ 0 w 12"/>
                  <a:gd name="T9" fmla="*/ 12 h 12"/>
                  <a:gd name="T10" fmla="*/ 0 w 12"/>
                  <a:gd name="T11" fmla="*/ 9 h 12"/>
                  <a:gd name="T12" fmla="*/ 12 w 12"/>
                  <a:gd name="T13" fmla="*/ 9 h 12"/>
                  <a:gd name="T14" fmla="*/ 12 w 12"/>
                  <a:gd name="T15" fmla="*/ 9 h 12"/>
                  <a:gd name="T16" fmla="*/ 12 w 12"/>
                  <a:gd name="T17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2">
                    <a:moveTo>
                      <a:pt x="12" y="9"/>
                    </a:moveTo>
                    <a:lnTo>
                      <a:pt x="12" y="9"/>
                    </a:lnTo>
                    <a:lnTo>
                      <a:pt x="9" y="0"/>
                    </a:lnTo>
                    <a:lnTo>
                      <a:pt x="0" y="3"/>
                    </a:lnTo>
                    <a:lnTo>
                      <a:pt x="0" y="12"/>
                    </a:lnTo>
                    <a:lnTo>
                      <a:pt x="0" y="9"/>
                    </a:lnTo>
                    <a:lnTo>
                      <a:pt x="12" y="9"/>
                    </a:lnTo>
                    <a:lnTo>
                      <a:pt x="12" y="9"/>
                    </a:lnTo>
                    <a:lnTo>
                      <a:pt x="12" y="9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98" name="Freeform 300"/>
              <p:cNvSpPr>
                <a:spLocks/>
              </p:cNvSpPr>
              <p:nvPr/>
            </p:nvSpPr>
            <p:spPr bwMode="auto">
              <a:xfrm>
                <a:off x="4768" y="3096"/>
                <a:ext cx="12" cy="9"/>
              </a:xfrm>
              <a:custGeom>
                <a:avLst/>
                <a:gdLst>
                  <a:gd name="T0" fmla="*/ 6 w 12"/>
                  <a:gd name="T1" fmla="*/ 6 h 9"/>
                  <a:gd name="T2" fmla="*/ 12 w 12"/>
                  <a:gd name="T3" fmla="*/ 6 h 9"/>
                  <a:gd name="T4" fmla="*/ 12 w 12"/>
                  <a:gd name="T5" fmla="*/ 0 h 9"/>
                  <a:gd name="T6" fmla="*/ 0 w 12"/>
                  <a:gd name="T7" fmla="*/ 0 h 9"/>
                  <a:gd name="T8" fmla="*/ 0 w 12"/>
                  <a:gd name="T9" fmla="*/ 9 h 9"/>
                  <a:gd name="T10" fmla="*/ 6 w 12"/>
                  <a:gd name="T11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9">
                    <a:moveTo>
                      <a:pt x="6" y="6"/>
                    </a:moveTo>
                    <a:lnTo>
                      <a:pt x="12" y="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99" name="Freeform 301"/>
              <p:cNvSpPr>
                <a:spLocks/>
              </p:cNvSpPr>
              <p:nvPr/>
            </p:nvSpPr>
            <p:spPr bwMode="auto">
              <a:xfrm>
                <a:off x="4314" y="3153"/>
                <a:ext cx="9" cy="256"/>
              </a:xfrm>
              <a:custGeom>
                <a:avLst/>
                <a:gdLst>
                  <a:gd name="T0" fmla="*/ 0 w 9"/>
                  <a:gd name="T1" fmla="*/ 0 h 256"/>
                  <a:gd name="T2" fmla="*/ 0 w 9"/>
                  <a:gd name="T3" fmla="*/ 0 h 256"/>
                  <a:gd name="T4" fmla="*/ 0 w 9"/>
                  <a:gd name="T5" fmla="*/ 256 h 256"/>
                  <a:gd name="T6" fmla="*/ 9 w 9"/>
                  <a:gd name="T7" fmla="*/ 256 h 256"/>
                  <a:gd name="T8" fmla="*/ 9 w 9"/>
                  <a:gd name="T9" fmla="*/ 0 h 256"/>
                  <a:gd name="T10" fmla="*/ 9 w 9"/>
                  <a:gd name="T11" fmla="*/ 3 h 256"/>
                  <a:gd name="T12" fmla="*/ 0 w 9"/>
                  <a:gd name="T13" fmla="*/ 0 h 256"/>
                  <a:gd name="T14" fmla="*/ 0 w 9"/>
                  <a:gd name="T15" fmla="*/ 0 h 256"/>
                  <a:gd name="T16" fmla="*/ 0 w 9"/>
                  <a:gd name="T17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256">
                    <a:moveTo>
                      <a:pt x="0" y="0"/>
                    </a:moveTo>
                    <a:lnTo>
                      <a:pt x="0" y="0"/>
                    </a:lnTo>
                    <a:lnTo>
                      <a:pt x="0" y="256"/>
                    </a:lnTo>
                    <a:lnTo>
                      <a:pt x="9" y="256"/>
                    </a:lnTo>
                    <a:lnTo>
                      <a:pt x="9" y="0"/>
                    </a:lnTo>
                    <a:lnTo>
                      <a:pt x="9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00" name="Freeform 302"/>
              <p:cNvSpPr>
                <a:spLocks/>
              </p:cNvSpPr>
              <p:nvPr/>
            </p:nvSpPr>
            <p:spPr bwMode="auto">
              <a:xfrm>
                <a:off x="4314" y="3147"/>
                <a:ext cx="9" cy="9"/>
              </a:xfrm>
              <a:custGeom>
                <a:avLst/>
                <a:gdLst>
                  <a:gd name="T0" fmla="*/ 0 w 9"/>
                  <a:gd name="T1" fmla="*/ 0 h 9"/>
                  <a:gd name="T2" fmla="*/ 0 w 9"/>
                  <a:gd name="T3" fmla="*/ 3 h 9"/>
                  <a:gd name="T4" fmla="*/ 0 w 9"/>
                  <a:gd name="T5" fmla="*/ 6 h 9"/>
                  <a:gd name="T6" fmla="*/ 9 w 9"/>
                  <a:gd name="T7" fmla="*/ 9 h 9"/>
                  <a:gd name="T8" fmla="*/ 9 w 9"/>
                  <a:gd name="T9" fmla="*/ 3 h 9"/>
                  <a:gd name="T10" fmla="*/ 9 w 9"/>
                  <a:gd name="T11" fmla="*/ 3 h 9"/>
                  <a:gd name="T12" fmla="*/ 0 w 9"/>
                  <a:gd name="T13" fmla="*/ 0 h 9"/>
                  <a:gd name="T14" fmla="*/ 0 w 9"/>
                  <a:gd name="T15" fmla="*/ 0 h 9"/>
                  <a:gd name="T16" fmla="*/ 0 w 9"/>
                  <a:gd name="T17" fmla="*/ 3 h 9"/>
                  <a:gd name="T18" fmla="*/ 0 w 9"/>
                  <a:gd name="T1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9">
                    <a:moveTo>
                      <a:pt x="0" y="0"/>
                    </a:moveTo>
                    <a:lnTo>
                      <a:pt x="0" y="3"/>
                    </a:lnTo>
                    <a:lnTo>
                      <a:pt x="0" y="6"/>
                    </a:lnTo>
                    <a:lnTo>
                      <a:pt x="9" y="9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01" name="Freeform 303"/>
              <p:cNvSpPr>
                <a:spLocks/>
              </p:cNvSpPr>
              <p:nvPr/>
            </p:nvSpPr>
            <p:spPr bwMode="auto">
              <a:xfrm>
                <a:off x="4314" y="3141"/>
                <a:ext cx="12" cy="9"/>
              </a:xfrm>
              <a:custGeom>
                <a:avLst/>
                <a:gdLst>
                  <a:gd name="T0" fmla="*/ 3 w 12"/>
                  <a:gd name="T1" fmla="*/ 0 h 9"/>
                  <a:gd name="T2" fmla="*/ 3 w 12"/>
                  <a:gd name="T3" fmla="*/ 3 h 9"/>
                  <a:gd name="T4" fmla="*/ 0 w 12"/>
                  <a:gd name="T5" fmla="*/ 6 h 9"/>
                  <a:gd name="T6" fmla="*/ 9 w 12"/>
                  <a:gd name="T7" fmla="*/ 9 h 9"/>
                  <a:gd name="T8" fmla="*/ 12 w 12"/>
                  <a:gd name="T9" fmla="*/ 6 h 9"/>
                  <a:gd name="T10" fmla="*/ 12 w 12"/>
                  <a:gd name="T11" fmla="*/ 6 h 9"/>
                  <a:gd name="T12" fmla="*/ 3 w 12"/>
                  <a:gd name="T13" fmla="*/ 0 h 9"/>
                  <a:gd name="T14" fmla="*/ 3 w 12"/>
                  <a:gd name="T15" fmla="*/ 3 h 9"/>
                  <a:gd name="T16" fmla="*/ 3 w 12"/>
                  <a:gd name="T17" fmla="*/ 3 h 9"/>
                  <a:gd name="T18" fmla="*/ 3 w 12"/>
                  <a:gd name="T1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9">
                    <a:moveTo>
                      <a:pt x="3" y="0"/>
                    </a:moveTo>
                    <a:lnTo>
                      <a:pt x="3" y="3"/>
                    </a:lnTo>
                    <a:lnTo>
                      <a:pt x="0" y="6"/>
                    </a:lnTo>
                    <a:lnTo>
                      <a:pt x="9" y="9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02" name="Freeform 304"/>
              <p:cNvSpPr>
                <a:spLocks/>
              </p:cNvSpPr>
              <p:nvPr/>
            </p:nvSpPr>
            <p:spPr bwMode="auto">
              <a:xfrm>
                <a:off x="4317" y="3138"/>
                <a:ext cx="9" cy="9"/>
              </a:xfrm>
              <a:custGeom>
                <a:avLst/>
                <a:gdLst>
                  <a:gd name="T0" fmla="*/ 3 w 9"/>
                  <a:gd name="T1" fmla="*/ 0 h 9"/>
                  <a:gd name="T2" fmla="*/ 0 w 9"/>
                  <a:gd name="T3" fmla="*/ 0 h 9"/>
                  <a:gd name="T4" fmla="*/ 0 w 9"/>
                  <a:gd name="T5" fmla="*/ 3 h 9"/>
                  <a:gd name="T6" fmla="*/ 9 w 9"/>
                  <a:gd name="T7" fmla="*/ 9 h 9"/>
                  <a:gd name="T8" fmla="*/ 9 w 9"/>
                  <a:gd name="T9" fmla="*/ 3 h 9"/>
                  <a:gd name="T10" fmla="*/ 9 w 9"/>
                  <a:gd name="T11" fmla="*/ 6 h 9"/>
                  <a:gd name="T12" fmla="*/ 3 w 9"/>
                  <a:gd name="T13" fmla="*/ 0 h 9"/>
                  <a:gd name="T14" fmla="*/ 0 w 9"/>
                  <a:gd name="T15" fmla="*/ 0 h 9"/>
                  <a:gd name="T16" fmla="*/ 0 w 9"/>
                  <a:gd name="T17" fmla="*/ 0 h 9"/>
                  <a:gd name="T18" fmla="*/ 3 w 9"/>
                  <a:gd name="T1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9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9" y="9"/>
                    </a:lnTo>
                    <a:lnTo>
                      <a:pt x="9" y="3"/>
                    </a:lnTo>
                    <a:lnTo>
                      <a:pt x="9" y="6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03" name="Freeform 305"/>
              <p:cNvSpPr>
                <a:spLocks/>
              </p:cNvSpPr>
              <p:nvPr/>
            </p:nvSpPr>
            <p:spPr bwMode="auto">
              <a:xfrm>
                <a:off x="4320" y="3132"/>
                <a:ext cx="9" cy="12"/>
              </a:xfrm>
              <a:custGeom>
                <a:avLst/>
                <a:gdLst>
                  <a:gd name="T0" fmla="*/ 3 w 9"/>
                  <a:gd name="T1" fmla="*/ 0 h 12"/>
                  <a:gd name="T2" fmla="*/ 0 w 9"/>
                  <a:gd name="T3" fmla="*/ 0 h 12"/>
                  <a:gd name="T4" fmla="*/ 0 w 9"/>
                  <a:gd name="T5" fmla="*/ 6 h 12"/>
                  <a:gd name="T6" fmla="*/ 6 w 9"/>
                  <a:gd name="T7" fmla="*/ 12 h 12"/>
                  <a:gd name="T8" fmla="*/ 9 w 9"/>
                  <a:gd name="T9" fmla="*/ 9 h 12"/>
                  <a:gd name="T10" fmla="*/ 9 w 9"/>
                  <a:gd name="T11" fmla="*/ 9 h 12"/>
                  <a:gd name="T12" fmla="*/ 3 w 9"/>
                  <a:gd name="T13" fmla="*/ 0 h 12"/>
                  <a:gd name="T14" fmla="*/ 3 w 9"/>
                  <a:gd name="T15" fmla="*/ 0 h 12"/>
                  <a:gd name="T16" fmla="*/ 0 w 9"/>
                  <a:gd name="T17" fmla="*/ 0 h 12"/>
                  <a:gd name="T18" fmla="*/ 3 w 9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2">
                    <a:moveTo>
                      <a:pt x="3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04" name="Freeform 306"/>
              <p:cNvSpPr>
                <a:spLocks/>
              </p:cNvSpPr>
              <p:nvPr/>
            </p:nvSpPr>
            <p:spPr bwMode="auto">
              <a:xfrm>
                <a:off x="4323" y="3129"/>
                <a:ext cx="9" cy="12"/>
              </a:xfrm>
              <a:custGeom>
                <a:avLst/>
                <a:gdLst>
                  <a:gd name="T0" fmla="*/ 3 w 9"/>
                  <a:gd name="T1" fmla="*/ 0 h 12"/>
                  <a:gd name="T2" fmla="*/ 3 w 9"/>
                  <a:gd name="T3" fmla="*/ 0 h 12"/>
                  <a:gd name="T4" fmla="*/ 0 w 9"/>
                  <a:gd name="T5" fmla="*/ 3 h 12"/>
                  <a:gd name="T6" fmla="*/ 6 w 9"/>
                  <a:gd name="T7" fmla="*/ 12 h 12"/>
                  <a:gd name="T8" fmla="*/ 9 w 9"/>
                  <a:gd name="T9" fmla="*/ 9 h 12"/>
                  <a:gd name="T10" fmla="*/ 9 w 9"/>
                  <a:gd name="T11" fmla="*/ 9 h 12"/>
                  <a:gd name="T12" fmla="*/ 3 w 9"/>
                  <a:gd name="T13" fmla="*/ 0 h 12"/>
                  <a:gd name="T14" fmla="*/ 3 w 9"/>
                  <a:gd name="T15" fmla="*/ 0 h 12"/>
                  <a:gd name="T16" fmla="*/ 3 w 9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12">
                    <a:moveTo>
                      <a:pt x="3" y="0"/>
                    </a:moveTo>
                    <a:lnTo>
                      <a:pt x="3" y="0"/>
                    </a:lnTo>
                    <a:lnTo>
                      <a:pt x="0" y="3"/>
                    </a:lnTo>
                    <a:lnTo>
                      <a:pt x="6" y="12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05" name="Freeform 307"/>
              <p:cNvSpPr>
                <a:spLocks/>
              </p:cNvSpPr>
              <p:nvPr/>
            </p:nvSpPr>
            <p:spPr bwMode="auto">
              <a:xfrm>
                <a:off x="4326" y="3126"/>
                <a:ext cx="9" cy="12"/>
              </a:xfrm>
              <a:custGeom>
                <a:avLst/>
                <a:gdLst>
                  <a:gd name="T0" fmla="*/ 6 w 9"/>
                  <a:gd name="T1" fmla="*/ 0 h 12"/>
                  <a:gd name="T2" fmla="*/ 6 w 9"/>
                  <a:gd name="T3" fmla="*/ 0 h 12"/>
                  <a:gd name="T4" fmla="*/ 0 w 9"/>
                  <a:gd name="T5" fmla="*/ 3 h 12"/>
                  <a:gd name="T6" fmla="*/ 6 w 9"/>
                  <a:gd name="T7" fmla="*/ 12 h 12"/>
                  <a:gd name="T8" fmla="*/ 9 w 9"/>
                  <a:gd name="T9" fmla="*/ 9 h 12"/>
                  <a:gd name="T10" fmla="*/ 9 w 9"/>
                  <a:gd name="T11" fmla="*/ 9 h 12"/>
                  <a:gd name="T12" fmla="*/ 6 w 9"/>
                  <a:gd name="T13" fmla="*/ 0 h 12"/>
                  <a:gd name="T14" fmla="*/ 6 w 9"/>
                  <a:gd name="T15" fmla="*/ 0 h 12"/>
                  <a:gd name="T16" fmla="*/ 6 w 9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3"/>
                    </a:lnTo>
                    <a:lnTo>
                      <a:pt x="6" y="12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06" name="Freeform 308"/>
              <p:cNvSpPr>
                <a:spLocks/>
              </p:cNvSpPr>
              <p:nvPr/>
            </p:nvSpPr>
            <p:spPr bwMode="auto">
              <a:xfrm>
                <a:off x="4332" y="3126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3 w 6"/>
                  <a:gd name="T3" fmla="*/ 0 h 9"/>
                  <a:gd name="T4" fmla="*/ 0 w 6"/>
                  <a:gd name="T5" fmla="*/ 0 h 9"/>
                  <a:gd name="T6" fmla="*/ 3 w 6"/>
                  <a:gd name="T7" fmla="*/ 9 h 9"/>
                  <a:gd name="T8" fmla="*/ 6 w 6"/>
                  <a:gd name="T9" fmla="*/ 9 h 9"/>
                  <a:gd name="T10" fmla="*/ 6 w 6"/>
                  <a:gd name="T11" fmla="*/ 9 h 9"/>
                  <a:gd name="T12" fmla="*/ 6 w 6"/>
                  <a:gd name="T13" fmla="*/ 0 h 9"/>
                  <a:gd name="T14" fmla="*/ 6 w 6"/>
                  <a:gd name="T15" fmla="*/ 0 h 9"/>
                  <a:gd name="T16" fmla="*/ 3 w 6"/>
                  <a:gd name="T17" fmla="*/ 0 h 9"/>
                  <a:gd name="T18" fmla="*/ 6 w 6"/>
                  <a:gd name="T1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9">
                    <a:moveTo>
                      <a:pt x="6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07" name="Freeform 309"/>
              <p:cNvSpPr>
                <a:spLocks/>
              </p:cNvSpPr>
              <p:nvPr/>
            </p:nvSpPr>
            <p:spPr bwMode="auto">
              <a:xfrm>
                <a:off x="4338" y="3123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3 w 6"/>
                  <a:gd name="T3" fmla="*/ 0 h 12"/>
                  <a:gd name="T4" fmla="*/ 0 w 6"/>
                  <a:gd name="T5" fmla="*/ 3 h 12"/>
                  <a:gd name="T6" fmla="*/ 0 w 6"/>
                  <a:gd name="T7" fmla="*/ 12 h 12"/>
                  <a:gd name="T8" fmla="*/ 6 w 6"/>
                  <a:gd name="T9" fmla="*/ 12 h 12"/>
                  <a:gd name="T10" fmla="*/ 6 w 6"/>
                  <a:gd name="T11" fmla="*/ 12 h 12"/>
                  <a:gd name="T12" fmla="*/ 6 w 6"/>
                  <a:gd name="T13" fmla="*/ 0 h 12"/>
                  <a:gd name="T14" fmla="*/ 6 w 6"/>
                  <a:gd name="T15" fmla="*/ 0 h 12"/>
                  <a:gd name="T16" fmla="*/ 3 w 6"/>
                  <a:gd name="T17" fmla="*/ 0 h 12"/>
                  <a:gd name="T18" fmla="*/ 6 w 6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3" y="0"/>
                    </a:lnTo>
                    <a:lnTo>
                      <a:pt x="0" y="3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08" name="Freeform 310"/>
              <p:cNvSpPr>
                <a:spLocks/>
              </p:cNvSpPr>
              <p:nvPr/>
            </p:nvSpPr>
            <p:spPr bwMode="auto">
              <a:xfrm>
                <a:off x="4344" y="3123"/>
                <a:ext cx="331" cy="12"/>
              </a:xfrm>
              <a:custGeom>
                <a:avLst/>
                <a:gdLst>
                  <a:gd name="T0" fmla="*/ 331 w 331"/>
                  <a:gd name="T1" fmla="*/ 0 h 12"/>
                  <a:gd name="T2" fmla="*/ 331 w 331"/>
                  <a:gd name="T3" fmla="*/ 0 h 12"/>
                  <a:gd name="T4" fmla="*/ 0 w 331"/>
                  <a:gd name="T5" fmla="*/ 0 h 12"/>
                  <a:gd name="T6" fmla="*/ 0 w 331"/>
                  <a:gd name="T7" fmla="*/ 12 h 12"/>
                  <a:gd name="T8" fmla="*/ 331 w 331"/>
                  <a:gd name="T9" fmla="*/ 12 h 12"/>
                  <a:gd name="T10" fmla="*/ 331 w 331"/>
                  <a:gd name="T11" fmla="*/ 12 h 12"/>
                  <a:gd name="T12" fmla="*/ 331 w 331"/>
                  <a:gd name="T13" fmla="*/ 0 h 12"/>
                  <a:gd name="T14" fmla="*/ 331 w 331"/>
                  <a:gd name="T15" fmla="*/ 0 h 12"/>
                  <a:gd name="T16" fmla="*/ 331 w 331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1" h="12">
                    <a:moveTo>
                      <a:pt x="331" y="0"/>
                    </a:moveTo>
                    <a:lnTo>
                      <a:pt x="33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331" y="12"/>
                    </a:lnTo>
                    <a:lnTo>
                      <a:pt x="331" y="12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09" name="Freeform 311"/>
              <p:cNvSpPr>
                <a:spLocks/>
              </p:cNvSpPr>
              <p:nvPr/>
            </p:nvSpPr>
            <p:spPr bwMode="auto">
              <a:xfrm>
                <a:off x="4675" y="3123"/>
                <a:ext cx="6" cy="12"/>
              </a:xfrm>
              <a:custGeom>
                <a:avLst/>
                <a:gdLst>
                  <a:gd name="T0" fmla="*/ 6 w 6"/>
                  <a:gd name="T1" fmla="*/ 3 h 12"/>
                  <a:gd name="T2" fmla="*/ 3 w 6"/>
                  <a:gd name="T3" fmla="*/ 3 h 12"/>
                  <a:gd name="T4" fmla="*/ 0 w 6"/>
                  <a:gd name="T5" fmla="*/ 0 h 12"/>
                  <a:gd name="T6" fmla="*/ 0 w 6"/>
                  <a:gd name="T7" fmla="*/ 12 h 12"/>
                  <a:gd name="T8" fmla="*/ 3 w 6"/>
                  <a:gd name="T9" fmla="*/ 12 h 12"/>
                  <a:gd name="T10" fmla="*/ 3 w 6"/>
                  <a:gd name="T11" fmla="*/ 12 h 12"/>
                  <a:gd name="T12" fmla="*/ 6 w 6"/>
                  <a:gd name="T13" fmla="*/ 3 h 12"/>
                  <a:gd name="T14" fmla="*/ 6 w 6"/>
                  <a:gd name="T15" fmla="*/ 3 h 12"/>
                  <a:gd name="T16" fmla="*/ 3 w 6"/>
                  <a:gd name="T17" fmla="*/ 3 h 12"/>
                  <a:gd name="T18" fmla="*/ 6 w 6"/>
                  <a:gd name="T1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12">
                    <a:moveTo>
                      <a:pt x="6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3" y="3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10" name="Freeform 312"/>
              <p:cNvSpPr>
                <a:spLocks/>
              </p:cNvSpPr>
              <p:nvPr/>
            </p:nvSpPr>
            <p:spPr bwMode="auto">
              <a:xfrm>
                <a:off x="4678" y="3126"/>
                <a:ext cx="9" cy="9"/>
              </a:xfrm>
              <a:custGeom>
                <a:avLst/>
                <a:gdLst>
                  <a:gd name="T0" fmla="*/ 9 w 9"/>
                  <a:gd name="T1" fmla="*/ 0 h 9"/>
                  <a:gd name="T2" fmla="*/ 6 w 9"/>
                  <a:gd name="T3" fmla="*/ 0 h 9"/>
                  <a:gd name="T4" fmla="*/ 3 w 9"/>
                  <a:gd name="T5" fmla="*/ 0 h 9"/>
                  <a:gd name="T6" fmla="*/ 0 w 9"/>
                  <a:gd name="T7" fmla="*/ 9 h 9"/>
                  <a:gd name="T8" fmla="*/ 3 w 9"/>
                  <a:gd name="T9" fmla="*/ 9 h 9"/>
                  <a:gd name="T10" fmla="*/ 3 w 9"/>
                  <a:gd name="T11" fmla="*/ 9 h 9"/>
                  <a:gd name="T12" fmla="*/ 9 w 9"/>
                  <a:gd name="T13" fmla="*/ 0 h 9"/>
                  <a:gd name="T14" fmla="*/ 9 w 9"/>
                  <a:gd name="T15" fmla="*/ 0 h 9"/>
                  <a:gd name="T16" fmla="*/ 6 w 9"/>
                  <a:gd name="T17" fmla="*/ 0 h 9"/>
                  <a:gd name="T18" fmla="*/ 9 w 9"/>
                  <a:gd name="T1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9">
                    <a:moveTo>
                      <a:pt x="9" y="0"/>
                    </a:moveTo>
                    <a:lnTo>
                      <a:pt x="6" y="0"/>
                    </a:lnTo>
                    <a:lnTo>
                      <a:pt x="3" y="0"/>
                    </a:lnTo>
                    <a:lnTo>
                      <a:pt x="0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11" name="Freeform 313"/>
              <p:cNvSpPr>
                <a:spLocks/>
              </p:cNvSpPr>
              <p:nvPr/>
            </p:nvSpPr>
            <p:spPr bwMode="auto">
              <a:xfrm>
                <a:off x="4681" y="3126"/>
                <a:ext cx="9" cy="12"/>
              </a:xfrm>
              <a:custGeom>
                <a:avLst/>
                <a:gdLst>
                  <a:gd name="T0" fmla="*/ 9 w 9"/>
                  <a:gd name="T1" fmla="*/ 3 h 12"/>
                  <a:gd name="T2" fmla="*/ 9 w 9"/>
                  <a:gd name="T3" fmla="*/ 3 h 12"/>
                  <a:gd name="T4" fmla="*/ 6 w 9"/>
                  <a:gd name="T5" fmla="*/ 0 h 12"/>
                  <a:gd name="T6" fmla="*/ 0 w 9"/>
                  <a:gd name="T7" fmla="*/ 9 h 12"/>
                  <a:gd name="T8" fmla="*/ 3 w 9"/>
                  <a:gd name="T9" fmla="*/ 12 h 12"/>
                  <a:gd name="T10" fmla="*/ 3 w 9"/>
                  <a:gd name="T11" fmla="*/ 12 h 12"/>
                  <a:gd name="T12" fmla="*/ 9 w 9"/>
                  <a:gd name="T13" fmla="*/ 3 h 12"/>
                  <a:gd name="T14" fmla="*/ 9 w 9"/>
                  <a:gd name="T15" fmla="*/ 3 h 12"/>
                  <a:gd name="T16" fmla="*/ 9 w 9"/>
                  <a:gd name="T17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12">
                    <a:moveTo>
                      <a:pt x="9" y="3"/>
                    </a:moveTo>
                    <a:lnTo>
                      <a:pt x="9" y="3"/>
                    </a:lnTo>
                    <a:lnTo>
                      <a:pt x="6" y="0"/>
                    </a:lnTo>
                    <a:lnTo>
                      <a:pt x="0" y="9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12" name="Freeform 314"/>
              <p:cNvSpPr>
                <a:spLocks/>
              </p:cNvSpPr>
              <p:nvPr/>
            </p:nvSpPr>
            <p:spPr bwMode="auto">
              <a:xfrm>
                <a:off x="4684" y="3129"/>
                <a:ext cx="12" cy="12"/>
              </a:xfrm>
              <a:custGeom>
                <a:avLst/>
                <a:gdLst>
                  <a:gd name="T0" fmla="*/ 12 w 12"/>
                  <a:gd name="T1" fmla="*/ 3 h 12"/>
                  <a:gd name="T2" fmla="*/ 9 w 12"/>
                  <a:gd name="T3" fmla="*/ 3 h 12"/>
                  <a:gd name="T4" fmla="*/ 6 w 12"/>
                  <a:gd name="T5" fmla="*/ 0 h 12"/>
                  <a:gd name="T6" fmla="*/ 0 w 12"/>
                  <a:gd name="T7" fmla="*/ 9 h 12"/>
                  <a:gd name="T8" fmla="*/ 3 w 12"/>
                  <a:gd name="T9" fmla="*/ 12 h 12"/>
                  <a:gd name="T10" fmla="*/ 3 w 12"/>
                  <a:gd name="T11" fmla="*/ 12 h 12"/>
                  <a:gd name="T12" fmla="*/ 12 w 12"/>
                  <a:gd name="T13" fmla="*/ 3 h 12"/>
                  <a:gd name="T14" fmla="*/ 12 w 12"/>
                  <a:gd name="T15" fmla="*/ 3 h 12"/>
                  <a:gd name="T16" fmla="*/ 9 w 12"/>
                  <a:gd name="T17" fmla="*/ 3 h 12"/>
                  <a:gd name="T18" fmla="*/ 12 w 12"/>
                  <a:gd name="T1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12" y="3"/>
                    </a:moveTo>
                    <a:lnTo>
                      <a:pt x="9" y="3"/>
                    </a:lnTo>
                    <a:lnTo>
                      <a:pt x="6" y="0"/>
                    </a:lnTo>
                    <a:lnTo>
                      <a:pt x="0" y="9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9" y="3"/>
                    </a:ln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13" name="Freeform 315"/>
              <p:cNvSpPr>
                <a:spLocks/>
              </p:cNvSpPr>
              <p:nvPr/>
            </p:nvSpPr>
            <p:spPr bwMode="auto">
              <a:xfrm>
                <a:off x="4687" y="3132"/>
                <a:ext cx="12" cy="12"/>
              </a:xfrm>
              <a:custGeom>
                <a:avLst/>
                <a:gdLst>
                  <a:gd name="T0" fmla="*/ 12 w 12"/>
                  <a:gd name="T1" fmla="*/ 6 h 12"/>
                  <a:gd name="T2" fmla="*/ 12 w 12"/>
                  <a:gd name="T3" fmla="*/ 6 h 12"/>
                  <a:gd name="T4" fmla="*/ 9 w 12"/>
                  <a:gd name="T5" fmla="*/ 0 h 12"/>
                  <a:gd name="T6" fmla="*/ 0 w 12"/>
                  <a:gd name="T7" fmla="*/ 9 h 12"/>
                  <a:gd name="T8" fmla="*/ 3 w 12"/>
                  <a:gd name="T9" fmla="*/ 12 h 12"/>
                  <a:gd name="T10" fmla="*/ 3 w 12"/>
                  <a:gd name="T11" fmla="*/ 9 h 12"/>
                  <a:gd name="T12" fmla="*/ 12 w 12"/>
                  <a:gd name="T13" fmla="*/ 6 h 12"/>
                  <a:gd name="T14" fmla="*/ 12 w 12"/>
                  <a:gd name="T15" fmla="*/ 6 h 12"/>
                  <a:gd name="T16" fmla="*/ 12 w 12"/>
                  <a:gd name="T1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2" y="6"/>
                    </a:lnTo>
                    <a:lnTo>
                      <a:pt x="9" y="0"/>
                    </a:lnTo>
                    <a:lnTo>
                      <a:pt x="0" y="9"/>
                    </a:lnTo>
                    <a:lnTo>
                      <a:pt x="3" y="12"/>
                    </a:lnTo>
                    <a:lnTo>
                      <a:pt x="3" y="9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14" name="Freeform 316"/>
              <p:cNvSpPr>
                <a:spLocks/>
              </p:cNvSpPr>
              <p:nvPr/>
            </p:nvSpPr>
            <p:spPr bwMode="auto">
              <a:xfrm>
                <a:off x="4690" y="3138"/>
                <a:ext cx="12" cy="9"/>
              </a:xfrm>
              <a:custGeom>
                <a:avLst/>
                <a:gdLst>
                  <a:gd name="T0" fmla="*/ 12 w 12"/>
                  <a:gd name="T1" fmla="*/ 6 h 9"/>
                  <a:gd name="T2" fmla="*/ 12 w 12"/>
                  <a:gd name="T3" fmla="*/ 3 h 9"/>
                  <a:gd name="T4" fmla="*/ 9 w 12"/>
                  <a:gd name="T5" fmla="*/ 0 h 9"/>
                  <a:gd name="T6" fmla="*/ 0 w 12"/>
                  <a:gd name="T7" fmla="*/ 3 h 9"/>
                  <a:gd name="T8" fmla="*/ 3 w 12"/>
                  <a:gd name="T9" fmla="*/ 9 h 9"/>
                  <a:gd name="T10" fmla="*/ 3 w 12"/>
                  <a:gd name="T11" fmla="*/ 9 h 9"/>
                  <a:gd name="T12" fmla="*/ 12 w 12"/>
                  <a:gd name="T13" fmla="*/ 6 h 9"/>
                  <a:gd name="T14" fmla="*/ 12 w 12"/>
                  <a:gd name="T15" fmla="*/ 6 h 9"/>
                  <a:gd name="T16" fmla="*/ 12 w 12"/>
                  <a:gd name="T17" fmla="*/ 3 h 9"/>
                  <a:gd name="T18" fmla="*/ 12 w 12"/>
                  <a:gd name="T19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9">
                    <a:moveTo>
                      <a:pt x="12" y="6"/>
                    </a:moveTo>
                    <a:lnTo>
                      <a:pt x="12" y="3"/>
                    </a:lnTo>
                    <a:lnTo>
                      <a:pt x="9" y="0"/>
                    </a:lnTo>
                    <a:lnTo>
                      <a:pt x="0" y="3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3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15" name="Freeform 317"/>
              <p:cNvSpPr>
                <a:spLocks/>
              </p:cNvSpPr>
              <p:nvPr/>
            </p:nvSpPr>
            <p:spPr bwMode="auto">
              <a:xfrm>
                <a:off x="4693" y="3144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9 w 9"/>
                  <a:gd name="T3" fmla="*/ 3 h 6"/>
                  <a:gd name="T4" fmla="*/ 9 w 9"/>
                  <a:gd name="T5" fmla="*/ 0 h 6"/>
                  <a:gd name="T6" fmla="*/ 0 w 9"/>
                  <a:gd name="T7" fmla="*/ 3 h 6"/>
                  <a:gd name="T8" fmla="*/ 0 w 9"/>
                  <a:gd name="T9" fmla="*/ 6 h 6"/>
                  <a:gd name="T10" fmla="*/ 0 w 9"/>
                  <a:gd name="T11" fmla="*/ 6 h 6"/>
                  <a:gd name="T12" fmla="*/ 9 w 9"/>
                  <a:gd name="T13" fmla="*/ 6 h 6"/>
                  <a:gd name="T14" fmla="*/ 9 w 9"/>
                  <a:gd name="T15" fmla="*/ 3 h 6"/>
                  <a:gd name="T16" fmla="*/ 9 w 9"/>
                  <a:gd name="T17" fmla="*/ 3 h 6"/>
                  <a:gd name="T18" fmla="*/ 9 w 9"/>
                  <a:gd name="T1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6">
                    <a:moveTo>
                      <a:pt x="9" y="6"/>
                    </a:moveTo>
                    <a:lnTo>
                      <a:pt x="9" y="3"/>
                    </a:lnTo>
                    <a:lnTo>
                      <a:pt x="9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9" y="6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16" name="Freeform 318"/>
              <p:cNvSpPr>
                <a:spLocks/>
              </p:cNvSpPr>
              <p:nvPr/>
            </p:nvSpPr>
            <p:spPr bwMode="auto">
              <a:xfrm>
                <a:off x="4693" y="3150"/>
                <a:ext cx="9" cy="6"/>
              </a:xfrm>
              <a:custGeom>
                <a:avLst/>
                <a:gdLst>
                  <a:gd name="T0" fmla="*/ 6 w 9"/>
                  <a:gd name="T1" fmla="*/ 3 h 6"/>
                  <a:gd name="T2" fmla="*/ 9 w 9"/>
                  <a:gd name="T3" fmla="*/ 3 h 6"/>
                  <a:gd name="T4" fmla="*/ 9 w 9"/>
                  <a:gd name="T5" fmla="*/ 0 h 6"/>
                  <a:gd name="T6" fmla="*/ 0 w 9"/>
                  <a:gd name="T7" fmla="*/ 0 h 6"/>
                  <a:gd name="T8" fmla="*/ 0 w 9"/>
                  <a:gd name="T9" fmla="*/ 6 h 6"/>
                  <a:gd name="T10" fmla="*/ 6 w 9"/>
                  <a:gd name="T11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6">
                    <a:moveTo>
                      <a:pt x="6" y="3"/>
                    </a:moveTo>
                    <a:lnTo>
                      <a:pt x="9" y="3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17" name="Freeform 319"/>
              <p:cNvSpPr>
                <a:spLocks/>
              </p:cNvSpPr>
              <p:nvPr/>
            </p:nvSpPr>
            <p:spPr bwMode="auto">
              <a:xfrm>
                <a:off x="4768" y="3102"/>
                <a:ext cx="12" cy="361"/>
              </a:xfrm>
              <a:custGeom>
                <a:avLst/>
                <a:gdLst>
                  <a:gd name="T0" fmla="*/ 12 w 12"/>
                  <a:gd name="T1" fmla="*/ 361 h 361"/>
                  <a:gd name="T2" fmla="*/ 12 w 12"/>
                  <a:gd name="T3" fmla="*/ 361 h 361"/>
                  <a:gd name="T4" fmla="*/ 12 w 12"/>
                  <a:gd name="T5" fmla="*/ 0 h 361"/>
                  <a:gd name="T6" fmla="*/ 0 w 12"/>
                  <a:gd name="T7" fmla="*/ 0 h 361"/>
                  <a:gd name="T8" fmla="*/ 0 w 12"/>
                  <a:gd name="T9" fmla="*/ 361 h 361"/>
                  <a:gd name="T10" fmla="*/ 0 w 12"/>
                  <a:gd name="T11" fmla="*/ 361 h 361"/>
                  <a:gd name="T12" fmla="*/ 12 w 12"/>
                  <a:gd name="T13" fmla="*/ 361 h 361"/>
                  <a:gd name="T14" fmla="*/ 12 w 12"/>
                  <a:gd name="T15" fmla="*/ 361 h 361"/>
                  <a:gd name="T16" fmla="*/ 12 w 12"/>
                  <a:gd name="T17" fmla="*/ 361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361">
                    <a:moveTo>
                      <a:pt x="12" y="361"/>
                    </a:moveTo>
                    <a:lnTo>
                      <a:pt x="12" y="36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361"/>
                    </a:lnTo>
                    <a:lnTo>
                      <a:pt x="0" y="361"/>
                    </a:lnTo>
                    <a:lnTo>
                      <a:pt x="12" y="361"/>
                    </a:lnTo>
                    <a:lnTo>
                      <a:pt x="12" y="361"/>
                    </a:lnTo>
                    <a:lnTo>
                      <a:pt x="12" y="361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18" name="Freeform 320"/>
              <p:cNvSpPr>
                <a:spLocks/>
              </p:cNvSpPr>
              <p:nvPr/>
            </p:nvSpPr>
            <p:spPr bwMode="auto">
              <a:xfrm>
                <a:off x="4768" y="3463"/>
                <a:ext cx="12" cy="9"/>
              </a:xfrm>
              <a:custGeom>
                <a:avLst/>
                <a:gdLst>
                  <a:gd name="T0" fmla="*/ 12 w 12"/>
                  <a:gd name="T1" fmla="*/ 9 h 9"/>
                  <a:gd name="T2" fmla="*/ 12 w 12"/>
                  <a:gd name="T3" fmla="*/ 6 h 9"/>
                  <a:gd name="T4" fmla="*/ 12 w 12"/>
                  <a:gd name="T5" fmla="*/ 0 h 9"/>
                  <a:gd name="T6" fmla="*/ 0 w 12"/>
                  <a:gd name="T7" fmla="*/ 0 h 9"/>
                  <a:gd name="T8" fmla="*/ 0 w 12"/>
                  <a:gd name="T9" fmla="*/ 6 h 9"/>
                  <a:gd name="T10" fmla="*/ 0 w 12"/>
                  <a:gd name="T11" fmla="*/ 6 h 9"/>
                  <a:gd name="T12" fmla="*/ 12 w 12"/>
                  <a:gd name="T13" fmla="*/ 9 h 9"/>
                  <a:gd name="T14" fmla="*/ 12 w 12"/>
                  <a:gd name="T15" fmla="*/ 6 h 9"/>
                  <a:gd name="T16" fmla="*/ 12 w 12"/>
                  <a:gd name="T17" fmla="*/ 6 h 9"/>
                  <a:gd name="T18" fmla="*/ 12 w 12"/>
                  <a:gd name="T1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9">
                    <a:moveTo>
                      <a:pt x="12" y="9"/>
                    </a:moveTo>
                    <a:lnTo>
                      <a:pt x="12" y="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2" y="9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9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19" name="Freeform 321"/>
              <p:cNvSpPr>
                <a:spLocks/>
              </p:cNvSpPr>
              <p:nvPr/>
            </p:nvSpPr>
            <p:spPr bwMode="auto">
              <a:xfrm>
                <a:off x="4768" y="3469"/>
                <a:ext cx="12" cy="9"/>
              </a:xfrm>
              <a:custGeom>
                <a:avLst/>
                <a:gdLst>
                  <a:gd name="T0" fmla="*/ 9 w 12"/>
                  <a:gd name="T1" fmla="*/ 9 h 9"/>
                  <a:gd name="T2" fmla="*/ 9 w 12"/>
                  <a:gd name="T3" fmla="*/ 9 h 9"/>
                  <a:gd name="T4" fmla="*/ 12 w 12"/>
                  <a:gd name="T5" fmla="*/ 3 h 9"/>
                  <a:gd name="T6" fmla="*/ 0 w 12"/>
                  <a:gd name="T7" fmla="*/ 0 h 9"/>
                  <a:gd name="T8" fmla="*/ 0 w 12"/>
                  <a:gd name="T9" fmla="*/ 6 h 9"/>
                  <a:gd name="T10" fmla="*/ 0 w 12"/>
                  <a:gd name="T11" fmla="*/ 6 h 9"/>
                  <a:gd name="T12" fmla="*/ 9 w 12"/>
                  <a:gd name="T13" fmla="*/ 9 h 9"/>
                  <a:gd name="T14" fmla="*/ 9 w 12"/>
                  <a:gd name="T15" fmla="*/ 9 h 9"/>
                  <a:gd name="T16" fmla="*/ 9 w 12"/>
                  <a:gd name="T1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9">
                    <a:moveTo>
                      <a:pt x="9" y="9"/>
                    </a:moveTo>
                    <a:lnTo>
                      <a:pt x="9" y="9"/>
                    </a:lnTo>
                    <a:lnTo>
                      <a:pt x="12" y="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9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20" name="Freeform 322"/>
              <p:cNvSpPr>
                <a:spLocks/>
              </p:cNvSpPr>
              <p:nvPr/>
            </p:nvSpPr>
            <p:spPr bwMode="auto">
              <a:xfrm>
                <a:off x="4765" y="3475"/>
                <a:ext cx="12" cy="9"/>
              </a:xfrm>
              <a:custGeom>
                <a:avLst/>
                <a:gdLst>
                  <a:gd name="T0" fmla="*/ 9 w 12"/>
                  <a:gd name="T1" fmla="*/ 9 h 9"/>
                  <a:gd name="T2" fmla="*/ 9 w 12"/>
                  <a:gd name="T3" fmla="*/ 9 h 9"/>
                  <a:gd name="T4" fmla="*/ 12 w 12"/>
                  <a:gd name="T5" fmla="*/ 3 h 9"/>
                  <a:gd name="T6" fmla="*/ 3 w 12"/>
                  <a:gd name="T7" fmla="*/ 0 h 9"/>
                  <a:gd name="T8" fmla="*/ 0 w 12"/>
                  <a:gd name="T9" fmla="*/ 6 h 9"/>
                  <a:gd name="T10" fmla="*/ 0 w 12"/>
                  <a:gd name="T11" fmla="*/ 3 h 9"/>
                  <a:gd name="T12" fmla="*/ 9 w 12"/>
                  <a:gd name="T13" fmla="*/ 9 h 9"/>
                  <a:gd name="T14" fmla="*/ 9 w 12"/>
                  <a:gd name="T15" fmla="*/ 9 h 9"/>
                  <a:gd name="T16" fmla="*/ 9 w 12"/>
                  <a:gd name="T1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9">
                    <a:moveTo>
                      <a:pt x="9" y="9"/>
                    </a:moveTo>
                    <a:lnTo>
                      <a:pt x="9" y="9"/>
                    </a:lnTo>
                    <a:lnTo>
                      <a:pt x="12" y="3"/>
                    </a:lnTo>
                    <a:lnTo>
                      <a:pt x="3" y="0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9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21" name="Freeform 323"/>
              <p:cNvSpPr>
                <a:spLocks/>
              </p:cNvSpPr>
              <p:nvPr/>
            </p:nvSpPr>
            <p:spPr bwMode="auto">
              <a:xfrm>
                <a:off x="4762" y="3478"/>
                <a:ext cx="12" cy="12"/>
              </a:xfrm>
              <a:custGeom>
                <a:avLst/>
                <a:gdLst>
                  <a:gd name="T0" fmla="*/ 6 w 12"/>
                  <a:gd name="T1" fmla="*/ 12 h 12"/>
                  <a:gd name="T2" fmla="*/ 6 w 12"/>
                  <a:gd name="T3" fmla="*/ 12 h 12"/>
                  <a:gd name="T4" fmla="*/ 12 w 12"/>
                  <a:gd name="T5" fmla="*/ 6 h 12"/>
                  <a:gd name="T6" fmla="*/ 3 w 12"/>
                  <a:gd name="T7" fmla="*/ 0 h 12"/>
                  <a:gd name="T8" fmla="*/ 0 w 12"/>
                  <a:gd name="T9" fmla="*/ 6 h 12"/>
                  <a:gd name="T10" fmla="*/ 0 w 12"/>
                  <a:gd name="T11" fmla="*/ 6 h 12"/>
                  <a:gd name="T12" fmla="*/ 6 w 12"/>
                  <a:gd name="T13" fmla="*/ 12 h 12"/>
                  <a:gd name="T14" fmla="*/ 6 w 12"/>
                  <a:gd name="T15" fmla="*/ 12 h 12"/>
                  <a:gd name="T16" fmla="*/ 6 w 12"/>
                  <a:gd name="T1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2">
                    <a:moveTo>
                      <a:pt x="6" y="12"/>
                    </a:moveTo>
                    <a:lnTo>
                      <a:pt x="6" y="12"/>
                    </a:lnTo>
                    <a:lnTo>
                      <a:pt x="12" y="6"/>
                    </a:lnTo>
                    <a:lnTo>
                      <a:pt x="3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22" name="Freeform 324"/>
              <p:cNvSpPr>
                <a:spLocks/>
              </p:cNvSpPr>
              <p:nvPr/>
            </p:nvSpPr>
            <p:spPr bwMode="auto">
              <a:xfrm>
                <a:off x="4756" y="3484"/>
                <a:ext cx="12" cy="12"/>
              </a:xfrm>
              <a:custGeom>
                <a:avLst/>
                <a:gdLst>
                  <a:gd name="T0" fmla="*/ 6 w 12"/>
                  <a:gd name="T1" fmla="*/ 12 h 12"/>
                  <a:gd name="T2" fmla="*/ 6 w 12"/>
                  <a:gd name="T3" fmla="*/ 12 h 12"/>
                  <a:gd name="T4" fmla="*/ 12 w 12"/>
                  <a:gd name="T5" fmla="*/ 6 h 12"/>
                  <a:gd name="T6" fmla="*/ 6 w 12"/>
                  <a:gd name="T7" fmla="*/ 0 h 12"/>
                  <a:gd name="T8" fmla="*/ 0 w 12"/>
                  <a:gd name="T9" fmla="*/ 3 h 12"/>
                  <a:gd name="T10" fmla="*/ 0 w 12"/>
                  <a:gd name="T11" fmla="*/ 3 h 12"/>
                  <a:gd name="T12" fmla="*/ 6 w 12"/>
                  <a:gd name="T13" fmla="*/ 12 h 12"/>
                  <a:gd name="T14" fmla="*/ 6 w 12"/>
                  <a:gd name="T15" fmla="*/ 12 h 12"/>
                  <a:gd name="T16" fmla="*/ 6 w 12"/>
                  <a:gd name="T1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2">
                    <a:moveTo>
                      <a:pt x="6" y="12"/>
                    </a:moveTo>
                    <a:lnTo>
                      <a:pt x="6" y="12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23" name="Freeform 325"/>
              <p:cNvSpPr>
                <a:spLocks/>
              </p:cNvSpPr>
              <p:nvPr/>
            </p:nvSpPr>
            <p:spPr bwMode="auto">
              <a:xfrm>
                <a:off x="4750" y="3487"/>
                <a:ext cx="12" cy="12"/>
              </a:xfrm>
              <a:custGeom>
                <a:avLst/>
                <a:gdLst>
                  <a:gd name="T0" fmla="*/ 6 w 12"/>
                  <a:gd name="T1" fmla="*/ 12 h 12"/>
                  <a:gd name="T2" fmla="*/ 6 w 12"/>
                  <a:gd name="T3" fmla="*/ 12 h 12"/>
                  <a:gd name="T4" fmla="*/ 12 w 12"/>
                  <a:gd name="T5" fmla="*/ 9 h 12"/>
                  <a:gd name="T6" fmla="*/ 6 w 12"/>
                  <a:gd name="T7" fmla="*/ 0 h 12"/>
                  <a:gd name="T8" fmla="*/ 0 w 12"/>
                  <a:gd name="T9" fmla="*/ 3 h 12"/>
                  <a:gd name="T10" fmla="*/ 3 w 12"/>
                  <a:gd name="T11" fmla="*/ 3 h 12"/>
                  <a:gd name="T12" fmla="*/ 6 w 12"/>
                  <a:gd name="T13" fmla="*/ 12 h 12"/>
                  <a:gd name="T14" fmla="*/ 6 w 12"/>
                  <a:gd name="T15" fmla="*/ 12 h 12"/>
                  <a:gd name="T16" fmla="*/ 6 w 12"/>
                  <a:gd name="T1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2">
                    <a:moveTo>
                      <a:pt x="6" y="12"/>
                    </a:moveTo>
                    <a:lnTo>
                      <a:pt x="6" y="12"/>
                    </a:lnTo>
                    <a:lnTo>
                      <a:pt x="12" y="9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24" name="Freeform 326"/>
              <p:cNvSpPr>
                <a:spLocks/>
              </p:cNvSpPr>
              <p:nvPr/>
            </p:nvSpPr>
            <p:spPr bwMode="auto">
              <a:xfrm>
                <a:off x="4747" y="3490"/>
                <a:ext cx="9" cy="12"/>
              </a:xfrm>
              <a:custGeom>
                <a:avLst/>
                <a:gdLst>
                  <a:gd name="T0" fmla="*/ 0 w 9"/>
                  <a:gd name="T1" fmla="*/ 12 h 12"/>
                  <a:gd name="T2" fmla="*/ 3 w 9"/>
                  <a:gd name="T3" fmla="*/ 12 h 12"/>
                  <a:gd name="T4" fmla="*/ 9 w 9"/>
                  <a:gd name="T5" fmla="*/ 9 h 12"/>
                  <a:gd name="T6" fmla="*/ 6 w 9"/>
                  <a:gd name="T7" fmla="*/ 0 h 12"/>
                  <a:gd name="T8" fmla="*/ 0 w 9"/>
                  <a:gd name="T9" fmla="*/ 3 h 12"/>
                  <a:gd name="T10" fmla="*/ 0 w 9"/>
                  <a:gd name="T11" fmla="*/ 3 h 12"/>
                  <a:gd name="T12" fmla="*/ 0 w 9"/>
                  <a:gd name="T13" fmla="*/ 12 h 12"/>
                  <a:gd name="T14" fmla="*/ 3 w 9"/>
                  <a:gd name="T15" fmla="*/ 12 h 12"/>
                  <a:gd name="T16" fmla="*/ 3 w 9"/>
                  <a:gd name="T17" fmla="*/ 12 h 12"/>
                  <a:gd name="T18" fmla="*/ 0 w 9"/>
                  <a:gd name="T1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2">
                    <a:moveTo>
                      <a:pt x="0" y="12"/>
                    </a:moveTo>
                    <a:lnTo>
                      <a:pt x="3" y="12"/>
                    </a:lnTo>
                    <a:lnTo>
                      <a:pt x="9" y="9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12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25" name="Freeform 327"/>
              <p:cNvSpPr>
                <a:spLocks/>
              </p:cNvSpPr>
              <p:nvPr/>
            </p:nvSpPr>
            <p:spPr bwMode="auto">
              <a:xfrm>
                <a:off x="4741" y="3493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0 w 6"/>
                  <a:gd name="T3" fmla="*/ 9 h 9"/>
                  <a:gd name="T4" fmla="*/ 6 w 6"/>
                  <a:gd name="T5" fmla="*/ 9 h 9"/>
                  <a:gd name="T6" fmla="*/ 6 w 6"/>
                  <a:gd name="T7" fmla="*/ 0 h 9"/>
                  <a:gd name="T8" fmla="*/ 0 w 6"/>
                  <a:gd name="T9" fmla="*/ 0 h 9"/>
                  <a:gd name="T10" fmla="*/ 0 w 6"/>
                  <a:gd name="T11" fmla="*/ 0 h 9"/>
                  <a:gd name="T12" fmla="*/ 0 w 6"/>
                  <a:gd name="T13" fmla="*/ 9 h 9"/>
                  <a:gd name="T14" fmla="*/ 0 w 6"/>
                  <a:gd name="T15" fmla="*/ 9 h 9"/>
                  <a:gd name="T16" fmla="*/ 0 w 6"/>
                  <a:gd name="T1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9">
                    <a:moveTo>
                      <a:pt x="0" y="9"/>
                    </a:moveTo>
                    <a:lnTo>
                      <a:pt x="0" y="9"/>
                    </a:lnTo>
                    <a:lnTo>
                      <a:pt x="6" y="9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26" name="Freeform 328"/>
              <p:cNvSpPr>
                <a:spLocks/>
              </p:cNvSpPr>
              <p:nvPr/>
            </p:nvSpPr>
            <p:spPr bwMode="auto">
              <a:xfrm>
                <a:off x="4275" y="3493"/>
                <a:ext cx="466" cy="9"/>
              </a:xfrm>
              <a:custGeom>
                <a:avLst/>
                <a:gdLst>
                  <a:gd name="T0" fmla="*/ 0 w 466"/>
                  <a:gd name="T1" fmla="*/ 9 h 9"/>
                  <a:gd name="T2" fmla="*/ 0 w 466"/>
                  <a:gd name="T3" fmla="*/ 9 h 9"/>
                  <a:gd name="T4" fmla="*/ 466 w 466"/>
                  <a:gd name="T5" fmla="*/ 9 h 9"/>
                  <a:gd name="T6" fmla="*/ 466 w 466"/>
                  <a:gd name="T7" fmla="*/ 0 h 9"/>
                  <a:gd name="T8" fmla="*/ 0 w 466"/>
                  <a:gd name="T9" fmla="*/ 0 h 9"/>
                  <a:gd name="T10" fmla="*/ 0 w 466"/>
                  <a:gd name="T11" fmla="*/ 0 h 9"/>
                  <a:gd name="T12" fmla="*/ 0 w 466"/>
                  <a:gd name="T13" fmla="*/ 9 h 9"/>
                  <a:gd name="T14" fmla="*/ 0 w 466"/>
                  <a:gd name="T15" fmla="*/ 9 h 9"/>
                  <a:gd name="T16" fmla="*/ 0 w 466"/>
                  <a:gd name="T1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6" h="9">
                    <a:moveTo>
                      <a:pt x="0" y="9"/>
                    </a:moveTo>
                    <a:lnTo>
                      <a:pt x="0" y="9"/>
                    </a:lnTo>
                    <a:lnTo>
                      <a:pt x="466" y="9"/>
                    </a:lnTo>
                    <a:lnTo>
                      <a:pt x="46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27" name="Freeform 329"/>
              <p:cNvSpPr>
                <a:spLocks/>
              </p:cNvSpPr>
              <p:nvPr/>
            </p:nvSpPr>
            <p:spPr bwMode="auto">
              <a:xfrm>
                <a:off x="4266" y="3493"/>
                <a:ext cx="9" cy="9"/>
              </a:xfrm>
              <a:custGeom>
                <a:avLst/>
                <a:gdLst>
                  <a:gd name="T0" fmla="*/ 0 w 9"/>
                  <a:gd name="T1" fmla="*/ 9 h 9"/>
                  <a:gd name="T2" fmla="*/ 0 w 9"/>
                  <a:gd name="T3" fmla="*/ 9 h 9"/>
                  <a:gd name="T4" fmla="*/ 9 w 9"/>
                  <a:gd name="T5" fmla="*/ 9 h 9"/>
                  <a:gd name="T6" fmla="*/ 9 w 9"/>
                  <a:gd name="T7" fmla="*/ 0 h 9"/>
                  <a:gd name="T8" fmla="*/ 0 w 9"/>
                  <a:gd name="T9" fmla="*/ 0 h 9"/>
                  <a:gd name="T10" fmla="*/ 3 w 9"/>
                  <a:gd name="T11" fmla="*/ 0 h 9"/>
                  <a:gd name="T12" fmla="*/ 0 w 9"/>
                  <a:gd name="T13" fmla="*/ 9 h 9"/>
                  <a:gd name="T14" fmla="*/ 0 w 9"/>
                  <a:gd name="T15" fmla="*/ 9 h 9"/>
                  <a:gd name="T16" fmla="*/ 0 w 9"/>
                  <a:gd name="T1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9">
                    <a:moveTo>
                      <a:pt x="0" y="9"/>
                    </a:moveTo>
                    <a:lnTo>
                      <a:pt x="0" y="9"/>
                    </a:lnTo>
                    <a:lnTo>
                      <a:pt x="9" y="9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28" name="Freeform 330"/>
              <p:cNvSpPr>
                <a:spLocks/>
              </p:cNvSpPr>
              <p:nvPr/>
            </p:nvSpPr>
            <p:spPr bwMode="auto">
              <a:xfrm>
                <a:off x="4257" y="3490"/>
                <a:ext cx="12" cy="12"/>
              </a:xfrm>
              <a:custGeom>
                <a:avLst/>
                <a:gdLst>
                  <a:gd name="T0" fmla="*/ 0 w 12"/>
                  <a:gd name="T1" fmla="*/ 9 h 12"/>
                  <a:gd name="T2" fmla="*/ 3 w 12"/>
                  <a:gd name="T3" fmla="*/ 9 h 12"/>
                  <a:gd name="T4" fmla="*/ 9 w 12"/>
                  <a:gd name="T5" fmla="*/ 12 h 12"/>
                  <a:gd name="T6" fmla="*/ 12 w 12"/>
                  <a:gd name="T7" fmla="*/ 3 h 12"/>
                  <a:gd name="T8" fmla="*/ 6 w 12"/>
                  <a:gd name="T9" fmla="*/ 0 h 12"/>
                  <a:gd name="T10" fmla="*/ 6 w 12"/>
                  <a:gd name="T11" fmla="*/ 0 h 12"/>
                  <a:gd name="T12" fmla="*/ 0 w 12"/>
                  <a:gd name="T13" fmla="*/ 9 h 12"/>
                  <a:gd name="T14" fmla="*/ 3 w 12"/>
                  <a:gd name="T15" fmla="*/ 9 h 12"/>
                  <a:gd name="T16" fmla="*/ 3 w 12"/>
                  <a:gd name="T17" fmla="*/ 9 h 12"/>
                  <a:gd name="T18" fmla="*/ 0 w 12"/>
                  <a:gd name="T19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0" y="9"/>
                    </a:moveTo>
                    <a:lnTo>
                      <a:pt x="3" y="9"/>
                    </a:lnTo>
                    <a:lnTo>
                      <a:pt x="9" y="12"/>
                    </a:lnTo>
                    <a:lnTo>
                      <a:pt x="12" y="3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29" name="Freeform 331"/>
              <p:cNvSpPr>
                <a:spLocks/>
              </p:cNvSpPr>
              <p:nvPr/>
            </p:nvSpPr>
            <p:spPr bwMode="auto">
              <a:xfrm>
                <a:off x="4251" y="3487"/>
                <a:ext cx="12" cy="12"/>
              </a:xfrm>
              <a:custGeom>
                <a:avLst/>
                <a:gdLst>
                  <a:gd name="T0" fmla="*/ 0 w 12"/>
                  <a:gd name="T1" fmla="*/ 9 h 12"/>
                  <a:gd name="T2" fmla="*/ 0 w 12"/>
                  <a:gd name="T3" fmla="*/ 9 h 12"/>
                  <a:gd name="T4" fmla="*/ 6 w 12"/>
                  <a:gd name="T5" fmla="*/ 12 h 12"/>
                  <a:gd name="T6" fmla="*/ 12 w 12"/>
                  <a:gd name="T7" fmla="*/ 3 h 12"/>
                  <a:gd name="T8" fmla="*/ 6 w 12"/>
                  <a:gd name="T9" fmla="*/ 0 h 12"/>
                  <a:gd name="T10" fmla="*/ 6 w 12"/>
                  <a:gd name="T11" fmla="*/ 0 h 12"/>
                  <a:gd name="T12" fmla="*/ 0 w 12"/>
                  <a:gd name="T13" fmla="*/ 9 h 12"/>
                  <a:gd name="T14" fmla="*/ 0 w 12"/>
                  <a:gd name="T15" fmla="*/ 9 h 12"/>
                  <a:gd name="T16" fmla="*/ 0 w 12"/>
                  <a:gd name="T17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2">
                    <a:moveTo>
                      <a:pt x="0" y="9"/>
                    </a:moveTo>
                    <a:lnTo>
                      <a:pt x="0" y="9"/>
                    </a:lnTo>
                    <a:lnTo>
                      <a:pt x="6" y="12"/>
                    </a:lnTo>
                    <a:lnTo>
                      <a:pt x="12" y="3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30" name="Freeform 332"/>
              <p:cNvSpPr>
                <a:spLocks/>
              </p:cNvSpPr>
              <p:nvPr/>
            </p:nvSpPr>
            <p:spPr bwMode="auto">
              <a:xfrm>
                <a:off x="4245" y="3484"/>
                <a:ext cx="12" cy="12"/>
              </a:xfrm>
              <a:custGeom>
                <a:avLst/>
                <a:gdLst>
                  <a:gd name="T0" fmla="*/ 0 w 12"/>
                  <a:gd name="T1" fmla="*/ 6 h 12"/>
                  <a:gd name="T2" fmla="*/ 3 w 12"/>
                  <a:gd name="T3" fmla="*/ 6 h 12"/>
                  <a:gd name="T4" fmla="*/ 6 w 12"/>
                  <a:gd name="T5" fmla="*/ 12 h 12"/>
                  <a:gd name="T6" fmla="*/ 12 w 12"/>
                  <a:gd name="T7" fmla="*/ 3 h 12"/>
                  <a:gd name="T8" fmla="*/ 9 w 12"/>
                  <a:gd name="T9" fmla="*/ 0 h 12"/>
                  <a:gd name="T10" fmla="*/ 9 w 12"/>
                  <a:gd name="T11" fmla="*/ 0 h 12"/>
                  <a:gd name="T12" fmla="*/ 0 w 12"/>
                  <a:gd name="T13" fmla="*/ 6 h 12"/>
                  <a:gd name="T14" fmla="*/ 3 w 12"/>
                  <a:gd name="T15" fmla="*/ 6 h 12"/>
                  <a:gd name="T16" fmla="*/ 3 w 12"/>
                  <a:gd name="T17" fmla="*/ 6 h 12"/>
                  <a:gd name="T18" fmla="*/ 0 w 12"/>
                  <a:gd name="T1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0" y="6"/>
                    </a:moveTo>
                    <a:lnTo>
                      <a:pt x="3" y="6"/>
                    </a:lnTo>
                    <a:lnTo>
                      <a:pt x="6" y="12"/>
                    </a:lnTo>
                    <a:lnTo>
                      <a:pt x="12" y="3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0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31" name="Freeform 333"/>
              <p:cNvSpPr>
                <a:spLocks/>
              </p:cNvSpPr>
              <p:nvPr/>
            </p:nvSpPr>
            <p:spPr bwMode="auto">
              <a:xfrm>
                <a:off x="4242" y="3478"/>
                <a:ext cx="12" cy="12"/>
              </a:xfrm>
              <a:custGeom>
                <a:avLst/>
                <a:gdLst>
                  <a:gd name="T0" fmla="*/ 0 w 12"/>
                  <a:gd name="T1" fmla="*/ 6 h 12"/>
                  <a:gd name="T2" fmla="*/ 0 w 12"/>
                  <a:gd name="T3" fmla="*/ 6 h 12"/>
                  <a:gd name="T4" fmla="*/ 3 w 12"/>
                  <a:gd name="T5" fmla="*/ 12 h 12"/>
                  <a:gd name="T6" fmla="*/ 12 w 12"/>
                  <a:gd name="T7" fmla="*/ 6 h 12"/>
                  <a:gd name="T8" fmla="*/ 9 w 12"/>
                  <a:gd name="T9" fmla="*/ 0 h 12"/>
                  <a:gd name="T10" fmla="*/ 9 w 12"/>
                  <a:gd name="T11" fmla="*/ 3 h 12"/>
                  <a:gd name="T12" fmla="*/ 0 w 12"/>
                  <a:gd name="T13" fmla="*/ 6 h 12"/>
                  <a:gd name="T14" fmla="*/ 0 w 12"/>
                  <a:gd name="T15" fmla="*/ 6 h 12"/>
                  <a:gd name="T16" fmla="*/ 0 w 12"/>
                  <a:gd name="T1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2">
                    <a:moveTo>
                      <a:pt x="0" y="6"/>
                    </a:moveTo>
                    <a:lnTo>
                      <a:pt x="0" y="6"/>
                    </a:lnTo>
                    <a:lnTo>
                      <a:pt x="3" y="12"/>
                    </a:lnTo>
                    <a:lnTo>
                      <a:pt x="12" y="6"/>
                    </a:lnTo>
                    <a:lnTo>
                      <a:pt x="9" y="0"/>
                    </a:lnTo>
                    <a:lnTo>
                      <a:pt x="9" y="3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32" name="Freeform 334"/>
              <p:cNvSpPr>
                <a:spLocks/>
              </p:cNvSpPr>
              <p:nvPr/>
            </p:nvSpPr>
            <p:spPr bwMode="auto">
              <a:xfrm>
                <a:off x="4239" y="3475"/>
                <a:ext cx="12" cy="9"/>
              </a:xfrm>
              <a:custGeom>
                <a:avLst/>
                <a:gdLst>
                  <a:gd name="T0" fmla="*/ 0 w 12"/>
                  <a:gd name="T1" fmla="*/ 3 h 9"/>
                  <a:gd name="T2" fmla="*/ 0 w 12"/>
                  <a:gd name="T3" fmla="*/ 3 h 9"/>
                  <a:gd name="T4" fmla="*/ 3 w 12"/>
                  <a:gd name="T5" fmla="*/ 9 h 9"/>
                  <a:gd name="T6" fmla="*/ 12 w 12"/>
                  <a:gd name="T7" fmla="*/ 6 h 9"/>
                  <a:gd name="T8" fmla="*/ 9 w 12"/>
                  <a:gd name="T9" fmla="*/ 0 h 9"/>
                  <a:gd name="T10" fmla="*/ 9 w 12"/>
                  <a:gd name="T11" fmla="*/ 0 h 9"/>
                  <a:gd name="T12" fmla="*/ 0 w 12"/>
                  <a:gd name="T13" fmla="*/ 3 h 9"/>
                  <a:gd name="T14" fmla="*/ 0 w 12"/>
                  <a:gd name="T15" fmla="*/ 3 h 9"/>
                  <a:gd name="T16" fmla="*/ 0 w 12"/>
                  <a:gd name="T1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9">
                    <a:moveTo>
                      <a:pt x="0" y="3"/>
                    </a:moveTo>
                    <a:lnTo>
                      <a:pt x="0" y="3"/>
                    </a:lnTo>
                    <a:lnTo>
                      <a:pt x="3" y="9"/>
                    </a:lnTo>
                    <a:lnTo>
                      <a:pt x="12" y="6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33" name="Freeform 335"/>
              <p:cNvSpPr>
                <a:spLocks/>
              </p:cNvSpPr>
              <p:nvPr/>
            </p:nvSpPr>
            <p:spPr bwMode="auto">
              <a:xfrm>
                <a:off x="4236" y="3469"/>
                <a:ext cx="12" cy="9"/>
              </a:xfrm>
              <a:custGeom>
                <a:avLst/>
                <a:gdLst>
                  <a:gd name="T0" fmla="*/ 0 w 12"/>
                  <a:gd name="T1" fmla="*/ 0 h 9"/>
                  <a:gd name="T2" fmla="*/ 0 w 12"/>
                  <a:gd name="T3" fmla="*/ 3 h 9"/>
                  <a:gd name="T4" fmla="*/ 3 w 12"/>
                  <a:gd name="T5" fmla="*/ 9 h 9"/>
                  <a:gd name="T6" fmla="*/ 12 w 12"/>
                  <a:gd name="T7" fmla="*/ 6 h 9"/>
                  <a:gd name="T8" fmla="*/ 9 w 12"/>
                  <a:gd name="T9" fmla="*/ 0 h 9"/>
                  <a:gd name="T10" fmla="*/ 9 w 12"/>
                  <a:gd name="T11" fmla="*/ 0 h 9"/>
                  <a:gd name="T12" fmla="*/ 0 w 12"/>
                  <a:gd name="T13" fmla="*/ 0 h 9"/>
                  <a:gd name="T14" fmla="*/ 0 w 12"/>
                  <a:gd name="T15" fmla="*/ 0 h 9"/>
                  <a:gd name="T16" fmla="*/ 0 w 12"/>
                  <a:gd name="T17" fmla="*/ 3 h 9"/>
                  <a:gd name="T18" fmla="*/ 0 w 12"/>
                  <a:gd name="T1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9">
                    <a:moveTo>
                      <a:pt x="0" y="0"/>
                    </a:moveTo>
                    <a:lnTo>
                      <a:pt x="0" y="3"/>
                    </a:lnTo>
                    <a:lnTo>
                      <a:pt x="3" y="9"/>
                    </a:lnTo>
                    <a:lnTo>
                      <a:pt x="12" y="6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34" name="Freeform 336"/>
              <p:cNvSpPr>
                <a:spLocks/>
              </p:cNvSpPr>
              <p:nvPr/>
            </p:nvSpPr>
            <p:spPr bwMode="auto">
              <a:xfrm>
                <a:off x="4236" y="3463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0 h 6"/>
                  <a:gd name="T4" fmla="*/ 0 w 9"/>
                  <a:gd name="T5" fmla="*/ 6 h 6"/>
                  <a:gd name="T6" fmla="*/ 9 w 9"/>
                  <a:gd name="T7" fmla="*/ 6 h 6"/>
                  <a:gd name="T8" fmla="*/ 9 w 9"/>
                  <a:gd name="T9" fmla="*/ 0 h 6"/>
                  <a:gd name="T10" fmla="*/ 3 w 9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6">
                    <a:moveTo>
                      <a:pt x="3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9" y="6"/>
                    </a:lnTo>
                    <a:lnTo>
                      <a:pt x="9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35" name="Freeform 337"/>
              <p:cNvSpPr>
                <a:spLocks/>
              </p:cNvSpPr>
              <p:nvPr/>
            </p:nvSpPr>
            <p:spPr bwMode="auto">
              <a:xfrm>
                <a:off x="4065" y="3661"/>
                <a:ext cx="964" cy="135"/>
              </a:xfrm>
              <a:custGeom>
                <a:avLst/>
                <a:gdLst>
                  <a:gd name="T0" fmla="*/ 483 w 964"/>
                  <a:gd name="T1" fmla="*/ 135 h 135"/>
                  <a:gd name="T2" fmla="*/ 961 w 964"/>
                  <a:gd name="T3" fmla="*/ 135 h 135"/>
                  <a:gd name="T4" fmla="*/ 964 w 964"/>
                  <a:gd name="T5" fmla="*/ 114 h 135"/>
                  <a:gd name="T6" fmla="*/ 964 w 964"/>
                  <a:gd name="T7" fmla="*/ 108 h 135"/>
                  <a:gd name="T8" fmla="*/ 964 w 964"/>
                  <a:gd name="T9" fmla="*/ 102 h 135"/>
                  <a:gd name="T10" fmla="*/ 961 w 964"/>
                  <a:gd name="T11" fmla="*/ 96 h 135"/>
                  <a:gd name="T12" fmla="*/ 958 w 964"/>
                  <a:gd name="T13" fmla="*/ 93 h 135"/>
                  <a:gd name="T14" fmla="*/ 901 w 964"/>
                  <a:gd name="T15" fmla="*/ 9 h 135"/>
                  <a:gd name="T16" fmla="*/ 898 w 964"/>
                  <a:gd name="T17" fmla="*/ 6 h 135"/>
                  <a:gd name="T18" fmla="*/ 898 w 964"/>
                  <a:gd name="T19" fmla="*/ 6 h 135"/>
                  <a:gd name="T20" fmla="*/ 895 w 964"/>
                  <a:gd name="T21" fmla="*/ 3 h 135"/>
                  <a:gd name="T22" fmla="*/ 892 w 964"/>
                  <a:gd name="T23" fmla="*/ 3 h 135"/>
                  <a:gd name="T24" fmla="*/ 892 w 964"/>
                  <a:gd name="T25" fmla="*/ 3 h 135"/>
                  <a:gd name="T26" fmla="*/ 889 w 964"/>
                  <a:gd name="T27" fmla="*/ 0 h 135"/>
                  <a:gd name="T28" fmla="*/ 886 w 964"/>
                  <a:gd name="T29" fmla="*/ 0 h 135"/>
                  <a:gd name="T30" fmla="*/ 883 w 964"/>
                  <a:gd name="T31" fmla="*/ 0 h 135"/>
                  <a:gd name="T32" fmla="*/ 483 w 964"/>
                  <a:gd name="T33" fmla="*/ 0 h 135"/>
                  <a:gd name="T34" fmla="*/ 84 w 964"/>
                  <a:gd name="T35" fmla="*/ 0 h 135"/>
                  <a:gd name="T36" fmla="*/ 81 w 964"/>
                  <a:gd name="T37" fmla="*/ 0 h 135"/>
                  <a:gd name="T38" fmla="*/ 78 w 964"/>
                  <a:gd name="T39" fmla="*/ 0 h 135"/>
                  <a:gd name="T40" fmla="*/ 75 w 964"/>
                  <a:gd name="T41" fmla="*/ 3 h 135"/>
                  <a:gd name="T42" fmla="*/ 72 w 964"/>
                  <a:gd name="T43" fmla="*/ 3 h 135"/>
                  <a:gd name="T44" fmla="*/ 69 w 964"/>
                  <a:gd name="T45" fmla="*/ 3 h 135"/>
                  <a:gd name="T46" fmla="*/ 69 w 964"/>
                  <a:gd name="T47" fmla="*/ 6 h 135"/>
                  <a:gd name="T48" fmla="*/ 66 w 964"/>
                  <a:gd name="T49" fmla="*/ 6 h 135"/>
                  <a:gd name="T50" fmla="*/ 66 w 964"/>
                  <a:gd name="T51" fmla="*/ 9 h 135"/>
                  <a:gd name="T52" fmla="*/ 9 w 964"/>
                  <a:gd name="T53" fmla="*/ 93 h 135"/>
                  <a:gd name="T54" fmla="*/ 6 w 964"/>
                  <a:gd name="T55" fmla="*/ 96 h 135"/>
                  <a:gd name="T56" fmla="*/ 3 w 964"/>
                  <a:gd name="T57" fmla="*/ 102 h 135"/>
                  <a:gd name="T58" fmla="*/ 0 w 964"/>
                  <a:gd name="T59" fmla="*/ 108 h 135"/>
                  <a:gd name="T60" fmla="*/ 0 w 964"/>
                  <a:gd name="T61" fmla="*/ 114 h 135"/>
                  <a:gd name="T62" fmla="*/ 6 w 964"/>
                  <a:gd name="T63" fmla="*/ 135 h 135"/>
                  <a:gd name="T64" fmla="*/ 483 w 964"/>
                  <a:gd name="T65" fmla="*/ 135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64" h="135">
                    <a:moveTo>
                      <a:pt x="483" y="135"/>
                    </a:moveTo>
                    <a:lnTo>
                      <a:pt x="961" y="135"/>
                    </a:lnTo>
                    <a:lnTo>
                      <a:pt x="964" y="114"/>
                    </a:lnTo>
                    <a:lnTo>
                      <a:pt x="964" y="108"/>
                    </a:lnTo>
                    <a:lnTo>
                      <a:pt x="964" y="102"/>
                    </a:lnTo>
                    <a:lnTo>
                      <a:pt x="961" y="96"/>
                    </a:lnTo>
                    <a:lnTo>
                      <a:pt x="958" y="93"/>
                    </a:lnTo>
                    <a:lnTo>
                      <a:pt x="901" y="9"/>
                    </a:lnTo>
                    <a:lnTo>
                      <a:pt x="898" y="6"/>
                    </a:lnTo>
                    <a:lnTo>
                      <a:pt x="898" y="6"/>
                    </a:lnTo>
                    <a:lnTo>
                      <a:pt x="895" y="3"/>
                    </a:lnTo>
                    <a:lnTo>
                      <a:pt x="892" y="3"/>
                    </a:lnTo>
                    <a:lnTo>
                      <a:pt x="892" y="3"/>
                    </a:lnTo>
                    <a:lnTo>
                      <a:pt x="889" y="0"/>
                    </a:lnTo>
                    <a:lnTo>
                      <a:pt x="886" y="0"/>
                    </a:lnTo>
                    <a:lnTo>
                      <a:pt x="883" y="0"/>
                    </a:lnTo>
                    <a:lnTo>
                      <a:pt x="483" y="0"/>
                    </a:lnTo>
                    <a:lnTo>
                      <a:pt x="84" y="0"/>
                    </a:lnTo>
                    <a:lnTo>
                      <a:pt x="81" y="0"/>
                    </a:lnTo>
                    <a:lnTo>
                      <a:pt x="78" y="0"/>
                    </a:lnTo>
                    <a:lnTo>
                      <a:pt x="75" y="3"/>
                    </a:lnTo>
                    <a:lnTo>
                      <a:pt x="72" y="3"/>
                    </a:lnTo>
                    <a:lnTo>
                      <a:pt x="69" y="3"/>
                    </a:lnTo>
                    <a:lnTo>
                      <a:pt x="69" y="6"/>
                    </a:lnTo>
                    <a:lnTo>
                      <a:pt x="66" y="6"/>
                    </a:lnTo>
                    <a:lnTo>
                      <a:pt x="66" y="9"/>
                    </a:lnTo>
                    <a:lnTo>
                      <a:pt x="9" y="93"/>
                    </a:lnTo>
                    <a:lnTo>
                      <a:pt x="6" y="96"/>
                    </a:lnTo>
                    <a:lnTo>
                      <a:pt x="3" y="102"/>
                    </a:lnTo>
                    <a:lnTo>
                      <a:pt x="0" y="108"/>
                    </a:lnTo>
                    <a:lnTo>
                      <a:pt x="0" y="114"/>
                    </a:lnTo>
                    <a:lnTo>
                      <a:pt x="6" y="135"/>
                    </a:lnTo>
                    <a:lnTo>
                      <a:pt x="483" y="135"/>
                    </a:lnTo>
                    <a:close/>
                  </a:path>
                </a:pathLst>
              </a:custGeom>
              <a:solidFill>
                <a:srgbClr val="AD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36" name="Freeform 338"/>
              <p:cNvSpPr>
                <a:spLocks/>
              </p:cNvSpPr>
              <p:nvPr/>
            </p:nvSpPr>
            <p:spPr bwMode="auto">
              <a:xfrm>
                <a:off x="4960" y="3664"/>
                <a:ext cx="9" cy="9"/>
              </a:xfrm>
              <a:custGeom>
                <a:avLst/>
                <a:gdLst>
                  <a:gd name="T0" fmla="*/ 0 w 9"/>
                  <a:gd name="T1" fmla="*/ 6 h 9"/>
                  <a:gd name="T2" fmla="*/ 0 w 9"/>
                  <a:gd name="T3" fmla="*/ 6 h 9"/>
                  <a:gd name="T4" fmla="*/ 0 w 9"/>
                  <a:gd name="T5" fmla="*/ 9 h 9"/>
                  <a:gd name="T6" fmla="*/ 9 w 9"/>
                  <a:gd name="T7" fmla="*/ 3 h 9"/>
                  <a:gd name="T8" fmla="*/ 9 w 9"/>
                  <a:gd name="T9" fmla="*/ 0 h 9"/>
                  <a:gd name="T10" fmla="*/ 6 w 9"/>
                  <a:gd name="T11" fmla="*/ 0 h 9"/>
                  <a:gd name="T12" fmla="*/ 9 w 9"/>
                  <a:gd name="T13" fmla="*/ 0 h 9"/>
                  <a:gd name="T14" fmla="*/ 6 w 9"/>
                  <a:gd name="T15" fmla="*/ 0 h 9"/>
                  <a:gd name="T16" fmla="*/ 6 w 9"/>
                  <a:gd name="T17" fmla="*/ 0 h 9"/>
                  <a:gd name="T18" fmla="*/ 0 w 9"/>
                  <a:gd name="T19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9">
                    <a:moveTo>
                      <a:pt x="0" y="6"/>
                    </a:moveTo>
                    <a:lnTo>
                      <a:pt x="0" y="6"/>
                    </a:lnTo>
                    <a:lnTo>
                      <a:pt x="0" y="9"/>
                    </a:lnTo>
                    <a:lnTo>
                      <a:pt x="9" y="3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37" name="Freeform 339"/>
              <p:cNvSpPr>
                <a:spLocks/>
              </p:cNvSpPr>
              <p:nvPr/>
            </p:nvSpPr>
            <p:spPr bwMode="auto">
              <a:xfrm>
                <a:off x="4957" y="3661"/>
                <a:ext cx="9" cy="9"/>
              </a:xfrm>
              <a:custGeom>
                <a:avLst/>
                <a:gdLst>
                  <a:gd name="T0" fmla="*/ 0 w 9"/>
                  <a:gd name="T1" fmla="*/ 9 h 9"/>
                  <a:gd name="T2" fmla="*/ 0 w 9"/>
                  <a:gd name="T3" fmla="*/ 9 h 9"/>
                  <a:gd name="T4" fmla="*/ 3 w 9"/>
                  <a:gd name="T5" fmla="*/ 9 h 9"/>
                  <a:gd name="T6" fmla="*/ 9 w 9"/>
                  <a:gd name="T7" fmla="*/ 3 h 9"/>
                  <a:gd name="T8" fmla="*/ 9 w 9"/>
                  <a:gd name="T9" fmla="*/ 0 h 9"/>
                  <a:gd name="T10" fmla="*/ 9 w 9"/>
                  <a:gd name="T11" fmla="*/ 0 h 9"/>
                  <a:gd name="T12" fmla="*/ 0 w 9"/>
                  <a:gd name="T1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9">
                    <a:moveTo>
                      <a:pt x="0" y="9"/>
                    </a:moveTo>
                    <a:lnTo>
                      <a:pt x="0" y="9"/>
                    </a:lnTo>
                    <a:lnTo>
                      <a:pt x="3" y="9"/>
                    </a:lnTo>
                    <a:lnTo>
                      <a:pt x="9" y="3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38" name="Freeform 340"/>
              <p:cNvSpPr>
                <a:spLocks/>
              </p:cNvSpPr>
              <p:nvPr/>
            </p:nvSpPr>
            <p:spPr bwMode="auto">
              <a:xfrm>
                <a:off x="4957" y="3661"/>
                <a:ext cx="9" cy="9"/>
              </a:xfrm>
              <a:custGeom>
                <a:avLst/>
                <a:gdLst>
                  <a:gd name="T0" fmla="*/ 0 w 9"/>
                  <a:gd name="T1" fmla="*/ 9 h 9"/>
                  <a:gd name="T2" fmla="*/ 0 w 9"/>
                  <a:gd name="T3" fmla="*/ 6 h 9"/>
                  <a:gd name="T4" fmla="*/ 0 w 9"/>
                  <a:gd name="T5" fmla="*/ 9 h 9"/>
                  <a:gd name="T6" fmla="*/ 9 w 9"/>
                  <a:gd name="T7" fmla="*/ 0 h 9"/>
                  <a:gd name="T8" fmla="*/ 6 w 9"/>
                  <a:gd name="T9" fmla="*/ 0 h 9"/>
                  <a:gd name="T10" fmla="*/ 6 w 9"/>
                  <a:gd name="T11" fmla="*/ 0 h 9"/>
                  <a:gd name="T12" fmla="*/ 6 w 9"/>
                  <a:gd name="T13" fmla="*/ 0 h 9"/>
                  <a:gd name="T14" fmla="*/ 6 w 9"/>
                  <a:gd name="T15" fmla="*/ 0 h 9"/>
                  <a:gd name="T16" fmla="*/ 6 w 9"/>
                  <a:gd name="T17" fmla="*/ 0 h 9"/>
                  <a:gd name="T18" fmla="*/ 0 w 9"/>
                  <a:gd name="T1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9">
                    <a:moveTo>
                      <a:pt x="0" y="9"/>
                    </a:moveTo>
                    <a:lnTo>
                      <a:pt x="0" y="6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39" name="Freeform 341"/>
              <p:cNvSpPr>
                <a:spLocks/>
              </p:cNvSpPr>
              <p:nvPr/>
            </p:nvSpPr>
            <p:spPr bwMode="auto">
              <a:xfrm>
                <a:off x="4954" y="3658"/>
                <a:ext cx="9" cy="12"/>
              </a:xfrm>
              <a:custGeom>
                <a:avLst/>
                <a:gdLst>
                  <a:gd name="T0" fmla="*/ 3 w 9"/>
                  <a:gd name="T1" fmla="*/ 9 h 12"/>
                  <a:gd name="T2" fmla="*/ 0 w 9"/>
                  <a:gd name="T3" fmla="*/ 9 h 12"/>
                  <a:gd name="T4" fmla="*/ 3 w 9"/>
                  <a:gd name="T5" fmla="*/ 12 h 12"/>
                  <a:gd name="T6" fmla="*/ 9 w 9"/>
                  <a:gd name="T7" fmla="*/ 3 h 12"/>
                  <a:gd name="T8" fmla="*/ 6 w 9"/>
                  <a:gd name="T9" fmla="*/ 0 h 12"/>
                  <a:gd name="T10" fmla="*/ 6 w 9"/>
                  <a:gd name="T11" fmla="*/ 0 h 12"/>
                  <a:gd name="T12" fmla="*/ 6 w 9"/>
                  <a:gd name="T13" fmla="*/ 0 h 12"/>
                  <a:gd name="T14" fmla="*/ 6 w 9"/>
                  <a:gd name="T15" fmla="*/ 0 h 12"/>
                  <a:gd name="T16" fmla="*/ 6 w 9"/>
                  <a:gd name="T17" fmla="*/ 0 h 12"/>
                  <a:gd name="T18" fmla="*/ 3 w 9"/>
                  <a:gd name="T19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2">
                    <a:moveTo>
                      <a:pt x="3" y="9"/>
                    </a:moveTo>
                    <a:lnTo>
                      <a:pt x="0" y="9"/>
                    </a:lnTo>
                    <a:lnTo>
                      <a:pt x="3" y="12"/>
                    </a:lnTo>
                    <a:lnTo>
                      <a:pt x="9" y="3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3" y="9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40" name="Freeform 342"/>
              <p:cNvSpPr>
                <a:spLocks/>
              </p:cNvSpPr>
              <p:nvPr/>
            </p:nvSpPr>
            <p:spPr bwMode="auto">
              <a:xfrm>
                <a:off x="4954" y="3658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0 w 6"/>
                  <a:gd name="T3" fmla="*/ 9 h 9"/>
                  <a:gd name="T4" fmla="*/ 3 w 6"/>
                  <a:gd name="T5" fmla="*/ 9 h 9"/>
                  <a:gd name="T6" fmla="*/ 6 w 6"/>
                  <a:gd name="T7" fmla="*/ 0 h 9"/>
                  <a:gd name="T8" fmla="*/ 3 w 6"/>
                  <a:gd name="T9" fmla="*/ 0 h 9"/>
                  <a:gd name="T10" fmla="*/ 3 w 6"/>
                  <a:gd name="T11" fmla="*/ 0 h 9"/>
                  <a:gd name="T12" fmla="*/ 3 w 6"/>
                  <a:gd name="T13" fmla="*/ 0 h 9"/>
                  <a:gd name="T14" fmla="*/ 3 w 6"/>
                  <a:gd name="T15" fmla="*/ 0 h 9"/>
                  <a:gd name="T16" fmla="*/ 3 w 6"/>
                  <a:gd name="T17" fmla="*/ 0 h 9"/>
                  <a:gd name="T18" fmla="*/ 0 w 6"/>
                  <a:gd name="T1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9">
                    <a:moveTo>
                      <a:pt x="0" y="9"/>
                    </a:moveTo>
                    <a:lnTo>
                      <a:pt x="0" y="9"/>
                    </a:lnTo>
                    <a:lnTo>
                      <a:pt x="3" y="9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41" name="Freeform 343"/>
              <p:cNvSpPr>
                <a:spLocks/>
              </p:cNvSpPr>
              <p:nvPr/>
            </p:nvSpPr>
            <p:spPr bwMode="auto">
              <a:xfrm>
                <a:off x="4954" y="3658"/>
                <a:ext cx="3" cy="9"/>
              </a:xfrm>
              <a:custGeom>
                <a:avLst/>
                <a:gdLst>
                  <a:gd name="T0" fmla="*/ 0 w 3"/>
                  <a:gd name="T1" fmla="*/ 9 h 9"/>
                  <a:gd name="T2" fmla="*/ 0 w 3"/>
                  <a:gd name="T3" fmla="*/ 9 h 9"/>
                  <a:gd name="T4" fmla="*/ 0 w 3"/>
                  <a:gd name="T5" fmla="*/ 9 h 9"/>
                  <a:gd name="T6" fmla="*/ 3 w 3"/>
                  <a:gd name="T7" fmla="*/ 0 h 9"/>
                  <a:gd name="T8" fmla="*/ 0 w 3"/>
                  <a:gd name="T9" fmla="*/ 0 h 9"/>
                  <a:gd name="T10" fmla="*/ 0 w 3"/>
                  <a:gd name="T11" fmla="*/ 0 h 9"/>
                  <a:gd name="T12" fmla="*/ 0 w 3"/>
                  <a:gd name="T13" fmla="*/ 0 h 9"/>
                  <a:gd name="T14" fmla="*/ 0 w 3"/>
                  <a:gd name="T15" fmla="*/ 0 h 9"/>
                  <a:gd name="T16" fmla="*/ 0 w 3"/>
                  <a:gd name="T17" fmla="*/ 0 h 9"/>
                  <a:gd name="T18" fmla="*/ 0 w 3"/>
                  <a:gd name="T1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9">
                    <a:moveTo>
                      <a:pt x="0" y="9"/>
                    </a:moveTo>
                    <a:lnTo>
                      <a:pt x="0" y="9"/>
                    </a:lnTo>
                    <a:lnTo>
                      <a:pt x="0" y="9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42" name="Freeform 344"/>
              <p:cNvSpPr>
                <a:spLocks/>
              </p:cNvSpPr>
              <p:nvPr/>
            </p:nvSpPr>
            <p:spPr bwMode="auto">
              <a:xfrm>
                <a:off x="4951" y="3655"/>
                <a:ext cx="3" cy="12"/>
              </a:xfrm>
              <a:custGeom>
                <a:avLst/>
                <a:gdLst>
                  <a:gd name="T0" fmla="*/ 0 w 3"/>
                  <a:gd name="T1" fmla="*/ 12 h 12"/>
                  <a:gd name="T2" fmla="*/ 0 w 3"/>
                  <a:gd name="T3" fmla="*/ 12 h 12"/>
                  <a:gd name="T4" fmla="*/ 3 w 3"/>
                  <a:gd name="T5" fmla="*/ 12 h 12"/>
                  <a:gd name="T6" fmla="*/ 3 w 3"/>
                  <a:gd name="T7" fmla="*/ 3 h 12"/>
                  <a:gd name="T8" fmla="*/ 0 w 3"/>
                  <a:gd name="T9" fmla="*/ 0 h 12"/>
                  <a:gd name="T10" fmla="*/ 0 w 3"/>
                  <a:gd name="T11" fmla="*/ 0 h 12"/>
                  <a:gd name="T12" fmla="*/ 0 w 3"/>
                  <a:gd name="T13" fmla="*/ 0 h 12"/>
                  <a:gd name="T14" fmla="*/ 0 w 3"/>
                  <a:gd name="T15" fmla="*/ 0 h 12"/>
                  <a:gd name="T16" fmla="*/ 0 w 3"/>
                  <a:gd name="T17" fmla="*/ 0 h 12"/>
                  <a:gd name="T18" fmla="*/ 0 w 3"/>
                  <a:gd name="T1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12">
                    <a:moveTo>
                      <a:pt x="0" y="12"/>
                    </a:moveTo>
                    <a:lnTo>
                      <a:pt x="0" y="12"/>
                    </a:lnTo>
                    <a:lnTo>
                      <a:pt x="3" y="12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43" name="Freeform 345"/>
              <p:cNvSpPr>
                <a:spLocks/>
              </p:cNvSpPr>
              <p:nvPr/>
            </p:nvSpPr>
            <p:spPr bwMode="auto">
              <a:xfrm>
                <a:off x="4948" y="3655"/>
                <a:ext cx="3" cy="12"/>
              </a:xfrm>
              <a:custGeom>
                <a:avLst/>
                <a:gdLst>
                  <a:gd name="T0" fmla="*/ 0 w 3"/>
                  <a:gd name="T1" fmla="*/ 12 h 12"/>
                  <a:gd name="T2" fmla="*/ 0 w 3"/>
                  <a:gd name="T3" fmla="*/ 12 h 12"/>
                  <a:gd name="T4" fmla="*/ 3 w 3"/>
                  <a:gd name="T5" fmla="*/ 12 h 12"/>
                  <a:gd name="T6" fmla="*/ 3 w 3"/>
                  <a:gd name="T7" fmla="*/ 0 h 12"/>
                  <a:gd name="T8" fmla="*/ 0 w 3"/>
                  <a:gd name="T9" fmla="*/ 3 h 12"/>
                  <a:gd name="T10" fmla="*/ 0 w 3"/>
                  <a:gd name="T11" fmla="*/ 3 h 12"/>
                  <a:gd name="T12" fmla="*/ 0 w 3"/>
                  <a:gd name="T13" fmla="*/ 12 h 12"/>
                  <a:gd name="T14" fmla="*/ 0 w 3"/>
                  <a:gd name="T15" fmla="*/ 12 h 12"/>
                  <a:gd name="T16" fmla="*/ 0 w 3"/>
                  <a:gd name="T1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12">
                    <a:moveTo>
                      <a:pt x="0" y="12"/>
                    </a:moveTo>
                    <a:lnTo>
                      <a:pt x="0" y="12"/>
                    </a:lnTo>
                    <a:lnTo>
                      <a:pt x="3" y="12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44" name="Freeform 346"/>
              <p:cNvSpPr>
                <a:spLocks/>
              </p:cNvSpPr>
              <p:nvPr/>
            </p:nvSpPr>
            <p:spPr bwMode="auto">
              <a:xfrm>
                <a:off x="4548" y="3658"/>
                <a:ext cx="400" cy="9"/>
              </a:xfrm>
              <a:custGeom>
                <a:avLst/>
                <a:gdLst>
                  <a:gd name="T0" fmla="*/ 0 w 400"/>
                  <a:gd name="T1" fmla="*/ 9 h 9"/>
                  <a:gd name="T2" fmla="*/ 0 w 400"/>
                  <a:gd name="T3" fmla="*/ 9 h 9"/>
                  <a:gd name="T4" fmla="*/ 400 w 400"/>
                  <a:gd name="T5" fmla="*/ 9 h 9"/>
                  <a:gd name="T6" fmla="*/ 400 w 400"/>
                  <a:gd name="T7" fmla="*/ 0 h 9"/>
                  <a:gd name="T8" fmla="*/ 0 w 400"/>
                  <a:gd name="T9" fmla="*/ 0 h 9"/>
                  <a:gd name="T10" fmla="*/ 0 w 400"/>
                  <a:gd name="T11" fmla="*/ 0 h 9"/>
                  <a:gd name="T12" fmla="*/ 0 w 400"/>
                  <a:gd name="T1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0" h="9">
                    <a:moveTo>
                      <a:pt x="0" y="9"/>
                    </a:moveTo>
                    <a:lnTo>
                      <a:pt x="0" y="9"/>
                    </a:lnTo>
                    <a:lnTo>
                      <a:pt x="400" y="9"/>
                    </a:lnTo>
                    <a:lnTo>
                      <a:pt x="40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45" name="Freeform 347"/>
              <p:cNvSpPr>
                <a:spLocks/>
              </p:cNvSpPr>
              <p:nvPr/>
            </p:nvSpPr>
            <p:spPr bwMode="auto">
              <a:xfrm>
                <a:off x="4146" y="3658"/>
                <a:ext cx="402" cy="9"/>
              </a:xfrm>
              <a:custGeom>
                <a:avLst/>
                <a:gdLst>
                  <a:gd name="T0" fmla="*/ 0 w 402"/>
                  <a:gd name="T1" fmla="*/ 9 h 9"/>
                  <a:gd name="T2" fmla="*/ 0 w 402"/>
                  <a:gd name="T3" fmla="*/ 9 h 9"/>
                  <a:gd name="T4" fmla="*/ 402 w 402"/>
                  <a:gd name="T5" fmla="*/ 9 h 9"/>
                  <a:gd name="T6" fmla="*/ 402 w 402"/>
                  <a:gd name="T7" fmla="*/ 0 h 9"/>
                  <a:gd name="T8" fmla="*/ 0 w 402"/>
                  <a:gd name="T9" fmla="*/ 0 h 9"/>
                  <a:gd name="T10" fmla="*/ 3 w 402"/>
                  <a:gd name="T11" fmla="*/ 0 h 9"/>
                  <a:gd name="T12" fmla="*/ 0 w 402"/>
                  <a:gd name="T13" fmla="*/ 9 h 9"/>
                  <a:gd name="T14" fmla="*/ 0 w 402"/>
                  <a:gd name="T15" fmla="*/ 9 h 9"/>
                  <a:gd name="T16" fmla="*/ 0 w 402"/>
                  <a:gd name="T1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2" h="9">
                    <a:moveTo>
                      <a:pt x="0" y="9"/>
                    </a:moveTo>
                    <a:lnTo>
                      <a:pt x="0" y="9"/>
                    </a:lnTo>
                    <a:lnTo>
                      <a:pt x="402" y="9"/>
                    </a:lnTo>
                    <a:lnTo>
                      <a:pt x="402" y="0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46" name="Freeform 348"/>
              <p:cNvSpPr>
                <a:spLocks/>
              </p:cNvSpPr>
              <p:nvPr/>
            </p:nvSpPr>
            <p:spPr bwMode="auto">
              <a:xfrm>
                <a:off x="4143" y="3655"/>
                <a:ext cx="6" cy="12"/>
              </a:xfrm>
              <a:custGeom>
                <a:avLst/>
                <a:gdLst>
                  <a:gd name="T0" fmla="*/ 3 w 6"/>
                  <a:gd name="T1" fmla="*/ 12 h 12"/>
                  <a:gd name="T2" fmla="*/ 0 w 6"/>
                  <a:gd name="T3" fmla="*/ 12 h 12"/>
                  <a:gd name="T4" fmla="*/ 3 w 6"/>
                  <a:gd name="T5" fmla="*/ 12 h 12"/>
                  <a:gd name="T6" fmla="*/ 6 w 6"/>
                  <a:gd name="T7" fmla="*/ 3 h 12"/>
                  <a:gd name="T8" fmla="*/ 3 w 6"/>
                  <a:gd name="T9" fmla="*/ 0 h 12"/>
                  <a:gd name="T10" fmla="*/ 0 w 6"/>
                  <a:gd name="T11" fmla="*/ 0 h 12"/>
                  <a:gd name="T12" fmla="*/ 3 w 6"/>
                  <a:gd name="T13" fmla="*/ 0 h 12"/>
                  <a:gd name="T14" fmla="*/ 0 w 6"/>
                  <a:gd name="T15" fmla="*/ 0 h 12"/>
                  <a:gd name="T16" fmla="*/ 0 w 6"/>
                  <a:gd name="T17" fmla="*/ 0 h 12"/>
                  <a:gd name="T18" fmla="*/ 3 w 6"/>
                  <a:gd name="T1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12">
                    <a:moveTo>
                      <a:pt x="3" y="12"/>
                    </a:moveTo>
                    <a:lnTo>
                      <a:pt x="0" y="12"/>
                    </a:lnTo>
                    <a:lnTo>
                      <a:pt x="3" y="12"/>
                    </a:lnTo>
                    <a:lnTo>
                      <a:pt x="6" y="3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" y="12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47" name="Freeform 349"/>
              <p:cNvSpPr>
                <a:spLocks/>
              </p:cNvSpPr>
              <p:nvPr/>
            </p:nvSpPr>
            <p:spPr bwMode="auto">
              <a:xfrm>
                <a:off x="4140" y="3655"/>
                <a:ext cx="6" cy="12"/>
              </a:xfrm>
              <a:custGeom>
                <a:avLst/>
                <a:gdLst>
                  <a:gd name="T0" fmla="*/ 3 w 6"/>
                  <a:gd name="T1" fmla="*/ 12 h 12"/>
                  <a:gd name="T2" fmla="*/ 3 w 6"/>
                  <a:gd name="T3" fmla="*/ 12 h 12"/>
                  <a:gd name="T4" fmla="*/ 6 w 6"/>
                  <a:gd name="T5" fmla="*/ 12 h 12"/>
                  <a:gd name="T6" fmla="*/ 3 w 6"/>
                  <a:gd name="T7" fmla="*/ 0 h 12"/>
                  <a:gd name="T8" fmla="*/ 0 w 6"/>
                  <a:gd name="T9" fmla="*/ 3 h 12"/>
                  <a:gd name="T10" fmla="*/ 0 w 6"/>
                  <a:gd name="T11" fmla="*/ 3 h 12"/>
                  <a:gd name="T12" fmla="*/ 3 w 6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3" y="12"/>
                    </a:moveTo>
                    <a:lnTo>
                      <a:pt x="3" y="12"/>
                    </a:lnTo>
                    <a:lnTo>
                      <a:pt x="6" y="12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3" y="12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48" name="Freeform 350"/>
              <p:cNvSpPr>
                <a:spLocks/>
              </p:cNvSpPr>
              <p:nvPr/>
            </p:nvSpPr>
            <p:spPr bwMode="auto">
              <a:xfrm>
                <a:off x="4137" y="3658"/>
                <a:ext cx="6" cy="9"/>
              </a:xfrm>
              <a:custGeom>
                <a:avLst/>
                <a:gdLst>
                  <a:gd name="T0" fmla="*/ 3 w 6"/>
                  <a:gd name="T1" fmla="*/ 9 h 9"/>
                  <a:gd name="T2" fmla="*/ 3 w 6"/>
                  <a:gd name="T3" fmla="*/ 9 h 9"/>
                  <a:gd name="T4" fmla="*/ 6 w 6"/>
                  <a:gd name="T5" fmla="*/ 9 h 9"/>
                  <a:gd name="T6" fmla="*/ 3 w 6"/>
                  <a:gd name="T7" fmla="*/ 0 h 9"/>
                  <a:gd name="T8" fmla="*/ 0 w 6"/>
                  <a:gd name="T9" fmla="*/ 0 h 9"/>
                  <a:gd name="T10" fmla="*/ 0 w 6"/>
                  <a:gd name="T11" fmla="*/ 0 h 9"/>
                  <a:gd name="T12" fmla="*/ 0 w 6"/>
                  <a:gd name="T13" fmla="*/ 0 h 9"/>
                  <a:gd name="T14" fmla="*/ 0 w 6"/>
                  <a:gd name="T15" fmla="*/ 0 h 9"/>
                  <a:gd name="T16" fmla="*/ 0 w 6"/>
                  <a:gd name="T17" fmla="*/ 0 h 9"/>
                  <a:gd name="T18" fmla="*/ 3 w 6"/>
                  <a:gd name="T1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9">
                    <a:moveTo>
                      <a:pt x="3" y="9"/>
                    </a:moveTo>
                    <a:lnTo>
                      <a:pt x="3" y="9"/>
                    </a:lnTo>
                    <a:lnTo>
                      <a:pt x="6" y="9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" y="9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49" name="Freeform 351"/>
              <p:cNvSpPr>
                <a:spLocks/>
              </p:cNvSpPr>
              <p:nvPr/>
            </p:nvSpPr>
            <p:spPr bwMode="auto">
              <a:xfrm>
                <a:off x="4134" y="3658"/>
                <a:ext cx="6" cy="9"/>
              </a:xfrm>
              <a:custGeom>
                <a:avLst/>
                <a:gdLst>
                  <a:gd name="T0" fmla="*/ 6 w 6"/>
                  <a:gd name="T1" fmla="*/ 9 h 9"/>
                  <a:gd name="T2" fmla="*/ 3 w 6"/>
                  <a:gd name="T3" fmla="*/ 9 h 9"/>
                  <a:gd name="T4" fmla="*/ 6 w 6"/>
                  <a:gd name="T5" fmla="*/ 9 h 9"/>
                  <a:gd name="T6" fmla="*/ 3 w 6"/>
                  <a:gd name="T7" fmla="*/ 0 h 9"/>
                  <a:gd name="T8" fmla="*/ 3 w 6"/>
                  <a:gd name="T9" fmla="*/ 0 h 9"/>
                  <a:gd name="T10" fmla="*/ 0 w 6"/>
                  <a:gd name="T11" fmla="*/ 0 h 9"/>
                  <a:gd name="T12" fmla="*/ 3 w 6"/>
                  <a:gd name="T13" fmla="*/ 0 h 9"/>
                  <a:gd name="T14" fmla="*/ 0 w 6"/>
                  <a:gd name="T15" fmla="*/ 0 h 9"/>
                  <a:gd name="T16" fmla="*/ 0 w 6"/>
                  <a:gd name="T17" fmla="*/ 0 h 9"/>
                  <a:gd name="T18" fmla="*/ 6 w 6"/>
                  <a:gd name="T1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9">
                    <a:moveTo>
                      <a:pt x="6" y="9"/>
                    </a:moveTo>
                    <a:lnTo>
                      <a:pt x="3" y="9"/>
                    </a:lnTo>
                    <a:lnTo>
                      <a:pt x="6" y="9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9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50" name="Freeform 352"/>
              <p:cNvSpPr>
                <a:spLocks/>
              </p:cNvSpPr>
              <p:nvPr/>
            </p:nvSpPr>
            <p:spPr bwMode="auto">
              <a:xfrm>
                <a:off x="4131" y="3658"/>
                <a:ext cx="9" cy="9"/>
              </a:xfrm>
              <a:custGeom>
                <a:avLst/>
                <a:gdLst>
                  <a:gd name="T0" fmla="*/ 6 w 9"/>
                  <a:gd name="T1" fmla="*/ 9 h 9"/>
                  <a:gd name="T2" fmla="*/ 6 w 9"/>
                  <a:gd name="T3" fmla="*/ 9 h 9"/>
                  <a:gd name="T4" fmla="*/ 9 w 9"/>
                  <a:gd name="T5" fmla="*/ 9 h 9"/>
                  <a:gd name="T6" fmla="*/ 3 w 9"/>
                  <a:gd name="T7" fmla="*/ 0 h 9"/>
                  <a:gd name="T8" fmla="*/ 0 w 9"/>
                  <a:gd name="T9" fmla="*/ 3 h 9"/>
                  <a:gd name="T10" fmla="*/ 0 w 9"/>
                  <a:gd name="T11" fmla="*/ 3 h 9"/>
                  <a:gd name="T12" fmla="*/ 6 w 9"/>
                  <a:gd name="T1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9">
                    <a:moveTo>
                      <a:pt x="6" y="9"/>
                    </a:moveTo>
                    <a:lnTo>
                      <a:pt x="6" y="9"/>
                    </a:lnTo>
                    <a:lnTo>
                      <a:pt x="9" y="9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6" y="9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51" name="Freeform 353"/>
              <p:cNvSpPr>
                <a:spLocks/>
              </p:cNvSpPr>
              <p:nvPr/>
            </p:nvSpPr>
            <p:spPr bwMode="auto">
              <a:xfrm>
                <a:off x="4128" y="3661"/>
                <a:ext cx="9" cy="9"/>
              </a:xfrm>
              <a:custGeom>
                <a:avLst/>
                <a:gdLst>
                  <a:gd name="T0" fmla="*/ 9 w 9"/>
                  <a:gd name="T1" fmla="*/ 9 h 9"/>
                  <a:gd name="T2" fmla="*/ 9 w 9"/>
                  <a:gd name="T3" fmla="*/ 9 h 9"/>
                  <a:gd name="T4" fmla="*/ 9 w 9"/>
                  <a:gd name="T5" fmla="*/ 6 h 9"/>
                  <a:gd name="T6" fmla="*/ 3 w 9"/>
                  <a:gd name="T7" fmla="*/ 0 h 9"/>
                  <a:gd name="T8" fmla="*/ 3 w 9"/>
                  <a:gd name="T9" fmla="*/ 0 h 9"/>
                  <a:gd name="T10" fmla="*/ 0 w 9"/>
                  <a:gd name="T11" fmla="*/ 3 h 9"/>
                  <a:gd name="T12" fmla="*/ 3 w 9"/>
                  <a:gd name="T13" fmla="*/ 0 h 9"/>
                  <a:gd name="T14" fmla="*/ 3 w 9"/>
                  <a:gd name="T15" fmla="*/ 0 h 9"/>
                  <a:gd name="T16" fmla="*/ 0 w 9"/>
                  <a:gd name="T17" fmla="*/ 3 h 9"/>
                  <a:gd name="T18" fmla="*/ 9 w 9"/>
                  <a:gd name="T1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9">
                    <a:moveTo>
                      <a:pt x="9" y="9"/>
                    </a:moveTo>
                    <a:lnTo>
                      <a:pt x="9" y="9"/>
                    </a:lnTo>
                    <a:lnTo>
                      <a:pt x="9" y="6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9" y="9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52" name="Freeform 354"/>
              <p:cNvSpPr>
                <a:spLocks/>
              </p:cNvSpPr>
              <p:nvPr/>
            </p:nvSpPr>
            <p:spPr bwMode="auto">
              <a:xfrm>
                <a:off x="4128" y="3664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9 w 9"/>
                  <a:gd name="T3" fmla="*/ 6 h 6"/>
                  <a:gd name="T4" fmla="*/ 9 w 9"/>
                  <a:gd name="T5" fmla="*/ 6 h 6"/>
                  <a:gd name="T6" fmla="*/ 0 w 9"/>
                  <a:gd name="T7" fmla="*/ 0 h 6"/>
                  <a:gd name="T8" fmla="*/ 0 w 9"/>
                  <a:gd name="T9" fmla="*/ 0 h 6"/>
                  <a:gd name="T10" fmla="*/ 0 w 9"/>
                  <a:gd name="T11" fmla="*/ 0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0 h 6"/>
                  <a:gd name="T18" fmla="*/ 9 w 9"/>
                  <a:gd name="T1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6">
                    <a:moveTo>
                      <a:pt x="9" y="6"/>
                    </a:moveTo>
                    <a:lnTo>
                      <a:pt x="9" y="6"/>
                    </a:lnTo>
                    <a:lnTo>
                      <a:pt x="9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53" name="Freeform 355"/>
              <p:cNvSpPr>
                <a:spLocks/>
              </p:cNvSpPr>
              <p:nvPr/>
            </p:nvSpPr>
            <p:spPr bwMode="auto">
              <a:xfrm>
                <a:off x="4125" y="3664"/>
                <a:ext cx="12" cy="9"/>
              </a:xfrm>
              <a:custGeom>
                <a:avLst/>
                <a:gdLst>
                  <a:gd name="T0" fmla="*/ 9 w 12"/>
                  <a:gd name="T1" fmla="*/ 9 h 9"/>
                  <a:gd name="T2" fmla="*/ 9 w 12"/>
                  <a:gd name="T3" fmla="*/ 9 h 9"/>
                  <a:gd name="T4" fmla="*/ 12 w 12"/>
                  <a:gd name="T5" fmla="*/ 6 h 9"/>
                  <a:gd name="T6" fmla="*/ 3 w 12"/>
                  <a:gd name="T7" fmla="*/ 0 h 9"/>
                  <a:gd name="T8" fmla="*/ 0 w 12"/>
                  <a:gd name="T9" fmla="*/ 3 h 9"/>
                  <a:gd name="T10" fmla="*/ 3 w 12"/>
                  <a:gd name="T11" fmla="*/ 3 h 9"/>
                  <a:gd name="T12" fmla="*/ 9 w 12"/>
                  <a:gd name="T13" fmla="*/ 9 h 9"/>
                  <a:gd name="T14" fmla="*/ 9 w 12"/>
                  <a:gd name="T15" fmla="*/ 9 h 9"/>
                  <a:gd name="T16" fmla="*/ 9 w 12"/>
                  <a:gd name="T1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9">
                    <a:moveTo>
                      <a:pt x="9" y="9"/>
                    </a:moveTo>
                    <a:lnTo>
                      <a:pt x="9" y="9"/>
                    </a:lnTo>
                    <a:lnTo>
                      <a:pt x="12" y="6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9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54" name="Freeform 356"/>
              <p:cNvSpPr>
                <a:spLocks/>
              </p:cNvSpPr>
              <p:nvPr/>
            </p:nvSpPr>
            <p:spPr bwMode="auto">
              <a:xfrm>
                <a:off x="4068" y="3667"/>
                <a:ext cx="66" cy="90"/>
              </a:xfrm>
              <a:custGeom>
                <a:avLst/>
                <a:gdLst>
                  <a:gd name="T0" fmla="*/ 9 w 66"/>
                  <a:gd name="T1" fmla="*/ 90 h 90"/>
                  <a:gd name="T2" fmla="*/ 9 w 66"/>
                  <a:gd name="T3" fmla="*/ 90 h 90"/>
                  <a:gd name="T4" fmla="*/ 66 w 66"/>
                  <a:gd name="T5" fmla="*/ 6 h 90"/>
                  <a:gd name="T6" fmla="*/ 60 w 66"/>
                  <a:gd name="T7" fmla="*/ 0 h 90"/>
                  <a:gd name="T8" fmla="*/ 0 w 66"/>
                  <a:gd name="T9" fmla="*/ 84 h 90"/>
                  <a:gd name="T10" fmla="*/ 0 w 66"/>
                  <a:gd name="T11" fmla="*/ 84 h 90"/>
                  <a:gd name="T12" fmla="*/ 9 w 66"/>
                  <a:gd name="T13" fmla="*/ 90 h 90"/>
                  <a:gd name="T14" fmla="*/ 9 w 66"/>
                  <a:gd name="T15" fmla="*/ 90 h 90"/>
                  <a:gd name="T16" fmla="*/ 9 w 66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90">
                    <a:moveTo>
                      <a:pt x="9" y="90"/>
                    </a:moveTo>
                    <a:lnTo>
                      <a:pt x="9" y="90"/>
                    </a:lnTo>
                    <a:lnTo>
                      <a:pt x="66" y="6"/>
                    </a:lnTo>
                    <a:lnTo>
                      <a:pt x="60" y="0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9" y="90"/>
                    </a:lnTo>
                    <a:lnTo>
                      <a:pt x="9" y="90"/>
                    </a:lnTo>
                    <a:lnTo>
                      <a:pt x="9" y="90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55" name="Freeform 357"/>
              <p:cNvSpPr>
                <a:spLocks/>
              </p:cNvSpPr>
              <p:nvPr/>
            </p:nvSpPr>
            <p:spPr bwMode="auto">
              <a:xfrm>
                <a:off x="4065" y="3751"/>
                <a:ext cx="12" cy="9"/>
              </a:xfrm>
              <a:custGeom>
                <a:avLst/>
                <a:gdLst>
                  <a:gd name="T0" fmla="*/ 9 w 12"/>
                  <a:gd name="T1" fmla="*/ 9 h 9"/>
                  <a:gd name="T2" fmla="*/ 9 w 12"/>
                  <a:gd name="T3" fmla="*/ 9 h 9"/>
                  <a:gd name="T4" fmla="*/ 12 w 12"/>
                  <a:gd name="T5" fmla="*/ 6 h 9"/>
                  <a:gd name="T6" fmla="*/ 3 w 12"/>
                  <a:gd name="T7" fmla="*/ 0 h 9"/>
                  <a:gd name="T8" fmla="*/ 0 w 12"/>
                  <a:gd name="T9" fmla="*/ 3 h 9"/>
                  <a:gd name="T10" fmla="*/ 0 w 12"/>
                  <a:gd name="T11" fmla="*/ 6 h 9"/>
                  <a:gd name="T12" fmla="*/ 0 w 12"/>
                  <a:gd name="T13" fmla="*/ 3 h 9"/>
                  <a:gd name="T14" fmla="*/ 0 w 12"/>
                  <a:gd name="T15" fmla="*/ 3 h 9"/>
                  <a:gd name="T16" fmla="*/ 0 w 12"/>
                  <a:gd name="T17" fmla="*/ 6 h 9"/>
                  <a:gd name="T18" fmla="*/ 9 w 12"/>
                  <a:gd name="T1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9">
                    <a:moveTo>
                      <a:pt x="9" y="9"/>
                    </a:moveTo>
                    <a:lnTo>
                      <a:pt x="9" y="9"/>
                    </a:lnTo>
                    <a:lnTo>
                      <a:pt x="12" y="6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9" y="9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56" name="Freeform 358"/>
              <p:cNvSpPr>
                <a:spLocks/>
              </p:cNvSpPr>
              <p:nvPr/>
            </p:nvSpPr>
            <p:spPr bwMode="auto">
              <a:xfrm>
                <a:off x="4062" y="3757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9 w 12"/>
                  <a:gd name="T3" fmla="*/ 6 h 6"/>
                  <a:gd name="T4" fmla="*/ 12 w 12"/>
                  <a:gd name="T5" fmla="*/ 3 h 6"/>
                  <a:gd name="T6" fmla="*/ 3 w 12"/>
                  <a:gd name="T7" fmla="*/ 0 h 6"/>
                  <a:gd name="T8" fmla="*/ 0 w 12"/>
                  <a:gd name="T9" fmla="*/ 3 h 6"/>
                  <a:gd name="T10" fmla="*/ 0 w 12"/>
                  <a:gd name="T11" fmla="*/ 3 h 6"/>
                  <a:gd name="T12" fmla="*/ 0 w 12"/>
                  <a:gd name="T13" fmla="*/ 3 h 6"/>
                  <a:gd name="T14" fmla="*/ 0 w 12"/>
                  <a:gd name="T15" fmla="*/ 3 h 6"/>
                  <a:gd name="T16" fmla="*/ 0 w 12"/>
                  <a:gd name="T17" fmla="*/ 3 h 6"/>
                  <a:gd name="T18" fmla="*/ 12 w 12"/>
                  <a:gd name="T1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9" y="6"/>
                    </a:lnTo>
                    <a:lnTo>
                      <a:pt x="12" y="3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57" name="Freeform 359"/>
              <p:cNvSpPr>
                <a:spLocks/>
              </p:cNvSpPr>
              <p:nvPr/>
            </p:nvSpPr>
            <p:spPr bwMode="auto">
              <a:xfrm>
                <a:off x="4062" y="3760"/>
                <a:ext cx="12" cy="9"/>
              </a:xfrm>
              <a:custGeom>
                <a:avLst/>
                <a:gdLst>
                  <a:gd name="T0" fmla="*/ 9 w 12"/>
                  <a:gd name="T1" fmla="*/ 9 h 9"/>
                  <a:gd name="T2" fmla="*/ 9 w 12"/>
                  <a:gd name="T3" fmla="*/ 9 h 9"/>
                  <a:gd name="T4" fmla="*/ 12 w 12"/>
                  <a:gd name="T5" fmla="*/ 3 h 9"/>
                  <a:gd name="T6" fmla="*/ 0 w 12"/>
                  <a:gd name="T7" fmla="*/ 0 h 9"/>
                  <a:gd name="T8" fmla="*/ 0 w 12"/>
                  <a:gd name="T9" fmla="*/ 6 h 9"/>
                  <a:gd name="T10" fmla="*/ 0 w 12"/>
                  <a:gd name="T11" fmla="*/ 6 h 9"/>
                  <a:gd name="T12" fmla="*/ 0 w 12"/>
                  <a:gd name="T13" fmla="*/ 6 h 9"/>
                  <a:gd name="T14" fmla="*/ 0 w 12"/>
                  <a:gd name="T15" fmla="*/ 6 h 9"/>
                  <a:gd name="T16" fmla="*/ 0 w 12"/>
                  <a:gd name="T17" fmla="*/ 6 h 9"/>
                  <a:gd name="T18" fmla="*/ 9 w 12"/>
                  <a:gd name="T1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9">
                    <a:moveTo>
                      <a:pt x="9" y="9"/>
                    </a:moveTo>
                    <a:lnTo>
                      <a:pt x="9" y="9"/>
                    </a:lnTo>
                    <a:lnTo>
                      <a:pt x="12" y="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9" y="9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58" name="Freeform 360"/>
              <p:cNvSpPr>
                <a:spLocks/>
              </p:cNvSpPr>
              <p:nvPr/>
            </p:nvSpPr>
            <p:spPr bwMode="auto">
              <a:xfrm>
                <a:off x="4059" y="3766"/>
                <a:ext cx="12" cy="9"/>
              </a:xfrm>
              <a:custGeom>
                <a:avLst/>
                <a:gdLst>
                  <a:gd name="T0" fmla="*/ 6 w 12"/>
                  <a:gd name="T1" fmla="*/ 9 h 9"/>
                  <a:gd name="T2" fmla="*/ 12 w 12"/>
                  <a:gd name="T3" fmla="*/ 9 h 9"/>
                  <a:gd name="T4" fmla="*/ 12 w 12"/>
                  <a:gd name="T5" fmla="*/ 3 h 9"/>
                  <a:gd name="T6" fmla="*/ 3 w 12"/>
                  <a:gd name="T7" fmla="*/ 0 h 9"/>
                  <a:gd name="T8" fmla="*/ 0 w 12"/>
                  <a:gd name="T9" fmla="*/ 6 h 9"/>
                  <a:gd name="T10" fmla="*/ 6 w 12"/>
                  <a:gd name="T11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9">
                    <a:moveTo>
                      <a:pt x="6" y="9"/>
                    </a:moveTo>
                    <a:lnTo>
                      <a:pt x="12" y="9"/>
                    </a:lnTo>
                    <a:lnTo>
                      <a:pt x="12" y="3"/>
                    </a:lnTo>
                    <a:lnTo>
                      <a:pt x="3" y="0"/>
                    </a:lnTo>
                    <a:lnTo>
                      <a:pt x="0" y="6"/>
                    </a:lnTo>
                    <a:lnTo>
                      <a:pt x="6" y="9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59" name="Freeform 361"/>
              <p:cNvSpPr>
                <a:spLocks/>
              </p:cNvSpPr>
              <p:nvPr/>
            </p:nvSpPr>
            <p:spPr bwMode="auto">
              <a:xfrm>
                <a:off x="4059" y="3772"/>
                <a:ext cx="15" cy="27"/>
              </a:xfrm>
              <a:custGeom>
                <a:avLst/>
                <a:gdLst>
                  <a:gd name="T0" fmla="*/ 12 w 15"/>
                  <a:gd name="T1" fmla="*/ 18 h 27"/>
                  <a:gd name="T2" fmla="*/ 15 w 15"/>
                  <a:gd name="T3" fmla="*/ 21 h 27"/>
                  <a:gd name="T4" fmla="*/ 12 w 15"/>
                  <a:gd name="T5" fmla="*/ 0 h 27"/>
                  <a:gd name="T6" fmla="*/ 0 w 15"/>
                  <a:gd name="T7" fmla="*/ 3 h 27"/>
                  <a:gd name="T8" fmla="*/ 6 w 15"/>
                  <a:gd name="T9" fmla="*/ 24 h 27"/>
                  <a:gd name="T10" fmla="*/ 12 w 15"/>
                  <a:gd name="T11" fmla="*/ 27 h 27"/>
                  <a:gd name="T12" fmla="*/ 6 w 15"/>
                  <a:gd name="T13" fmla="*/ 24 h 27"/>
                  <a:gd name="T14" fmla="*/ 6 w 15"/>
                  <a:gd name="T15" fmla="*/ 27 h 27"/>
                  <a:gd name="T16" fmla="*/ 12 w 15"/>
                  <a:gd name="T17" fmla="*/ 27 h 27"/>
                  <a:gd name="T18" fmla="*/ 12 w 15"/>
                  <a:gd name="T19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27">
                    <a:moveTo>
                      <a:pt x="12" y="18"/>
                    </a:moveTo>
                    <a:lnTo>
                      <a:pt x="15" y="21"/>
                    </a:lnTo>
                    <a:lnTo>
                      <a:pt x="12" y="0"/>
                    </a:lnTo>
                    <a:lnTo>
                      <a:pt x="0" y="3"/>
                    </a:lnTo>
                    <a:lnTo>
                      <a:pt x="6" y="24"/>
                    </a:lnTo>
                    <a:lnTo>
                      <a:pt x="12" y="27"/>
                    </a:lnTo>
                    <a:lnTo>
                      <a:pt x="6" y="24"/>
                    </a:lnTo>
                    <a:lnTo>
                      <a:pt x="6" y="27"/>
                    </a:lnTo>
                    <a:lnTo>
                      <a:pt x="12" y="27"/>
                    </a:lnTo>
                    <a:lnTo>
                      <a:pt x="12" y="18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60" name="Freeform 362"/>
              <p:cNvSpPr>
                <a:spLocks/>
              </p:cNvSpPr>
              <p:nvPr/>
            </p:nvSpPr>
            <p:spPr bwMode="auto">
              <a:xfrm>
                <a:off x="4071" y="3790"/>
                <a:ext cx="477" cy="9"/>
              </a:xfrm>
              <a:custGeom>
                <a:avLst/>
                <a:gdLst>
                  <a:gd name="T0" fmla="*/ 477 w 477"/>
                  <a:gd name="T1" fmla="*/ 0 h 9"/>
                  <a:gd name="T2" fmla="*/ 477 w 477"/>
                  <a:gd name="T3" fmla="*/ 0 h 9"/>
                  <a:gd name="T4" fmla="*/ 0 w 477"/>
                  <a:gd name="T5" fmla="*/ 0 h 9"/>
                  <a:gd name="T6" fmla="*/ 0 w 477"/>
                  <a:gd name="T7" fmla="*/ 9 h 9"/>
                  <a:gd name="T8" fmla="*/ 477 w 477"/>
                  <a:gd name="T9" fmla="*/ 9 h 9"/>
                  <a:gd name="T10" fmla="*/ 477 w 477"/>
                  <a:gd name="T11" fmla="*/ 9 h 9"/>
                  <a:gd name="T12" fmla="*/ 477 w 477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7" h="9">
                    <a:moveTo>
                      <a:pt x="477" y="0"/>
                    </a:moveTo>
                    <a:lnTo>
                      <a:pt x="477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477" y="9"/>
                    </a:lnTo>
                    <a:lnTo>
                      <a:pt x="477" y="9"/>
                    </a:lnTo>
                    <a:lnTo>
                      <a:pt x="477" y="0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61" name="Freeform 363"/>
              <p:cNvSpPr>
                <a:spLocks/>
              </p:cNvSpPr>
              <p:nvPr/>
            </p:nvSpPr>
            <p:spPr bwMode="auto">
              <a:xfrm>
                <a:off x="4548" y="3790"/>
                <a:ext cx="481" cy="9"/>
              </a:xfrm>
              <a:custGeom>
                <a:avLst/>
                <a:gdLst>
                  <a:gd name="T0" fmla="*/ 472 w 481"/>
                  <a:gd name="T1" fmla="*/ 3 h 9"/>
                  <a:gd name="T2" fmla="*/ 475 w 481"/>
                  <a:gd name="T3" fmla="*/ 0 h 9"/>
                  <a:gd name="T4" fmla="*/ 0 w 481"/>
                  <a:gd name="T5" fmla="*/ 0 h 9"/>
                  <a:gd name="T6" fmla="*/ 0 w 481"/>
                  <a:gd name="T7" fmla="*/ 9 h 9"/>
                  <a:gd name="T8" fmla="*/ 475 w 481"/>
                  <a:gd name="T9" fmla="*/ 9 h 9"/>
                  <a:gd name="T10" fmla="*/ 481 w 481"/>
                  <a:gd name="T11" fmla="*/ 6 h 9"/>
                  <a:gd name="T12" fmla="*/ 475 w 481"/>
                  <a:gd name="T13" fmla="*/ 9 h 9"/>
                  <a:gd name="T14" fmla="*/ 481 w 481"/>
                  <a:gd name="T15" fmla="*/ 9 h 9"/>
                  <a:gd name="T16" fmla="*/ 481 w 481"/>
                  <a:gd name="T17" fmla="*/ 6 h 9"/>
                  <a:gd name="T18" fmla="*/ 472 w 481"/>
                  <a:gd name="T1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1" h="9">
                    <a:moveTo>
                      <a:pt x="472" y="3"/>
                    </a:moveTo>
                    <a:lnTo>
                      <a:pt x="475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475" y="9"/>
                    </a:lnTo>
                    <a:lnTo>
                      <a:pt x="481" y="6"/>
                    </a:lnTo>
                    <a:lnTo>
                      <a:pt x="475" y="9"/>
                    </a:lnTo>
                    <a:lnTo>
                      <a:pt x="481" y="9"/>
                    </a:lnTo>
                    <a:lnTo>
                      <a:pt x="481" y="6"/>
                    </a:lnTo>
                    <a:lnTo>
                      <a:pt x="472" y="3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62" name="Freeform 364"/>
              <p:cNvSpPr>
                <a:spLocks/>
              </p:cNvSpPr>
              <p:nvPr/>
            </p:nvSpPr>
            <p:spPr bwMode="auto">
              <a:xfrm>
                <a:off x="5020" y="3772"/>
                <a:ext cx="15" cy="24"/>
              </a:xfrm>
              <a:custGeom>
                <a:avLst/>
                <a:gdLst>
                  <a:gd name="T0" fmla="*/ 6 w 15"/>
                  <a:gd name="T1" fmla="*/ 3 h 24"/>
                  <a:gd name="T2" fmla="*/ 6 w 15"/>
                  <a:gd name="T3" fmla="*/ 0 h 24"/>
                  <a:gd name="T4" fmla="*/ 0 w 15"/>
                  <a:gd name="T5" fmla="*/ 21 h 24"/>
                  <a:gd name="T6" fmla="*/ 9 w 15"/>
                  <a:gd name="T7" fmla="*/ 24 h 24"/>
                  <a:gd name="T8" fmla="*/ 15 w 15"/>
                  <a:gd name="T9" fmla="*/ 3 h 24"/>
                  <a:gd name="T10" fmla="*/ 15 w 15"/>
                  <a:gd name="T11" fmla="*/ 0 h 24"/>
                  <a:gd name="T12" fmla="*/ 15 w 15"/>
                  <a:gd name="T13" fmla="*/ 3 h 24"/>
                  <a:gd name="T14" fmla="*/ 15 w 15"/>
                  <a:gd name="T15" fmla="*/ 3 h 24"/>
                  <a:gd name="T16" fmla="*/ 15 w 15"/>
                  <a:gd name="T17" fmla="*/ 0 h 24"/>
                  <a:gd name="T18" fmla="*/ 6 w 15"/>
                  <a:gd name="T19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24">
                    <a:moveTo>
                      <a:pt x="6" y="3"/>
                    </a:moveTo>
                    <a:lnTo>
                      <a:pt x="6" y="0"/>
                    </a:lnTo>
                    <a:lnTo>
                      <a:pt x="0" y="21"/>
                    </a:lnTo>
                    <a:lnTo>
                      <a:pt x="9" y="24"/>
                    </a:lnTo>
                    <a:lnTo>
                      <a:pt x="15" y="3"/>
                    </a:lnTo>
                    <a:lnTo>
                      <a:pt x="15" y="0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15" y="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63" name="Freeform 365"/>
              <p:cNvSpPr>
                <a:spLocks/>
              </p:cNvSpPr>
              <p:nvPr/>
            </p:nvSpPr>
            <p:spPr bwMode="auto">
              <a:xfrm>
                <a:off x="5023" y="3766"/>
                <a:ext cx="12" cy="9"/>
              </a:xfrm>
              <a:custGeom>
                <a:avLst/>
                <a:gdLst>
                  <a:gd name="T0" fmla="*/ 0 w 12"/>
                  <a:gd name="T1" fmla="*/ 3 h 9"/>
                  <a:gd name="T2" fmla="*/ 0 w 12"/>
                  <a:gd name="T3" fmla="*/ 3 h 9"/>
                  <a:gd name="T4" fmla="*/ 3 w 12"/>
                  <a:gd name="T5" fmla="*/ 9 h 9"/>
                  <a:gd name="T6" fmla="*/ 12 w 12"/>
                  <a:gd name="T7" fmla="*/ 6 h 9"/>
                  <a:gd name="T8" fmla="*/ 12 w 12"/>
                  <a:gd name="T9" fmla="*/ 0 h 9"/>
                  <a:gd name="T10" fmla="*/ 12 w 12"/>
                  <a:gd name="T11" fmla="*/ 0 h 9"/>
                  <a:gd name="T12" fmla="*/ 12 w 12"/>
                  <a:gd name="T13" fmla="*/ 0 h 9"/>
                  <a:gd name="T14" fmla="*/ 12 w 12"/>
                  <a:gd name="T15" fmla="*/ 0 h 9"/>
                  <a:gd name="T16" fmla="*/ 12 w 12"/>
                  <a:gd name="T17" fmla="*/ 0 h 9"/>
                  <a:gd name="T18" fmla="*/ 0 w 12"/>
                  <a:gd name="T1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9">
                    <a:moveTo>
                      <a:pt x="0" y="3"/>
                    </a:moveTo>
                    <a:lnTo>
                      <a:pt x="0" y="3"/>
                    </a:lnTo>
                    <a:lnTo>
                      <a:pt x="3" y="9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64" name="Freeform 366"/>
              <p:cNvSpPr>
                <a:spLocks/>
              </p:cNvSpPr>
              <p:nvPr/>
            </p:nvSpPr>
            <p:spPr bwMode="auto">
              <a:xfrm>
                <a:off x="5023" y="3760"/>
                <a:ext cx="12" cy="9"/>
              </a:xfrm>
              <a:custGeom>
                <a:avLst/>
                <a:gdLst>
                  <a:gd name="T0" fmla="*/ 0 w 12"/>
                  <a:gd name="T1" fmla="*/ 3 h 9"/>
                  <a:gd name="T2" fmla="*/ 0 w 12"/>
                  <a:gd name="T3" fmla="*/ 3 h 9"/>
                  <a:gd name="T4" fmla="*/ 0 w 12"/>
                  <a:gd name="T5" fmla="*/ 9 h 9"/>
                  <a:gd name="T6" fmla="*/ 12 w 12"/>
                  <a:gd name="T7" fmla="*/ 6 h 9"/>
                  <a:gd name="T8" fmla="*/ 9 w 12"/>
                  <a:gd name="T9" fmla="*/ 0 h 9"/>
                  <a:gd name="T10" fmla="*/ 9 w 12"/>
                  <a:gd name="T11" fmla="*/ 0 h 9"/>
                  <a:gd name="T12" fmla="*/ 9 w 12"/>
                  <a:gd name="T13" fmla="*/ 0 h 9"/>
                  <a:gd name="T14" fmla="*/ 9 w 12"/>
                  <a:gd name="T15" fmla="*/ 0 h 9"/>
                  <a:gd name="T16" fmla="*/ 9 w 12"/>
                  <a:gd name="T17" fmla="*/ 0 h 9"/>
                  <a:gd name="T18" fmla="*/ 0 w 12"/>
                  <a:gd name="T1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9">
                    <a:moveTo>
                      <a:pt x="0" y="3"/>
                    </a:moveTo>
                    <a:lnTo>
                      <a:pt x="0" y="3"/>
                    </a:lnTo>
                    <a:lnTo>
                      <a:pt x="0" y="9"/>
                    </a:lnTo>
                    <a:lnTo>
                      <a:pt x="12" y="6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65" name="Freeform 367"/>
              <p:cNvSpPr>
                <a:spLocks/>
              </p:cNvSpPr>
              <p:nvPr/>
            </p:nvSpPr>
            <p:spPr bwMode="auto">
              <a:xfrm>
                <a:off x="5020" y="3754"/>
                <a:ext cx="12" cy="9"/>
              </a:xfrm>
              <a:custGeom>
                <a:avLst/>
                <a:gdLst>
                  <a:gd name="T0" fmla="*/ 3 w 12"/>
                  <a:gd name="T1" fmla="*/ 6 h 9"/>
                  <a:gd name="T2" fmla="*/ 0 w 12"/>
                  <a:gd name="T3" fmla="*/ 6 h 9"/>
                  <a:gd name="T4" fmla="*/ 3 w 12"/>
                  <a:gd name="T5" fmla="*/ 9 h 9"/>
                  <a:gd name="T6" fmla="*/ 12 w 12"/>
                  <a:gd name="T7" fmla="*/ 6 h 9"/>
                  <a:gd name="T8" fmla="*/ 9 w 12"/>
                  <a:gd name="T9" fmla="*/ 0 h 9"/>
                  <a:gd name="T10" fmla="*/ 9 w 12"/>
                  <a:gd name="T11" fmla="*/ 0 h 9"/>
                  <a:gd name="T12" fmla="*/ 9 w 12"/>
                  <a:gd name="T13" fmla="*/ 0 h 9"/>
                  <a:gd name="T14" fmla="*/ 9 w 12"/>
                  <a:gd name="T15" fmla="*/ 0 h 9"/>
                  <a:gd name="T16" fmla="*/ 9 w 12"/>
                  <a:gd name="T17" fmla="*/ 0 h 9"/>
                  <a:gd name="T18" fmla="*/ 3 w 12"/>
                  <a:gd name="T19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9">
                    <a:moveTo>
                      <a:pt x="3" y="6"/>
                    </a:moveTo>
                    <a:lnTo>
                      <a:pt x="0" y="6"/>
                    </a:lnTo>
                    <a:lnTo>
                      <a:pt x="3" y="9"/>
                    </a:lnTo>
                    <a:lnTo>
                      <a:pt x="12" y="6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66" name="Freeform 368"/>
              <p:cNvSpPr>
                <a:spLocks/>
              </p:cNvSpPr>
              <p:nvPr/>
            </p:nvSpPr>
            <p:spPr bwMode="auto">
              <a:xfrm>
                <a:off x="5020" y="3751"/>
                <a:ext cx="9" cy="9"/>
              </a:xfrm>
              <a:custGeom>
                <a:avLst/>
                <a:gdLst>
                  <a:gd name="T0" fmla="*/ 0 w 9"/>
                  <a:gd name="T1" fmla="*/ 6 h 9"/>
                  <a:gd name="T2" fmla="*/ 0 w 9"/>
                  <a:gd name="T3" fmla="*/ 6 h 9"/>
                  <a:gd name="T4" fmla="*/ 3 w 9"/>
                  <a:gd name="T5" fmla="*/ 9 h 9"/>
                  <a:gd name="T6" fmla="*/ 9 w 9"/>
                  <a:gd name="T7" fmla="*/ 3 h 9"/>
                  <a:gd name="T8" fmla="*/ 6 w 9"/>
                  <a:gd name="T9" fmla="*/ 0 h 9"/>
                  <a:gd name="T10" fmla="*/ 6 w 9"/>
                  <a:gd name="T11" fmla="*/ 0 h 9"/>
                  <a:gd name="T12" fmla="*/ 0 w 9"/>
                  <a:gd name="T13" fmla="*/ 6 h 9"/>
                  <a:gd name="T14" fmla="*/ 0 w 9"/>
                  <a:gd name="T15" fmla="*/ 6 h 9"/>
                  <a:gd name="T16" fmla="*/ 0 w 9"/>
                  <a:gd name="T17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9">
                    <a:moveTo>
                      <a:pt x="0" y="6"/>
                    </a:moveTo>
                    <a:lnTo>
                      <a:pt x="0" y="6"/>
                    </a:lnTo>
                    <a:lnTo>
                      <a:pt x="3" y="9"/>
                    </a:lnTo>
                    <a:lnTo>
                      <a:pt x="9" y="3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67" name="Freeform 369"/>
              <p:cNvSpPr>
                <a:spLocks/>
              </p:cNvSpPr>
              <p:nvPr/>
            </p:nvSpPr>
            <p:spPr bwMode="auto">
              <a:xfrm>
                <a:off x="4960" y="3667"/>
                <a:ext cx="66" cy="90"/>
              </a:xfrm>
              <a:custGeom>
                <a:avLst/>
                <a:gdLst>
                  <a:gd name="T0" fmla="*/ 6 w 66"/>
                  <a:gd name="T1" fmla="*/ 3 h 90"/>
                  <a:gd name="T2" fmla="*/ 0 w 66"/>
                  <a:gd name="T3" fmla="*/ 6 h 90"/>
                  <a:gd name="T4" fmla="*/ 60 w 66"/>
                  <a:gd name="T5" fmla="*/ 90 h 90"/>
                  <a:gd name="T6" fmla="*/ 66 w 66"/>
                  <a:gd name="T7" fmla="*/ 84 h 90"/>
                  <a:gd name="T8" fmla="*/ 9 w 66"/>
                  <a:gd name="T9" fmla="*/ 0 h 90"/>
                  <a:gd name="T10" fmla="*/ 6 w 66"/>
                  <a:gd name="T11" fmla="*/ 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6" h="90">
                    <a:moveTo>
                      <a:pt x="6" y="3"/>
                    </a:moveTo>
                    <a:lnTo>
                      <a:pt x="0" y="6"/>
                    </a:lnTo>
                    <a:lnTo>
                      <a:pt x="60" y="90"/>
                    </a:lnTo>
                    <a:lnTo>
                      <a:pt x="66" y="84"/>
                    </a:lnTo>
                    <a:lnTo>
                      <a:pt x="9" y="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7A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68" name="Freeform 370"/>
              <p:cNvSpPr>
                <a:spLocks/>
              </p:cNvSpPr>
              <p:nvPr/>
            </p:nvSpPr>
            <p:spPr bwMode="auto">
              <a:xfrm>
                <a:off x="4104" y="3754"/>
                <a:ext cx="883" cy="9"/>
              </a:xfrm>
              <a:custGeom>
                <a:avLst/>
                <a:gdLst>
                  <a:gd name="T0" fmla="*/ 883 w 883"/>
                  <a:gd name="T1" fmla="*/ 6 h 9"/>
                  <a:gd name="T2" fmla="*/ 883 w 883"/>
                  <a:gd name="T3" fmla="*/ 0 h 9"/>
                  <a:gd name="T4" fmla="*/ 0 w 883"/>
                  <a:gd name="T5" fmla="*/ 0 h 9"/>
                  <a:gd name="T6" fmla="*/ 0 w 883"/>
                  <a:gd name="T7" fmla="*/ 9 h 9"/>
                  <a:gd name="T8" fmla="*/ 883 w 883"/>
                  <a:gd name="T9" fmla="*/ 9 h 9"/>
                  <a:gd name="T10" fmla="*/ 883 w 883"/>
                  <a:gd name="T11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83" h="9">
                    <a:moveTo>
                      <a:pt x="883" y="6"/>
                    </a:moveTo>
                    <a:lnTo>
                      <a:pt x="883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883" y="9"/>
                    </a:lnTo>
                    <a:lnTo>
                      <a:pt x="883" y="6"/>
                    </a:lnTo>
                    <a:close/>
                  </a:path>
                </a:pathLst>
              </a:custGeom>
              <a:solidFill>
                <a:srgbClr val="E0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grpSp>
            <p:nvGrpSpPr>
              <p:cNvPr id="369" name="Group 371"/>
              <p:cNvGrpSpPr>
                <a:grpSpLocks/>
              </p:cNvGrpSpPr>
              <p:nvPr/>
            </p:nvGrpSpPr>
            <p:grpSpPr bwMode="auto">
              <a:xfrm>
                <a:off x="4867" y="2802"/>
                <a:ext cx="318" cy="805"/>
                <a:chOff x="4867" y="2802"/>
                <a:chExt cx="318" cy="805"/>
              </a:xfrm>
            </p:grpSpPr>
            <p:sp>
              <p:nvSpPr>
                <p:cNvPr id="370" name="Freeform 372"/>
                <p:cNvSpPr>
                  <a:spLocks/>
                </p:cNvSpPr>
                <p:nvPr/>
              </p:nvSpPr>
              <p:spPr bwMode="auto">
                <a:xfrm>
                  <a:off x="4873" y="2808"/>
                  <a:ext cx="306" cy="793"/>
                </a:xfrm>
                <a:custGeom>
                  <a:avLst/>
                  <a:gdLst>
                    <a:gd name="T0" fmla="*/ 9 w 306"/>
                    <a:gd name="T1" fmla="*/ 0 h 793"/>
                    <a:gd name="T2" fmla="*/ 297 w 306"/>
                    <a:gd name="T3" fmla="*/ 0 h 793"/>
                    <a:gd name="T4" fmla="*/ 300 w 306"/>
                    <a:gd name="T5" fmla="*/ 0 h 793"/>
                    <a:gd name="T6" fmla="*/ 303 w 306"/>
                    <a:gd name="T7" fmla="*/ 3 h 793"/>
                    <a:gd name="T8" fmla="*/ 306 w 306"/>
                    <a:gd name="T9" fmla="*/ 6 h 793"/>
                    <a:gd name="T10" fmla="*/ 306 w 306"/>
                    <a:gd name="T11" fmla="*/ 9 h 793"/>
                    <a:gd name="T12" fmla="*/ 306 w 306"/>
                    <a:gd name="T13" fmla="*/ 784 h 793"/>
                    <a:gd name="T14" fmla="*/ 306 w 306"/>
                    <a:gd name="T15" fmla="*/ 787 h 793"/>
                    <a:gd name="T16" fmla="*/ 303 w 306"/>
                    <a:gd name="T17" fmla="*/ 790 h 793"/>
                    <a:gd name="T18" fmla="*/ 300 w 306"/>
                    <a:gd name="T19" fmla="*/ 793 h 793"/>
                    <a:gd name="T20" fmla="*/ 297 w 306"/>
                    <a:gd name="T21" fmla="*/ 793 h 793"/>
                    <a:gd name="T22" fmla="*/ 9 w 306"/>
                    <a:gd name="T23" fmla="*/ 793 h 793"/>
                    <a:gd name="T24" fmla="*/ 6 w 306"/>
                    <a:gd name="T25" fmla="*/ 793 h 793"/>
                    <a:gd name="T26" fmla="*/ 3 w 306"/>
                    <a:gd name="T27" fmla="*/ 790 h 793"/>
                    <a:gd name="T28" fmla="*/ 0 w 306"/>
                    <a:gd name="T29" fmla="*/ 787 h 793"/>
                    <a:gd name="T30" fmla="*/ 0 w 306"/>
                    <a:gd name="T31" fmla="*/ 784 h 793"/>
                    <a:gd name="T32" fmla="*/ 0 w 306"/>
                    <a:gd name="T33" fmla="*/ 9 h 793"/>
                    <a:gd name="T34" fmla="*/ 0 w 306"/>
                    <a:gd name="T35" fmla="*/ 6 h 793"/>
                    <a:gd name="T36" fmla="*/ 3 w 306"/>
                    <a:gd name="T37" fmla="*/ 3 h 793"/>
                    <a:gd name="T38" fmla="*/ 6 w 306"/>
                    <a:gd name="T39" fmla="*/ 0 h 793"/>
                    <a:gd name="T40" fmla="*/ 9 w 306"/>
                    <a:gd name="T41" fmla="*/ 0 h 7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06" h="793">
                      <a:moveTo>
                        <a:pt x="9" y="0"/>
                      </a:moveTo>
                      <a:lnTo>
                        <a:pt x="297" y="0"/>
                      </a:lnTo>
                      <a:lnTo>
                        <a:pt x="300" y="0"/>
                      </a:lnTo>
                      <a:lnTo>
                        <a:pt x="303" y="3"/>
                      </a:lnTo>
                      <a:lnTo>
                        <a:pt x="306" y="6"/>
                      </a:lnTo>
                      <a:lnTo>
                        <a:pt x="306" y="9"/>
                      </a:lnTo>
                      <a:lnTo>
                        <a:pt x="306" y="784"/>
                      </a:lnTo>
                      <a:lnTo>
                        <a:pt x="306" y="787"/>
                      </a:lnTo>
                      <a:lnTo>
                        <a:pt x="303" y="790"/>
                      </a:lnTo>
                      <a:lnTo>
                        <a:pt x="300" y="793"/>
                      </a:lnTo>
                      <a:lnTo>
                        <a:pt x="297" y="793"/>
                      </a:lnTo>
                      <a:lnTo>
                        <a:pt x="9" y="793"/>
                      </a:lnTo>
                      <a:lnTo>
                        <a:pt x="6" y="793"/>
                      </a:lnTo>
                      <a:lnTo>
                        <a:pt x="3" y="790"/>
                      </a:lnTo>
                      <a:lnTo>
                        <a:pt x="0" y="787"/>
                      </a:lnTo>
                      <a:lnTo>
                        <a:pt x="0" y="784"/>
                      </a:lnTo>
                      <a:lnTo>
                        <a:pt x="0" y="9"/>
                      </a:lnTo>
                      <a:lnTo>
                        <a:pt x="0" y="6"/>
                      </a:lnTo>
                      <a:lnTo>
                        <a:pt x="3" y="3"/>
                      </a:lnTo>
                      <a:lnTo>
                        <a:pt x="6" y="0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ADB5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371" name="Freeform 373"/>
                <p:cNvSpPr>
                  <a:spLocks/>
                </p:cNvSpPr>
                <p:nvPr/>
              </p:nvSpPr>
              <p:spPr bwMode="auto">
                <a:xfrm>
                  <a:off x="5173" y="2817"/>
                  <a:ext cx="12" cy="775"/>
                </a:xfrm>
                <a:custGeom>
                  <a:avLst/>
                  <a:gdLst>
                    <a:gd name="T0" fmla="*/ 12 w 12"/>
                    <a:gd name="T1" fmla="*/ 775 h 775"/>
                    <a:gd name="T2" fmla="*/ 12 w 12"/>
                    <a:gd name="T3" fmla="*/ 775 h 775"/>
                    <a:gd name="T4" fmla="*/ 12 w 12"/>
                    <a:gd name="T5" fmla="*/ 0 h 775"/>
                    <a:gd name="T6" fmla="*/ 0 w 12"/>
                    <a:gd name="T7" fmla="*/ 0 h 775"/>
                    <a:gd name="T8" fmla="*/ 0 w 12"/>
                    <a:gd name="T9" fmla="*/ 775 h 775"/>
                    <a:gd name="T10" fmla="*/ 0 w 12"/>
                    <a:gd name="T11" fmla="*/ 775 h 775"/>
                    <a:gd name="T12" fmla="*/ 12 w 12"/>
                    <a:gd name="T13" fmla="*/ 775 h 775"/>
                    <a:gd name="T14" fmla="*/ 12 w 12"/>
                    <a:gd name="T15" fmla="*/ 775 h 775"/>
                    <a:gd name="T16" fmla="*/ 12 w 12"/>
                    <a:gd name="T17" fmla="*/ 775 h 7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75">
                      <a:moveTo>
                        <a:pt x="12" y="775"/>
                      </a:moveTo>
                      <a:lnTo>
                        <a:pt x="12" y="775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775"/>
                      </a:lnTo>
                      <a:lnTo>
                        <a:pt x="0" y="775"/>
                      </a:lnTo>
                      <a:lnTo>
                        <a:pt x="12" y="775"/>
                      </a:lnTo>
                      <a:lnTo>
                        <a:pt x="12" y="775"/>
                      </a:lnTo>
                      <a:lnTo>
                        <a:pt x="12" y="775"/>
                      </a:lnTo>
                      <a:close/>
                    </a:path>
                  </a:pathLst>
                </a:custGeom>
                <a:solidFill>
                  <a:srgbClr val="7A82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372" name="Freeform 374"/>
                <p:cNvSpPr>
                  <a:spLocks/>
                </p:cNvSpPr>
                <p:nvPr/>
              </p:nvSpPr>
              <p:spPr bwMode="auto">
                <a:xfrm>
                  <a:off x="5173" y="3592"/>
                  <a:ext cx="12" cy="6"/>
                </a:xfrm>
                <a:custGeom>
                  <a:avLst/>
                  <a:gdLst>
                    <a:gd name="T0" fmla="*/ 9 w 12"/>
                    <a:gd name="T1" fmla="*/ 6 h 6"/>
                    <a:gd name="T2" fmla="*/ 9 w 12"/>
                    <a:gd name="T3" fmla="*/ 3 h 6"/>
                    <a:gd name="T4" fmla="*/ 12 w 12"/>
                    <a:gd name="T5" fmla="*/ 0 h 6"/>
                    <a:gd name="T6" fmla="*/ 0 w 12"/>
                    <a:gd name="T7" fmla="*/ 0 h 6"/>
                    <a:gd name="T8" fmla="*/ 0 w 12"/>
                    <a:gd name="T9" fmla="*/ 3 h 6"/>
                    <a:gd name="T10" fmla="*/ 0 w 12"/>
                    <a:gd name="T11" fmla="*/ 0 h 6"/>
                    <a:gd name="T12" fmla="*/ 9 w 12"/>
                    <a:gd name="T13" fmla="*/ 6 h 6"/>
                    <a:gd name="T14" fmla="*/ 9 w 12"/>
                    <a:gd name="T15" fmla="*/ 6 h 6"/>
                    <a:gd name="T16" fmla="*/ 9 w 12"/>
                    <a:gd name="T17" fmla="*/ 3 h 6"/>
                    <a:gd name="T18" fmla="*/ 9 w 12"/>
                    <a:gd name="T1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" h="6">
                      <a:moveTo>
                        <a:pt x="9" y="6"/>
                      </a:moveTo>
                      <a:lnTo>
                        <a:pt x="9" y="3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9" y="6"/>
                      </a:lnTo>
                      <a:lnTo>
                        <a:pt x="9" y="6"/>
                      </a:lnTo>
                      <a:lnTo>
                        <a:pt x="9" y="3"/>
                      </a:lnTo>
                      <a:lnTo>
                        <a:pt x="9" y="6"/>
                      </a:lnTo>
                      <a:close/>
                    </a:path>
                  </a:pathLst>
                </a:custGeom>
                <a:solidFill>
                  <a:srgbClr val="7A82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373" name="Freeform 375"/>
                <p:cNvSpPr>
                  <a:spLocks/>
                </p:cNvSpPr>
                <p:nvPr/>
              </p:nvSpPr>
              <p:spPr bwMode="auto">
                <a:xfrm>
                  <a:off x="5173" y="3592"/>
                  <a:ext cx="9" cy="12"/>
                </a:xfrm>
                <a:custGeom>
                  <a:avLst/>
                  <a:gdLst>
                    <a:gd name="T0" fmla="*/ 6 w 9"/>
                    <a:gd name="T1" fmla="*/ 12 h 12"/>
                    <a:gd name="T2" fmla="*/ 6 w 9"/>
                    <a:gd name="T3" fmla="*/ 9 h 12"/>
                    <a:gd name="T4" fmla="*/ 9 w 9"/>
                    <a:gd name="T5" fmla="*/ 6 h 12"/>
                    <a:gd name="T6" fmla="*/ 0 w 9"/>
                    <a:gd name="T7" fmla="*/ 0 h 12"/>
                    <a:gd name="T8" fmla="*/ 0 w 9"/>
                    <a:gd name="T9" fmla="*/ 3 h 12"/>
                    <a:gd name="T10" fmla="*/ 0 w 9"/>
                    <a:gd name="T11" fmla="*/ 3 h 12"/>
                    <a:gd name="T12" fmla="*/ 6 w 9"/>
                    <a:gd name="T13" fmla="*/ 12 h 12"/>
                    <a:gd name="T14" fmla="*/ 6 w 9"/>
                    <a:gd name="T15" fmla="*/ 9 h 12"/>
                    <a:gd name="T16" fmla="*/ 6 w 9"/>
                    <a:gd name="T17" fmla="*/ 9 h 12"/>
                    <a:gd name="T18" fmla="*/ 6 w 9"/>
                    <a:gd name="T19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" h="12">
                      <a:moveTo>
                        <a:pt x="6" y="12"/>
                      </a:moveTo>
                      <a:lnTo>
                        <a:pt x="6" y="9"/>
                      </a:lnTo>
                      <a:lnTo>
                        <a:pt x="9" y="6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6" y="12"/>
                      </a:lnTo>
                      <a:lnTo>
                        <a:pt x="6" y="9"/>
                      </a:lnTo>
                      <a:lnTo>
                        <a:pt x="6" y="9"/>
                      </a:lnTo>
                      <a:lnTo>
                        <a:pt x="6" y="12"/>
                      </a:lnTo>
                      <a:close/>
                    </a:path>
                  </a:pathLst>
                </a:custGeom>
                <a:solidFill>
                  <a:srgbClr val="7A82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374" name="Freeform 376"/>
                <p:cNvSpPr>
                  <a:spLocks/>
                </p:cNvSpPr>
                <p:nvPr/>
              </p:nvSpPr>
              <p:spPr bwMode="auto">
                <a:xfrm>
                  <a:off x="5170" y="3595"/>
                  <a:ext cx="9" cy="12"/>
                </a:xfrm>
                <a:custGeom>
                  <a:avLst/>
                  <a:gdLst>
                    <a:gd name="T0" fmla="*/ 3 w 9"/>
                    <a:gd name="T1" fmla="*/ 12 h 12"/>
                    <a:gd name="T2" fmla="*/ 6 w 9"/>
                    <a:gd name="T3" fmla="*/ 9 h 12"/>
                    <a:gd name="T4" fmla="*/ 9 w 9"/>
                    <a:gd name="T5" fmla="*/ 9 h 12"/>
                    <a:gd name="T6" fmla="*/ 3 w 9"/>
                    <a:gd name="T7" fmla="*/ 0 h 12"/>
                    <a:gd name="T8" fmla="*/ 0 w 9"/>
                    <a:gd name="T9" fmla="*/ 3 h 12"/>
                    <a:gd name="T10" fmla="*/ 3 w 9"/>
                    <a:gd name="T11" fmla="*/ 0 h 12"/>
                    <a:gd name="T12" fmla="*/ 3 w 9"/>
                    <a:gd name="T13" fmla="*/ 12 h 12"/>
                    <a:gd name="T14" fmla="*/ 3 w 9"/>
                    <a:gd name="T15" fmla="*/ 12 h 12"/>
                    <a:gd name="T16" fmla="*/ 6 w 9"/>
                    <a:gd name="T17" fmla="*/ 9 h 12"/>
                    <a:gd name="T18" fmla="*/ 3 w 9"/>
                    <a:gd name="T19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" h="12">
                      <a:moveTo>
                        <a:pt x="3" y="12"/>
                      </a:moveTo>
                      <a:lnTo>
                        <a:pt x="6" y="9"/>
                      </a:lnTo>
                      <a:lnTo>
                        <a:pt x="9" y="9"/>
                      </a:lnTo>
                      <a:lnTo>
                        <a:pt x="3" y="0"/>
                      </a:ln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3" y="12"/>
                      </a:lnTo>
                      <a:lnTo>
                        <a:pt x="3" y="12"/>
                      </a:lnTo>
                      <a:lnTo>
                        <a:pt x="6" y="9"/>
                      </a:lnTo>
                      <a:lnTo>
                        <a:pt x="3" y="12"/>
                      </a:lnTo>
                      <a:close/>
                    </a:path>
                  </a:pathLst>
                </a:custGeom>
                <a:solidFill>
                  <a:srgbClr val="7A82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375" name="Freeform 377"/>
                <p:cNvSpPr>
                  <a:spLocks/>
                </p:cNvSpPr>
                <p:nvPr/>
              </p:nvSpPr>
              <p:spPr bwMode="auto">
                <a:xfrm>
                  <a:off x="5167" y="3595"/>
                  <a:ext cx="6" cy="12"/>
                </a:xfrm>
                <a:custGeom>
                  <a:avLst/>
                  <a:gdLst>
                    <a:gd name="T0" fmla="*/ 3 w 6"/>
                    <a:gd name="T1" fmla="*/ 12 h 12"/>
                    <a:gd name="T2" fmla="*/ 3 w 6"/>
                    <a:gd name="T3" fmla="*/ 12 h 12"/>
                    <a:gd name="T4" fmla="*/ 6 w 6"/>
                    <a:gd name="T5" fmla="*/ 12 h 12"/>
                    <a:gd name="T6" fmla="*/ 6 w 6"/>
                    <a:gd name="T7" fmla="*/ 0 h 12"/>
                    <a:gd name="T8" fmla="*/ 0 w 6"/>
                    <a:gd name="T9" fmla="*/ 3 h 12"/>
                    <a:gd name="T10" fmla="*/ 3 w 6"/>
                    <a:gd name="T11" fmla="*/ 3 h 12"/>
                    <a:gd name="T12" fmla="*/ 3 w 6"/>
                    <a:gd name="T13" fmla="*/ 12 h 12"/>
                    <a:gd name="T14" fmla="*/ 3 w 6"/>
                    <a:gd name="T15" fmla="*/ 12 h 12"/>
                    <a:gd name="T16" fmla="*/ 3 w 6"/>
                    <a:gd name="T17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12">
                      <a:moveTo>
                        <a:pt x="3" y="12"/>
                      </a:moveTo>
                      <a:lnTo>
                        <a:pt x="3" y="12"/>
                      </a:lnTo>
                      <a:lnTo>
                        <a:pt x="6" y="12"/>
                      </a:lnTo>
                      <a:lnTo>
                        <a:pt x="6" y="0"/>
                      </a:lnTo>
                      <a:lnTo>
                        <a:pt x="0" y="3"/>
                      </a:lnTo>
                      <a:lnTo>
                        <a:pt x="3" y="3"/>
                      </a:lnTo>
                      <a:lnTo>
                        <a:pt x="3" y="12"/>
                      </a:lnTo>
                      <a:lnTo>
                        <a:pt x="3" y="12"/>
                      </a:lnTo>
                      <a:lnTo>
                        <a:pt x="3" y="12"/>
                      </a:lnTo>
                      <a:close/>
                    </a:path>
                  </a:pathLst>
                </a:custGeom>
                <a:solidFill>
                  <a:srgbClr val="7A82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376" name="Freeform 378"/>
                <p:cNvSpPr>
                  <a:spLocks/>
                </p:cNvSpPr>
                <p:nvPr/>
              </p:nvSpPr>
              <p:spPr bwMode="auto">
                <a:xfrm>
                  <a:off x="4882" y="3598"/>
                  <a:ext cx="288" cy="9"/>
                </a:xfrm>
                <a:custGeom>
                  <a:avLst/>
                  <a:gdLst>
                    <a:gd name="T0" fmla="*/ 0 w 288"/>
                    <a:gd name="T1" fmla="*/ 9 h 9"/>
                    <a:gd name="T2" fmla="*/ 0 w 288"/>
                    <a:gd name="T3" fmla="*/ 9 h 9"/>
                    <a:gd name="T4" fmla="*/ 288 w 288"/>
                    <a:gd name="T5" fmla="*/ 9 h 9"/>
                    <a:gd name="T6" fmla="*/ 288 w 288"/>
                    <a:gd name="T7" fmla="*/ 0 h 9"/>
                    <a:gd name="T8" fmla="*/ 0 w 288"/>
                    <a:gd name="T9" fmla="*/ 0 h 9"/>
                    <a:gd name="T10" fmla="*/ 3 w 288"/>
                    <a:gd name="T11" fmla="*/ 0 h 9"/>
                    <a:gd name="T12" fmla="*/ 0 w 288"/>
                    <a:gd name="T13" fmla="*/ 9 h 9"/>
                    <a:gd name="T14" fmla="*/ 0 w 288"/>
                    <a:gd name="T15" fmla="*/ 9 h 9"/>
                    <a:gd name="T16" fmla="*/ 0 w 288"/>
                    <a:gd name="T17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8" h="9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288" y="9"/>
                      </a:lnTo>
                      <a:lnTo>
                        <a:pt x="288" y="0"/>
                      </a:ln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0" y="9"/>
                      </a:lnTo>
                      <a:lnTo>
                        <a:pt x="0" y="9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7A82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377" name="Freeform 379"/>
                <p:cNvSpPr>
                  <a:spLocks/>
                </p:cNvSpPr>
                <p:nvPr/>
              </p:nvSpPr>
              <p:spPr bwMode="auto">
                <a:xfrm>
                  <a:off x="4876" y="3595"/>
                  <a:ext cx="9" cy="12"/>
                </a:xfrm>
                <a:custGeom>
                  <a:avLst/>
                  <a:gdLst>
                    <a:gd name="T0" fmla="*/ 0 w 9"/>
                    <a:gd name="T1" fmla="*/ 9 h 12"/>
                    <a:gd name="T2" fmla="*/ 3 w 9"/>
                    <a:gd name="T3" fmla="*/ 12 h 12"/>
                    <a:gd name="T4" fmla="*/ 6 w 9"/>
                    <a:gd name="T5" fmla="*/ 12 h 12"/>
                    <a:gd name="T6" fmla="*/ 9 w 9"/>
                    <a:gd name="T7" fmla="*/ 3 h 12"/>
                    <a:gd name="T8" fmla="*/ 3 w 9"/>
                    <a:gd name="T9" fmla="*/ 0 h 12"/>
                    <a:gd name="T10" fmla="*/ 6 w 9"/>
                    <a:gd name="T11" fmla="*/ 3 h 12"/>
                    <a:gd name="T12" fmla="*/ 0 w 9"/>
                    <a:gd name="T13" fmla="*/ 9 h 12"/>
                    <a:gd name="T14" fmla="*/ 0 w 9"/>
                    <a:gd name="T15" fmla="*/ 12 h 12"/>
                    <a:gd name="T16" fmla="*/ 3 w 9"/>
                    <a:gd name="T17" fmla="*/ 12 h 12"/>
                    <a:gd name="T18" fmla="*/ 0 w 9"/>
                    <a:gd name="T19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" h="12">
                      <a:moveTo>
                        <a:pt x="0" y="9"/>
                      </a:moveTo>
                      <a:lnTo>
                        <a:pt x="3" y="12"/>
                      </a:lnTo>
                      <a:lnTo>
                        <a:pt x="6" y="12"/>
                      </a:lnTo>
                      <a:lnTo>
                        <a:pt x="9" y="3"/>
                      </a:lnTo>
                      <a:lnTo>
                        <a:pt x="3" y="0"/>
                      </a:lnTo>
                      <a:lnTo>
                        <a:pt x="6" y="3"/>
                      </a:lnTo>
                      <a:lnTo>
                        <a:pt x="0" y="9"/>
                      </a:lnTo>
                      <a:lnTo>
                        <a:pt x="0" y="12"/>
                      </a:lnTo>
                      <a:lnTo>
                        <a:pt x="3" y="12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7A82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378" name="Freeform 380"/>
                <p:cNvSpPr>
                  <a:spLocks/>
                </p:cNvSpPr>
                <p:nvPr/>
              </p:nvSpPr>
              <p:spPr bwMode="auto">
                <a:xfrm>
                  <a:off x="4873" y="3595"/>
                  <a:ext cx="9" cy="9"/>
                </a:xfrm>
                <a:custGeom>
                  <a:avLst/>
                  <a:gdLst>
                    <a:gd name="T0" fmla="*/ 0 w 9"/>
                    <a:gd name="T1" fmla="*/ 6 h 9"/>
                    <a:gd name="T2" fmla="*/ 0 w 9"/>
                    <a:gd name="T3" fmla="*/ 9 h 9"/>
                    <a:gd name="T4" fmla="*/ 3 w 9"/>
                    <a:gd name="T5" fmla="*/ 9 h 9"/>
                    <a:gd name="T6" fmla="*/ 9 w 9"/>
                    <a:gd name="T7" fmla="*/ 3 h 9"/>
                    <a:gd name="T8" fmla="*/ 6 w 9"/>
                    <a:gd name="T9" fmla="*/ 0 h 9"/>
                    <a:gd name="T10" fmla="*/ 6 w 9"/>
                    <a:gd name="T11" fmla="*/ 0 h 9"/>
                    <a:gd name="T12" fmla="*/ 0 w 9"/>
                    <a:gd name="T13" fmla="*/ 6 h 9"/>
                    <a:gd name="T14" fmla="*/ 0 w 9"/>
                    <a:gd name="T15" fmla="*/ 6 h 9"/>
                    <a:gd name="T16" fmla="*/ 0 w 9"/>
                    <a:gd name="T17" fmla="*/ 9 h 9"/>
                    <a:gd name="T18" fmla="*/ 0 w 9"/>
                    <a:gd name="T19" fmla="*/ 6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" h="9">
                      <a:moveTo>
                        <a:pt x="0" y="6"/>
                      </a:moveTo>
                      <a:lnTo>
                        <a:pt x="0" y="9"/>
                      </a:lnTo>
                      <a:lnTo>
                        <a:pt x="3" y="9"/>
                      </a:lnTo>
                      <a:lnTo>
                        <a:pt x="9" y="3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7A82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379" name="Freeform 381"/>
                <p:cNvSpPr>
                  <a:spLocks/>
                </p:cNvSpPr>
                <p:nvPr/>
              </p:nvSpPr>
              <p:spPr bwMode="auto">
                <a:xfrm>
                  <a:off x="4867" y="3592"/>
                  <a:ext cx="12" cy="9"/>
                </a:xfrm>
                <a:custGeom>
                  <a:avLst/>
                  <a:gdLst>
                    <a:gd name="T0" fmla="*/ 0 w 12"/>
                    <a:gd name="T1" fmla="*/ 3 h 9"/>
                    <a:gd name="T2" fmla="*/ 3 w 12"/>
                    <a:gd name="T3" fmla="*/ 6 h 9"/>
                    <a:gd name="T4" fmla="*/ 6 w 12"/>
                    <a:gd name="T5" fmla="*/ 9 h 9"/>
                    <a:gd name="T6" fmla="*/ 12 w 12"/>
                    <a:gd name="T7" fmla="*/ 3 h 9"/>
                    <a:gd name="T8" fmla="*/ 9 w 12"/>
                    <a:gd name="T9" fmla="*/ 0 h 9"/>
                    <a:gd name="T10" fmla="*/ 12 w 12"/>
                    <a:gd name="T11" fmla="*/ 3 h 9"/>
                    <a:gd name="T12" fmla="*/ 0 w 12"/>
                    <a:gd name="T13" fmla="*/ 3 h 9"/>
                    <a:gd name="T14" fmla="*/ 3 w 12"/>
                    <a:gd name="T15" fmla="*/ 6 h 9"/>
                    <a:gd name="T16" fmla="*/ 3 w 12"/>
                    <a:gd name="T17" fmla="*/ 6 h 9"/>
                    <a:gd name="T18" fmla="*/ 0 w 12"/>
                    <a:gd name="T1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" h="9">
                      <a:moveTo>
                        <a:pt x="0" y="3"/>
                      </a:moveTo>
                      <a:lnTo>
                        <a:pt x="3" y="6"/>
                      </a:lnTo>
                      <a:lnTo>
                        <a:pt x="6" y="9"/>
                      </a:lnTo>
                      <a:lnTo>
                        <a:pt x="12" y="3"/>
                      </a:lnTo>
                      <a:lnTo>
                        <a:pt x="9" y="0"/>
                      </a:lnTo>
                      <a:lnTo>
                        <a:pt x="12" y="3"/>
                      </a:lnTo>
                      <a:lnTo>
                        <a:pt x="0" y="3"/>
                      </a:lnTo>
                      <a:lnTo>
                        <a:pt x="3" y="6"/>
                      </a:lnTo>
                      <a:lnTo>
                        <a:pt x="3" y="6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7A82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380" name="Freeform 382"/>
                <p:cNvSpPr>
                  <a:spLocks/>
                </p:cNvSpPr>
                <p:nvPr/>
              </p:nvSpPr>
              <p:spPr bwMode="auto">
                <a:xfrm>
                  <a:off x="4867" y="3592"/>
                  <a:ext cx="12" cy="3"/>
                </a:xfrm>
                <a:custGeom>
                  <a:avLst/>
                  <a:gdLst>
                    <a:gd name="T0" fmla="*/ 6 w 12"/>
                    <a:gd name="T1" fmla="*/ 0 h 3"/>
                    <a:gd name="T2" fmla="*/ 0 w 12"/>
                    <a:gd name="T3" fmla="*/ 0 h 3"/>
                    <a:gd name="T4" fmla="*/ 0 w 12"/>
                    <a:gd name="T5" fmla="*/ 3 h 3"/>
                    <a:gd name="T6" fmla="*/ 12 w 12"/>
                    <a:gd name="T7" fmla="*/ 3 h 3"/>
                    <a:gd name="T8" fmla="*/ 12 w 12"/>
                    <a:gd name="T9" fmla="*/ 0 h 3"/>
                    <a:gd name="T10" fmla="*/ 6 w 12"/>
                    <a:gd name="T11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" h="3">
                      <a:moveTo>
                        <a:pt x="6" y="0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12" y="3"/>
                      </a:lnTo>
                      <a:lnTo>
                        <a:pt x="12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7A82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381" name="Freeform 383"/>
                <p:cNvSpPr>
                  <a:spLocks/>
                </p:cNvSpPr>
                <p:nvPr/>
              </p:nvSpPr>
              <p:spPr bwMode="auto">
                <a:xfrm>
                  <a:off x="4867" y="2817"/>
                  <a:ext cx="12" cy="775"/>
                </a:xfrm>
                <a:custGeom>
                  <a:avLst/>
                  <a:gdLst>
                    <a:gd name="T0" fmla="*/ 0 w 12"/>
                    <a:gd name="T1" fmla="*/ 0 h 775"/>
                    <a:gd name="T2" fmla="*/ 0 w 12"/>
                    <a:gd name="T3" fmla="*/ 0 h 775"/>
                    <a:gd name="T4" fmla="*/ 0 w 12"/>
                    <a:gd name="T5" fmla="*/ 775 h 775"/>
                    <a:gd name="T6" fmla="*/ 12 w 12"/>
                    <a:gd name="T7" fmla="*/ 775 h 775"/>
                    <a:gd name="T8" fmla="*/ 12 w 12"/>
                    <a:gd name="T9" fmla="*/ 0 h 775"/>
                    <a:gd name="T10" fmla="*/ 12 w 12"/>
                    <a:gd name="T11" fmla="*/ 3 h 775"/>
                    <a:gd name="T12" fmla="*/ 0 w 12"/>
                    <a:gd name="T13" fmla="*/ 0 h 775"/>
                    <a:gd name="T14" fmla="*/ 0 w 12"/>
                    <a:gd name="T15" fmla="*/ 0 h 775"/>
                    <a:gd name="T16" fmla="*/ 0 w 12"/>
                    <a:gd name="T17" fmla="*/ 0 h 7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7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775"/>
                      </a:lnTo>
                      <a:lnTo>
                        <a:pt x="12" y="775"/>
                      </a:lnTo>
                      <a:lnTo>
                        <a:pt x="12" y="0"/>
                      </a:lnTo>
                      <a:lnTo>
                        <a:pt x="12" y="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382" name="Freeform 384"/>
                <p:cNvSpPr>
                  <a:spLocks/>
                </p:cNvSpPr>
                <p:nvPr/>
              </p:nvSpPr>
              <p:spPr bwMode="auto">
                <a:xfrm>
                  <a:off x="4867" y="2811"/>
                  <a:ext cx="12" cy="9"/>
                </a:xfrm>
                <a:custGeom>
                  <a:avLst/>
                  <a:gdLst>
                    <a:gd name="T0" fmla="*/ 3 w 12"/>
                    <a:gd name="T1" fmla="*/ 0 h 9"/>
                    <a:gd name="T2" fmla="*/ 0 w 12"/>
                    <a:gd name="T3" fmla="*/ 3 h 9"/>
                    <a:gd name="T4" fmla="*/ 0 w 12"/>
                    <a:gd name="T5" fmla="*/ 6 h 9"/>
                    <a:gd name="T6" fmla="*/ 12 w 12"/>
                    <a:gd name="T7" fmla="*/ 9 h 9"/>
                    <a:gd name="T8" fmla="*/ 12 w 12"/>
                    <a:gd name="T9" fmla="*/ 3 h 9"/>
                    <a:gd name="T10" fmla="*/ 9 w 12"/>
                    <a:gd name="T11" fmla="*/ 6 h 9"/>
                    <a:gd name="T12" fmla="*/ 3 w 12"/>
                    <a:gd name="T13" fmla="*/ 0 h 9"/>
                    <a:gd name="T14" fmla="*/ 3 w 12"/>
                    <a:gd name="T15" fmla="*/ 3 h 9"/>
                    <a:gd name="T16" fmla="*/ 0 w 12"/>
                    <a:gd name="T17" fmla="*/ 3 h 9"/>
                    <a:gd name="T18" fmla="*/ 3 w 12"/>
                    <a:gd name="T19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" h="9">
                      <a:moveTo>
                        <a:pt x="3" y="0"/>
                      </a:moveTo>
                      <a:lnTo>
                        <a:pt x="0" y="3"/>
                      </a:lnTo>
                      <a:lnTo>
                        <a:pt x="0" y="6"/>
                      </a:lnTo>
                      <a:lnTo>
                        <a:pt x="12" y="9"/>
                      </a:lnTo>
                      <a:lnTo>
                        <a:pt x="12" y="3"/>
                      </a:lnTo>
                      <a:lnTo>
                        <a:pt x="9" y="6"/>
                      </a:lnTo>
                      <a:lnTo>
                        <a:pt x="3" y="0"/>
                      </a:lnTo>
                      <a:lnTo>
                        <a:pt x="3" y="3"/>
                      </a:lnTo>
                      <a:lnTo>
                        <a:pt x="0" y="3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383" name="Freeform 385"/>
                <p:cNvSpPr>
                  <a:spLocks/>
                </p:cNvSpPr>
                <p:nvPr/>
              </p:nvSpPr>
              <p:spPr bwMode="auto">
                <a:xfrm>
                  <a:off x="4870" y="2808"/>
                  <a:ext cx="9" cy="9"/>
                </a:xfrm>
                <a:custGeom>
                  <a:avLst/>
                  <a:gdLst>
                    <a:gd name="T0" fmla="*/ 3 w 9"/>
                    <a:gd name="T1" fmla="*/ 0 h 9"/>
                    <a:gd name="T2" fmla="*/ 3 w 9"/>
                    <a:gd name="T3" fmla="*/ 0 h 9"/>
                    <a:gd name="T4" fmla="*/ 0 w 9"/>
                    <a:gd name="T5" fmla="*/ 3 h 9"/>
                    <a:gd name="T6" fmla="*/ 6 w 9"/>
                    <a:gd name="T7" fmla="*/ 9 h 9"/>
                    <a:gd name="T8" fmla="*/ 9 w 9"/>
                    <a:gd name="T9" fmla="*/ 6 h 9"/>
                    <a:gd name="T10" fmla="*/ 9 w 9"/>
                    <a:gd name="T11" fmla="*/ 6 h 9"/>
                    <a:gd name="T12" fmla="*/ 3 w 9"/>
                    <a:gd name="T13" fmla="*/ 0 h 9"/>
                    <a:gd name="T14" fmla="*/ 3 w 9"/>
                    <a:gd name="T15" fmla="*/ 0 h 9"/>
                    <a:gd name="T16" fmla="*/ 3 w 9"/>
                    <a:gd name="T1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" h="9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0" y="3"/>
                      </a:lnTo>
                      <a:lnTo>
                        <a:pt x="6" y="9"/>
                      </a:lnTo>
                      <a:lnTo>
                        <a:pt x="9" y="6"/>
                      </a:lnTo>
                      <a:lnTo>
                        <a:pt x="9" y="6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384" name="Freeform 386"/>
                <p:cNvSpPr>
                  <a:spLocks/>
                </p:cNvSpPr>
                <p:nvPr/>
              </p:nvSpPr>
              <p:spPr bwMode="auto">
                <a:xfrm>
                  <a:off x="4873" y="2805"/>
                  <a:ext cx="9" cy="9"/>
                </a:xfrm>
                <a:custGeom>
                  <a:avLst/>
                  <a:gdLst>
                    <a:gd name="T0" fmla="*/ 6 w 9"/>
                    <a:gd name="T1" fmla="*/ 0 h 9"/>
                    <a:gd name="T2" fmla="*/ 3 w 9"/>
                    <a:gd name="T3" fmla="*/ 0 h 9"/>
                    <a:gd name="T4" fmla="*/ 0 w 9"/>
                    <a:gd name="T5" fmla="*/ 3 h 9"/>
                    <a:gd name="T6" fmla="*/ 6 w 9"/>
                    <a:gd name="T7" fmla="*/ 9 h 9"/>
                    <a:gd name="T8" fmla="*/ 9 w 9"/>
                    <a:gd name="T9" fmla="*/ 9 h 9"/>
                    <a:gd name="T10" fmla="*/ 6 w 9"/>
                    <a:gd name="T11" fmla="*/ 9 h 9"/>
                    <a:gd name="T12" fmla="*/ 6 w 9"/>
                    <a:gd name="T13" fmla="*/ 0 h 9"/>
                    <a:gd name="T14" fmla="*/ 3 w 9"/>
                    <a:gd name="T15" fmla="*/ 0 h 9"/>
                    <a:gd name="T16" fmla="*/ 3 w 9"/>
                    <a:gd name="T17" fmla="*/ 0 h 9"/>
                    <a:gd name="T18" fmla="*/ 6 w 9"/>
                    <a:gd name="T19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" h="9">
                      <a:moveTo>
                        <a:pt x="6" y="0"/>
                      </a:moveTo>
                      <a:lnTo>
                        <a:pt x="3" y="0"/>
                      </a:lnTo>
                      <a:lnTo>
                        <a:pt x="0" y="3"/>
                      </a:lnTo>
                      <a:lnTo>
                        <a:pt x="6" y="9"/>
                      </a:lnTo>
                      <a:lnTo>
                        <a:pt x="9" y="9"/>
                      </a:lnTo>
                      <a:lnTo>
                        <a:pt x="6" y="9"/>
                      </a:lnTo>
                      <a:lnTo>
                        <a:pt x="6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385" name="Freeform 387"/>
                <p:cNvSpPr>
                  <a:spLocks/>
                </p:cNvSpPr>
                <p:nvPr/>
              </p:nvSpPr>
              <p:spPr bwMode="auto">
                <a:xfrm>
                  <a:off x="4879" y="2802"/>
                  <a:ext cx="6" cy="12"/>
                </a:xfrm>
                <a:custGeom>
                  <a:avLst/>
                  <a:gdLst>
                    <a:gd name="T0" fmla="*/ 3 w 6"/>
                    <a:gd name="T1" fmla="*/ 0 h 12"/>
                    <a:gd name="T2" fmla="*/ 3 w 6"/>
                    <a:gd name="T3" fmla="*/ 0 h 12"/>
                    <a:gd name="T4" fmla="*/ 0 w 6"/>
                    <a:gd name="T5" fmla="*/ 3 h 12"/>
                    <a:gd name="T6" fmla="*/ 0 w 6"/>
                    <a:gd name="T7" fmla="*/ 12 h 12"/>
                    <a:gd name="T8" fmla="*/ 6 w 6"/>
                    <a:gd name="T9" fmla="*/ 12 h 12"/>
                    <a:gd name="T10" fmla="*/ 3 w 6"/>
                    <a:gd name="T11" fmla="*/ 12 h 12"/>
                    <a:gd name="T12" fmla="*/ 3 w 6"/>
                    <a:gd name="T13" fmla="*/ 0 h 12"/>
                    <a:gd name="T14" fmla="*/ 3 w 6"/>
                    <a:gd name="T15" fmla="*/ 0 h 12"/>
                    <a:gd name="T16" fmla="*/ 3 w 6"/>
                    <a:gd name="T17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12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0" y="3"/>
                      </a:lnTo>
                      <a:lnTo>
                        <a:pt x="0" y="12"/>
                      </a:lnTo>
                      <a:lnTo>
                        <a:pt x="6" y="12"/>
                      </a:lnTo>
                      <a:lnTo>
                        <a:pt x="3" y="12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386" name="Freeform 388"/>
                <p:cNvSpPr>
                  <a:spLocks/>
                </p:cNvSpPr>
                <p:nvPr/>
              </p:nvSpPr>
              <p:spPr bwMode="auto">
                <a:xfrm>
                  <a:off x="4882" y="2802"/>
                  <a:ext cx="288" cy="12"/>
                </a:xfrm>
                <a:custGeom>
                  <a:avLst/>
                  <a:gdLst>
                    <a:gd name="T0" fmla="*/ 288 w 288"/>
                    <a:gd name="T1" fmla="*/ 0 h 12"/>
                    <a:gd name="T2" fmla="*/ 288 w 288"/>
                    <a:gd name="T3" fmla="*/ 0 h 12"/>
                    <a:gd name="T4" fmla="*/ 0 w 288"/>
                    <a:gd name="T5" fmla="*/ 0 h 12"/>
                    <a:gd name="T6" fmla="*/ 0 w 288"/>
                    <a:gd name="T7" fmla="*/ 12 h 12"/>
                    <a:gd name="T8" fmla="*/ 288 w 288"/>
                    <a:gd name="T9" fmla="*/ 12 h 12"/>
                    <a:gd name="T10" fmla="*/ 285 w 288"/>
                    <a:gd name="T11" fmla="*/ 12 h 12"/>
                    <a:gd name="T12" fmla="*/ 288 w 288"/>
                    <a:gd name="T13" fmla="*/ 0 h 12"/>
                    <a:gd name="T14" fmla="*/ 288 w 288"/>
                    <a:gd name="T15" fmla="*/ 0 h 12"/>
                    <a:gd name="T16" fmla="*/ 288 w 288"/>
                    <a:gd name="T17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8" h="12">
                      <a:moveTo>
                        <a:pt x="288" y="0"/>
                      </a:moveTo>
                      <a:lnTo>
                        <a:pt x="288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288" y="12"/>
                      </a:lnTo>
                      <a:lnTo>
                        <a:pt x="285" y="12"/>
                      </a:lnTo>
                      <a:lnTo>
                        <a:pt x="288" y="0"/>
                      </a:lnTo>
                      <a:lnTo>
                        <a:pt x="288" y="0"/>
                      </a:lnTo>
                      <a:lnTo>
                        <a:pt x="288" y="0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387" name="Freeform 389"/>
                <p:cNvSpPr>
                  <a:spLocks/>
                </p:cNvSpPr>
                <p:nvPr/>
              </p:nvSpPr>
              <p:spPr bwMode="auto">
                <a:xfrm>
                  <a:off x="5167" y="2802"/>
                  <a:ext cx="9" cy="12"/>
                </a:xfrm>
                <a:custGeom>
                  <a:avLst/>
                  <a:gdLst>
                    <a:gd name="T0" fmla="*/ 9 w 9"/>
                    <a:gd name="T1" fmla="*/ 3 h 12"/>
                    <a:gd name="T2" fmla="*/ 6 w 9"/>
                    <a:gd name="T3" fmla="*/ 3 h 12"/>
                    <a:gd name="T4" fmla="*/ 3 w 9"/>
                    <a:gd name="T5" fmla="*/ 0 h 12"/>
                    <a:gd name="T6" fmla="*/ 0 w 9"/>
                    <a:gd name="T7" fmla="*/ 12 h 12"/>
                    <a:gd name="T8" fmla="*/ 6 w 9"/>
                    <a:gd name="T9" fmla="*/ 12 h 12"/>
                    <a:gd name="T10" fmla="*/ 3 w 9"/>
                    <a:gd name="T11" fmla="*/ 12 h 12"/>
                    <a:gd name="T12" fmla="*/ 9 w 9"/>
                    <a:gd name="T13" fmla="*/ 3 h 12"/>
                    <a:gd name="T14" fmla="*/ 6 w 9"/>
                    <a:gd name="T15" fmla="*/ 3 h 12"/>
                    <a:gd name="T16" fmla="*/ 6 w 9"/>
                    <a:gd name="T17" fmla="*/ 3 h 12"/>
                    <a:gd name="T18" fmla="*/ 9 w 9"/>
                    <a:gd name="T19" fmla="*/ 3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" h="12">
                      <a:moveTo>
                        <a:pt x="9" y="3"/>
                      </a:moveTo>
                      <a:lnTo>
                        <a:pt x="6" y="3"/>
                      </a:lnTo>
                      <a:lnTo>
                        <a:pt x="3" y="0"/>
                      </a:lnTo>
                      <a:lnTo>
                        <a:pt x="0" y="12"/>
                      </a:lnTo>
                      <a:lnTo>
                        <a:pt x="6" y="12"/>
                      </a:lnTo>
                      <a:lnTo>
                        <a:pt x="3" y="12"/>
                      </a:lnTo>
                      <a:lnTo>
                        <a:pt x="9" y="3"/>
                      </a:lnTo>
                      <a:lnTo>
                        <a:pt x="6" y="3"/>
                      </a:lnTo>
                      <a:lnTo>
                        <a:pt x="6" y="3"/>
                      </a:lnTo>
                      <a:lnTo>
                        <a:pt x="9" y="3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388" name="Freeform 390"/>
                <p:cNvSpPr>
                  <a:spLocks/>
                </p:cNvSpPr>
                <p:nvPr/>
              </p:nvSpPr>
              <p:spPr bwMode="auto">
                <a:xfrm>
                  <a:off x="5170" y="2805"/>
                  <a:ext cx="9" cy="9"/>
                </a:xfrm>
                <a:custGeom>
                  <a:avLst/>
                  <a:gdLst>
                    <a:gd name="T0" fmla="*/ 9 w 9"/>
                    <a:gd name="T1" fmla="*/ 3 h 9"/>
                    <a:gd name="T2" fmla="*/ 9 w 9"/>
                    <a:gd name="T3" fmla="*/ 3 h 9"/>
                    <a:gd name="T4" fmla="*/ 6 w 9"/>
                    <a:gd name="T5" fmla="*/ 0 h 9"/>
                    <a:gd name="T6" fmla="*/ 0 w 9"/>
                    <a:gd name="T7" fmla="*/ 9 h 9"/>
                    <a:gd name="T8" fmla="*/ 3 w 9"/>
                    <a:gd name="T9" fmla="*/ 9 h 9"/>
                    <a:gd name="T10" fmla="*/ 3 w 9"/>
                    <a:gd name="T11" fmla="*/ 9 h 9"/>
                    <a:gd name="T12" fmla="*/ 9 w 9"/>
                    <a:gd name="T13" fmla="*/ 3 h 9"/>
                    <a:gd name="T14" fmla="*/ 9 w 9"/>
                    <a:gd name="T15" fmla="*/ 3 h 9"/>
                    <a:gd name="T16" fmla="*/ 9 w 9"/>
                    <a:gd name="T17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" h="9">
                      <a:moveTo>
                        <a:pt x="9" y="3"/>
                      </a:moveTo>
                      <a:lnTo>
                        <a:pt x="9" y="3"/>
                      </a:lnTo>
                      <a:lnTo>
                        <a:pt x="6" y="0"/>
                      </a:lnTo>
                      <a:lnTo>
                        <a:pt x="0" y="9"/>
                      </a:lnTo>
                      <a:lnTo>
                        <a:pt x="3" y="9"/>
                      </a:lnTo>
                      <a:lnTo>
                        <a:pt x="3" y="9"/>
                      </a:lnTo>
                      <a:lnTo>
                        <a:pt x="9" y="3"/>
                      </a:lnTo>
                      <a:lnTo>
                        <a:pt x="9" y="3"/>
                      </a:lnTo>
                      <a:lnTo>
                        <a:pt x="9" y="3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389" name="Freeform 391"/>
                <p:cNvSpPr>
                  <a:spLocks/>
                </p:cNvSpPr>
                <p:nvPr/>
              </p:nvSpPr>
              <p:spPr bwMode="auto">
                <a:xfrm>
                  <a:off x="5173" y="2808"/>
                  <a:ext cx="9" cy="9"/>
                </a:xfrm>
                <a:custGeom>
                  <a:avLst/>
                  <a:gdLst>
                    <a:gd name="T0" fmla="*/ 9 w 9"/>
                    <a:gd name="T1" fmla="*/ 6 h 9"/>
                    <a:gd name="T2" fmla="*/ 9 w 9"/>
                    <a:gd name="T3" fmla="*/ 3 h 9"/>
                    <a:gd name="T4" fmla="*/ 6 w 9"/>
                    <a:gd name="T5" fmla="*/ 0 h 9"/>
                    <a:gd name="T6" fmla="*/ 0 w 9"/>
                    <a:gd name="T7" fmla="*/ 6 h 9"/>
                    <a:gd name="T8" fmla="*/ 0 w 9"/>
                    <a:gd name="T9" fmla="*/ 9 h 9"/>
                    <a:gd name="T10" fmla="*/ 0 w 9"/>
                    <a:gd name="T11" fmla="*/ 6 h 9"/>
                    <a:gd name="T12" fmla="*/ 9 w 9"/>
                    <a:gd name="T13" fmla="*/ 6 h 9"/>
                    <a:gd name="T14" fmla="*/ 9 w 9"/>
                    <a:gd name="T15" fmla="*/ 6 h 9"/>
                    <a:gd name="T16" fmla="*/ 9 w 9"/>
                    <a:gd name="T17" fmla="*/ 3 h 9"/>
                    <a:gd name="T18" fmla="*/ 9 w 9"/>
                    <a:gd name="T19" fmla="*/ 6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" h="9">
                      <a:moveTo>
                        <a:pt x="9" y="6"/>
                      </a:moveTo>
                      <a:lnTo>
                        <a:pt x="9" y="3"/>
                      </a:lnTo>
                      <a:lnTo>
                        <a:pt x="6" y="0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0" y="6"/>
                      </a:lnTo>
                      <a:lnTo>
                        <a:pt x="9" y="6"/>
                      </a:lnTo>
                      <a:lnTo>
                        <a:pt x="9" y="6"/>
                      </a:lnTo>
                      <a:lnTo>
                        <a:pt x="9" y="3"/>
                      </a:lnTo>
                      <a:lnTo>
                        <a:pt x="9" y="6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390" name="Freeform 392"/>
                <p:cNvSpPr>
                  <a:spLocks/>
                </p:cNvSpPr>
                <p:nvPr/>
              </p:nvSpPr>
              <p:spPr bwMode="auto">
                <a:xfrm>
                  <a:off x="5173" y="2814"/>
                  <a:ext cx="12" cy="6"/>
                </a:xfrm>
                <a:custGeom>
                  <a:avLst/>
                  <a:gdLst>
                    <a:gd name="T0" fmla="*/ 6 w 12"/>
                    <a:gd name="T1" fmla="*/ 3 h 6"/>
                    <a:gd name="T2" fmla="*/ 12 w 12"/>
                    <a:gd name="T3" fmla="*/ 3 h 6"/>
                    <a:gd name="T4" fmla="*/ 9 w 12"/>
                    <a:gd name="T5" fmla="*/ 0 h 6"/>
                    <a:gd name="T6" fmla="*/ 0 w 12"/>
                    <a:gd name="T7" fmla="*/ 0 h 6"/>
                    <a:gd name="T8" fmla="*/ 0 w 12"/>
                    <a:gd name="T9" fmla="*/ 6 h 6"/>
                    <a:gd name="T10" fmla="*/ 6 w 12"/>
                    <a:gd name="T11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" h="6">
                      <a:moveTo>
                        <a:pt x="6" y="3"/>
                      </a:moveTo>
                      <a:lnTo>
                        <a:pt x="12" y="3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6" y="3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391" name="Freeform 393"/>
                <p:cNvSpPr>
                  <a:spLocks/>
                </p:cNvSpPr>
                <p:nvPr/>
              </p:nvSpPr>
              <p:spPr bwMode="auto">
                <a:xfrm>
                  <a:off x="4873" y="3228"/>
                  <a:ext cx="162" cy="12"/>
                </a:xfrm>
                <a:custGeom>
                  <a:avLst/>
                  <a:gdLst>
                    <a:gd name="T0" fmla="*/ 162 w 162"/>
                    <a:gd name="T1" fmla="*/ 6 h 12"/>
                    <a:gd name="T2" fmla="*/ 162 w 162"/>
                    <a:gd name="T3" fmla="*/ 0 h 12"/>
                    <a:gd name="T4" fmla="*/ 0 w 162"/>
                    <a:gd name="T5" fmla="*/ 0 h 12"/>
                    <a:gd name="T6" fmla="*/ 0 w 162"/>
                    <a:gd name="T7" fmla="*/ 12 h 12"/>
                    <a:gd name="T8" fmla="*/ 162 w 162"/>
                    <a:gd name="T9" fmla="*/ 12 h 12"/>
                    <a:gd name="T10" fmla="*/ 162 w 162"/>
                    <a:gd name="T11" fmla="*/ 6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2" h="12">
                      <a:moveTo>
                        <a:pt x="162" y="6"/>
                      </a:moveTo>
                      <a:lnTo>
                        <a:pt x="162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62" y="12"/>
                      </a:lnTo>
                      <a:lnTo>
                        <a:pt x="162" y="6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392" name="Freeform 394"/>
                <p:cNvSpPr>
                  <a:spLocks/>
                </p:cNvSpPr>
                <p:nvPr/>
              </p:nvSpPr>
              <p:spPr bwMode="auto">
                <a:xfrm>
                  <a:off x="4873" y="3379"/>
                  <a:ext cx="162" cy="9"/>
                </a:xfrm>
                <a:custGeom>
                  <a:avLst/>
                  <a:gdLst>
                    <a:gd name="T0" fmla="*/ 162 w 162"/>
                    <a:gd name="T1" fmla="*/ 6 h 9"/>
                    <a:gd name="T2" fmla="*/ 162 w 162"/>
                    <a:gd name="T3" fmla="*/ 0 h 9"/>
                    <a:gd name="T4" fmla="*/ 0 w 162"/>
                    <a:gd name="T5" fmla="*/ 0 h 9"/>
                    <a:gd name="T6" fmla="*/ 0 w 162"/>
                    <a:gd name="T7" fmla="*/ 9 h 9"/>
                    <a:gd name="T8" fmla="*/ 162 w 162"/>
                    <a:gd name="T9" fmla="*/ 9 h 9"/>
                    <a:gd name="T10" fmla="*/ 162 w 162"/>
                    <a:gd name="T11" fmla="*/ 6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2" h="9">
                      <a:moveTo>
                        <a:pt x="162" y="6"/>
                      </a:moveTo>
                      <a:lnTo>
                        <a:pt x="162" y="0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162" y="9"/>
                      </a:lnTo>
                      <a:lnTo>
                        <a:pt x="162" y="6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393" name="Freeform 395"/>
                <p:cNvSpPr>
                  <a:spLocks/>
                </p:cNvSpPr>
                <p:nvPr/>
              </p:nvSpPr>
              <p:spPr bwMode="auto">
                <a:xfrm>
                  <a:off x="4873" y="3300"/>
                  <a:ext cx="162" cy="13"/>
                </a:xfrm>
                <a:custGeom>
                  <a:avLst/>
                  <a:gdLst>
                    <a:gd name="T0" fmla="*/ 162 w 162"/>
                    <a:gd name="T1" fmla="*/ 7 h 13"/>
                    <a:gd name="T2" fmla="*/ 162 w 162"/>
                    <a:gd name="T3" fmla="*/ 0 h 13"/>
                    <a:gd name="T4" fmla="*/ 0 w 162"/>
                    <a:gd name="T5" fmla="*/ 0 h 13"/>
                    <a:gd name="T6" fmla="*/ 0 w 162"/>
                    <a:gd name="T7" fmla="*/ 13 h 13"/>
                    <a:gd name="T8" fmla="*/ 162 w 162"/>
                    <a:gd name="T9" fmla="*/ 13 h 13"/>
                    <a:gd name="T10" fmla="*/ 162 w 162"/>
                    <a:gd name="T11" fmla="*/ 7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2" h="13">
                      <a:moveTo>
                        <a:pt x="162" y="7"/>
                      </a:moveTo>
                      <a:lnTo>
                        <a:pt x="162" y="0"/>
                      </a:lnTo>
                      <a:lnTo>
                        <a:pt x="0" y="0"/>
                      </a:lnTo>
                      <a:lnTo>
                        <a:pt x="0" y="13"/>
                      </a:lnTo>
                      <a:lnTo>
                        <a:pt x="162" y="13"/>
                      </a:lnTo>
                      <a:lnTo>
                        <a:pt x="162" y="7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394" name="Freeform 396"/>
                <p:cNvSpPr>
                  <a:spLocks/>
                </p:cNvSpPr>
                <p:nvPr/>
              </p:nvSpPr>
              <p:spPr bwMode="auto">
                <a:xfrm>
                  <a:off x="4873" y="3451"/>
                  <a:ext cx="162" cy="9"/>
                </a:xfrm>
                <a:custGeom>
                  <a:avLst/>
                  <a:gdLst>
                    <a:gd name="T0" fmla="*/ 162 w 162"/>
                    <a:gd name="T1" fmla="*/ 6 h 9"/>
                    <a:gd name="T2" fmla="*/ 162 w 162"/>
                    <a:gd name="T3" fmla="*/ 0 h 9"/>
                    <a:gd name="T4" fmla="*/ 0 w 162"/>
                    <a:gd name="T5" fmla="*/ 0 h 9"/>
                    <a:gd name="T6" fmla="*/ 0 w 162"/>
                    <a:gd name="T7" fmla="*/ 9 h 9"/>
                    <a:gd name="T8" fmla="*/ 162 w 162"/>
                    <a:gd name="T9" fmla="*/ 9 h 9"/>
                    <a:gd name="T10" fmla="*/ 162 w 162"/>
                    <a:gd name="T11" fmla="*/ 6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2" h="9">
                      <a:moveTo>
                        <a:pt x="162" y="6"/>
                      </a:moveTo>
                      <a:lnTo>
                        <a:pt x="162" y="0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162" y="9"/>
                      </a:lnTo>
                      <a:lnTo>
                        <a:pt x="162" y="6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395" name="Freeform 397"/>
                <p:cNvSpPr>
                  <a:spLocks/>
                </p:cNvSpPr>
                <p:nvPr/>
              </p:nvSpPr>
              <p:spPr bwMode="auto">
                <a:xfrm>
                  <a:off x="4873" y="3264"/>
                  <a:ext cx="162" cy="9"/>
                </a:xfrm>
                <a:custGeom>
                  <a:avLst/>
                  <a:gdLst>
                    <a:gd name="T0" fmla="*/ 162 w 162"/>
                    <a:gd name="T1" fmla="*/ 3 h 9"/>
                    <a:gd name="T2" fmla="*/ 162 w 162"/>
                    <a:gd name="T3" fmla="*/ 0 h 9"/>
                    <a:gd name="T4" fmla="*/ 0 w 162"/>
                    <a:gd name="T5" fmla="*/ 0 h 9"/>
                    <a:gd name="T6" fmla="*/ 0 w 162"/>
                    <a:gd name="T7" fmla="*/ 9 h 9"/>
                    <a:gd name="T8" fmla="*/ 162 w 162"/>
                    <a:gd name="T9" fmla="*/ 9 h 9"/>
                    <a:gd name="T10" fmla="*/ 162 w 162"/>
                    <a:gd name="T11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2" h="9">
                      <a:moveTo>
                        <a:pt x="162" y="3"/>
                      </a:moveTo>
                      <a:lnTo>
                        <a:pt x="162" y="0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162" y="9"/>
                      </a:lnTo>
                      <a:lnTo>
                        <a:pt x="162" y="3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396" name="Freeform 398"/>
                <p:cNvSpPr>
                  <a:spLocks/>
                </p:cNvSpPr>
                <p:nvPr/>
              </p:nvSpPr>
              <p:spPr bwMode="auto">
                <a:xfrm>
                  <a:off x="4873" y="3415"/>
                  <a:ext cx="162" cy="9"/>
                </a:xfrm>
                <a:custGeom>
                  <a:avLst/>
                  <a:gdLst>
                    <a:gd name="T0" fmla="*/ 162 w 162"/>
                    <a:gd name="T1" fmla="*/ 3 h 9"/>
                    <a:gd name="T2" fmla="*/ 162 w 162"/>
                    <a:gd name="T3" fmla="*/ 0 h 9"/>
                    <a:gd name="T4" fmla="*/ 0 w 162"/>
                    <a:gd name="T5" fmla="*/ 0 h 9"/>
                    <a:gd name="T6" fmla="*/ 0 w 162"/>
                    <a:gd name="T7" fmla="*/ 9 h 9"/>
                    <a:gd name="T8" fmla="*/ 162 w 162"/>
                    <a:gd name="T9" fmla="*/ 9 h 9"/>
                    <a:gd name="T10" fmla="*/ 162 w 162"/>
                    <a:gd name="T11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2" h="9">
                      <a:moveTo>
                        <a:pt x="162" y="3"/>
                      </a:moveTo>
                      <a:lnTo>
                        <a:pt x="162" y="0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162" y="9"/>
                      </a:lnTo>
                      <a:lnTo>
                        <a:pt x="162" y="3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397" name="Freeform 399"/>
                <p:cNvSpPr>
                  <a:spLocks/>
                </p:cNvSpPr>
                <p:nvPr/>
              </p:nvSpPr>
              <p:spPr bwMode="auto">
                <a:xfrm>
                  <a:off x="4873" y="3337"/>
                  <a:ext cx="162" cy="9"/>
                </a:xfrm>
                <a:custGeom>
                  <a:avLst/>
                  <a:gdLst>
                    <a:gd name="T0" fmla="*/ 162 w 162"/>
                    <a:gd name="T1" fmla="*/ 3 h 9"/>
                    <a:gd name="T2" fmla="*/ 162 w 162"/>
                    <a:gd name="T3" fmla="*/ 0 h 9"/>
                    <a:gd name="T4" fmla="*/ 0 w 162"/>
                    <a:gd name="T5" fmla="*/ 0 h 9"/>
                    <a:gd name="T6" fmla="*/ 0 w 162"/>
                    <a:gd name="T7" fmla="*/ 9 h 9"/>
                    <a:gd name="T8" fmla="*/ 162 w 162"/>
                    <a:gd name="T9" fmla="*/ 9 h 9"/>
                    <a:gd name="T10" fmla="*/ 162 w 162"/>
                    <a:gd name="T11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2" h="9">
                      <a:moveTo>
                        <a:pt x="162" y="3"/>
                      </a:moveTo>
                      <a:lnTo>
                        <a:pt x="162" y="0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162" y="9"/>
                      </a:lnTo>
                      <a:lnTo>
                        <a:pt x="162" y="3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398" name="Freeform 400"/>
                <p:cNvSpPr>
                  <a:spLocks/>
                </p:cNvSpPr>
                <p:nvPr/>
              </p:nvSpPr>
              <p:spPr bwMode="auto">
                <a:xfrm>
                  <a:off x="4873" y="3484"/>
                  <a:ext cx="162" cy="12"/>
                </a:xfrm>
                <a:custGeom>
                  <a:avLst/>
                  <a:gdLst>
                    <a:gd name="T0" fmla="*/ 162 w 162"/>
                    <a:gd name="T1" fmla="*/ 6 h 12"/>
                    <a:gd name="T2" fmla="*/ 162 w 162"/>
                    <a:gd name="T3" fmla="*/ 0 h 12"/>
                    <a:gd name="T4" fmla="*/ 0 w 162"/>
                    <a:gd name="T5" fmla="*/ 0 h 12"/>
                    <a:gd name="T6" fmla="*/ 0 w 162"/>
                    <a:gd name="T7" fmla="*/ 12 h 12"/>
                    <a:gd name="T8" fmla="*/ 162 w 162"/>
                    <a:gd name="T9" fmla="*/ 12 h 12"/>
                    <a:gd name="T10" fmla="*/ 162 w 162"/>
                    <a:gd name="T11" fmla="*/ 6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2" h="12">
                      <a:moveTo>
                        <a:pt x="162" y="6"/>
                      </a:moveTo>
                      <a:lnTo>
                        <a:pt x="162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62" y="12"/>
                      </a:lnTo>
                      <a:lnTo>
                        <a:pt x="162" y="6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399" name="Freeform 401"/>
                <p:cNvSpPr>
                  <a:spLocks/>
                </p:cNvSpPr>
                <p:nvPr/>
              </p:nvSpPr>
              <p:spPr bwMode="auto">
                <a:xfrm>
                  <a:off x="4873" y="3219"/>
                  <a:ext cx="162" cy="12"/>
                </a:xfrm>
                <a:custGeom>
                  <a:avLst/>
                  <a:gdLst>
                    <a:gd name="T0" fmla="*/ 162 w 162"/>
                    <a:gd name="T1" fmla="*/ 6 h 12"/>
                    <a:gd name="T2" fmla="*/ 162 w 162"/>
                    <a:gd name="T3" fmla="*/ 0 h 12"/>
                    <a:gd name="T4" fmla="*/ 0 w 162"/>
                    <a:gd name="T5" fmla="*/ 0 h 12"/>
                    <a:gd name="T6" fmla="*/ 0 w 162"/>
                    <a:gd name="T7" fmla="*/ 12 h 12"/>
                    <a:gd name="T8" fmla="*/ 162 w 162"/>
                    <a:gd name="T9" fmla="*/ 12 h 12"/>
                    <a:gd name="T10" fmla="*/ 162 w 162"/>
                    <a:gd name="T11" fmla="*/ 6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2" h="12">
                      <a:moveTo>
                        <a:pt x="162" y="6"/>
                      </a:moveTo>
                      <a:lnTo>
                        <a:pt x="162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62" y="12"/>
                      </a:lnTo>
                      <a:lnTo>
                        <a:pt x="162" y="6"/>
                      </a:lnTo>
                      <a:close/>
                    </a:path>
                  </a:pathLst>
                </a:custGeom>
                <a:solidFill>
                  <a:srgbClr val="7A82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00" name="Freeform 402"/>
                <p:cNvSpPr>
                  <a:spLocks/>
                </p:cNvSpPr>
                <p:nvPr/>
              </p:nvSpPr>
              <p:spPr bwMode="auto">
                <a:xfrm>
                  <a:off x="4873" y="3370"/>
                  <a:ext cx="162" cy="12"/>
                </a:xfrm>
                <a:custGeom>
                  <a:avLst/>
                  <a:gdLst>
                    <a:gd name="T0" fmla="*/ 162 w 162"/>
                    <a:gd name="T1" fmla="*/ 6 h 12"/>
                    <a:gd name="T2" fmla="*/ 162 w 162"/>
                    <a:gd name="T3" fmla="*/ 0 h 12"/>
                    <a:gd name="T4" fmla="*/ 0 w 162"/>
                    <a:gd name="T5" fmla="*/ 0 h 12"/>
                    <a:gd name="T6" fmla="*/ 0 w 162"/>
                    <a:gd name="T7" fmla="*/ 12 h 12"/>
                    <a:gd name="T8" fmla="*/ 162 w 162"/>
                    <a:gd name="T9" fmla="*/ 12 h 12"/>
                    <a:gd name="T10" fmla="*/ 162 w 162"/>
                    <a:gd name="T11" fmla="*/ 6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2" h="12">
                      <a:moveTo>
                        <a:pt x="162" y="6"/>
                      </a:moveTo>
                      <a:lnTo>
                        <a:pt x="162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62" y="12"/>
                      </a:lnTo>
                      <a:lnTo>
                        <a:pt x="162" y="6"/>
                      </a:lnTo>
                      <a:close/>
                    </a:path>
                  </a:pathLst>
                </a:custGeom>
                <a:solidFill>
                  <a:srgbClr val="7A82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01" name="Freeform 403"/>
                <p:cNvSpPr>
                  <a:spLocks/>
                </p:cNvSpPr>
                <p:nvPr/>
              </p:nvSpPr>
              <p:spPr bwMode="auto">
                <a:xfrm>
                  <a:off x="4873" y="3291"/>
                  <a:ext cx="162" cy="13"/>
                </a:xfrm>
                <a:custGeom>
                  <a:avLst/>
                  <a:gdLst>
                    <a:gd name="T0" fmla="*/ 162 w 162"/>
                    <a:gd name="T1" fmla="*/ 6 h 13"/>
                    <a:gd name="T2" fmla="*/ 162 w 162"/>
                    <a:gd name="T3" fmla="*/ 0 h 13"/>
                    <a:gd name="T4" fmla="*/ 0 w 162"/>
                    <a:gd name="T5" fmla="*/ 0 h 13"/>
                    <a:gd name="T6" fmla="*/ 0 w 162"/>
                    <a:gd name="T7" fmla="*/ 13 h 13"/>
                    <a:gd name="T8" fmla="*/ 162 w 162"/>
                    <a:gd name="T9" fmla="*/ 13 h 13"/>
                    <a:gd name="T10" fmla="*/ 162 w 162"/>
                    <a:gd name="T11" fmla="*/ 6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2" h="13">
                      <a:moveTo>
                        <a:pt x="162" y="6"/>
                      </a:moveTo>
                      <a:lnTo>
                        <a:pt x="162" y="0"/>
                      </a:lnTo>
                      <a:lnTo>
                        <a:pt x="0" y="0"/>
                      </a:lnTo>
                      <a:lnTo>
                        <a:pt x="0" y="13"/>
                      </a:lnTo>
                      <a:lnTo>
                        <a:pt x="162" y="13"/>
                      </a:lnTo>
                      <a:lnTo>
                        <a:pt x="162" y="6"/>
                      </a:lnTo>
                      <a:close/>
                    </a:path>
                  </a:pathLst>
                </a:custGeom>
                <a:solidFill>
                  <a:srgbClr val="7A82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02" name="Freeform 404"/>
                <p:cNvSpPr>
                  <a:spLocks/>
                </p:cNvSpPr>
                <p:nvPr/>
              </p:nvSpPr>
              <p:spPr bwMode="auto">
                <a:xfrm>
                  <a:off x="4873" y="3442"/>
                  <a:ext cx="162" cy="12"/>
                </a:xfrm>
                <a:custGeom>
                  <a:avLst/>
                  <a:gdLst>
                    <a:gd name="T0" fmla="*/ 162 w 162"/>
                    <a:gd name="T1" fmla="*/ 6 h 12"/>
                    <a:gd name="T2" fmla="*/ 162 w 162"/>
                    <a:gd name="T3" fmla="*/ 0 h 12"/>
                    <a:gd name="T4" fmla="*/ 0 w 162"/>
                    <a:gd name="T5" fmla="*/ 0 h 12"/>
                    <a:gd name="T6" fmla="*/ 0 w 162"/>
                    <a:gd name="T7" fmla="*/ 12 h 12"/>
                    <a:gd name="T8" fmla="*/ 162 w 162"/>
                    <a:gd name="T9" fmla="*/ 12 h 12"/>
                    <a:gd name="T10" fmla="*/ 162 w 162"/>
                    <a:gd name="T11" fmla="*/ 6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2" h="12">
                      <a:moveTo>
                        <a:pt x="162" y="6"/>
                      </a:moveTo>
                      <a:lnTo>
                        <a:pt x="162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62" y="12"/>
                      </a:lnTo>
                      <a:lnTo>
                        <a:pt x="162" y="6"/>
                      </a:lnTo>
                      <a:close/>
                    </a:path>
                  </a:pathLst>
                </a:custGeom>
                <a:solidFill>
                  <a:srgbClr val="7A82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03" name="Freeform 405"/>
                <p:cNvSpPr>
                  <a:spLocks/>
                </p:cNvSpPr>
                <p:nvPr/>
              </p:nvSpPr>
              <p:spPr bwMode="auto">
                <a:xfrm>
                  <a:off x="4873" y="3255"/>
                  <a:ext cx="162" cy="9"/>
                </a:xfrm>
                <a:custGeom>
                  <a:avLst/>
                  <a:gdLst>
                    <a:gd name="T0" fmla="*/ 162 w 162"/>
                    <a:gd name="T1" fmla="*/ 6 h 9"/>
                    <a:gd name="T2" fmla="*/ 162 w 162"/>
                    <a:gd name="T3" fmla="*/ 0 h 9"/>
                    <a:gd name="T4" fmla="*/ 0 w 162"/>
                    <a:gd name="T5" fmla="*/ 0 h 9"/>
                    <a:gd name="T6" fmla="*/ 0 w 162"/>
                    <a:gd name="T7" fmla="*/ 9 h 9"/>
                    <a:gd name="T8" fmla="*/ 162 w 162"/>
                    <a:gd name="T9" fmla="*/ 9 h 9"/>
                    <a:gd name="T10" fmla="*/ 162 w 162"/>
                    <a:gd name="T11" fmla="*/ 6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2" h="9">
                      <a:moveTo>
                        <a:pt x="162" y="6"/>
                      </a:moveTo>
                      <a:lnTo>
                        <a:pt x="162" y="0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162" y="9"/>
                      </a:lnTo>
                      <a:lnTo>
                        <a:pt x="162" y="6"/>
                      </a:lnTo>
                      <a:close/>
                    </a:path>
                  </a:pathLst>
                </a:custGeom>
                <a:solidFill>
                  <a:srgbClr val="7A82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04" name="Freeform 406"/>
                <p:cNvSpPr>
                  <a:spLocks/>
                </p:cNvSpPr>
                <p:nvPr/>
              </p:nvSpPr>
              <p:spPr bwMode="auto">
                <a:xfrm>
                  <a:off x="4873" y="3406"/>
                  <a:ext cx="162" cy="9"/>
                </a:xfrm>
                <a:custGeom>
                  <a:avLst/>
                  <a:gdLst>
                    <a:gd name="T0" fmla="*/ 162 w 162"/>
                    <a:gd name="T1" fmla="*/ 3 h 9"/>
                    <a:gd name="T2" fmla="*/ 162 w 162"/>
                    <a:gd name="T3" fmla="*/ 0 h 9"/>
                    <a:gd name="T4" fmla="*/ 0 w 162"/>
                    <a:gd name="T5" fmla="*/ 0 h 9"/>
                    <a:gd name="T6" fmla="*/ 0 w 162"/>
                    <a:gd name="T7" fmla="*/ 9 h 9"/>
                    <a:gd name="T8" fmla="*/ 162 w 162"/>
                    <a:gd name="T9" fmla="*/ 9 h 9"/>
                    <a:gd name="T10" fmla="*/ 162 w 162"/>
                    <a:gd name="T11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2" h="9">
                      <a:moveTo>
                        <a:pt x="162" y="3"/>
                      </a:moveTo>
                      <a:lnTo>
                        <a:pt x="162" y="0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162" y="9"/>
                      </a:lnTo>
                      <a:lnTo>
                        <a:pt x="162" y="3"/>
                      </a:lnTo>
                      <a:close/>
                    </a:path>
                  </a:pathLst>
                </a:custGeom>
                <a:solidFill>
                  <a:srgbClr val="7A82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05" name="Freeform 407"/>
                <p:cNvSpPr>
                  <a:spLocks/>
                </p:cNvSpPr>
                <p:nvPr/>
              </p:nvSpPr>
              <p:spPr bwMode="auto">
                <a:xfrm>
                  <a:off x="4873" y="3328"/>
                  <a:ext cx="162" cy="9"/>
                </a:xfrm>
                <a:custGeom>
                  <a:avLst/>
                  <a:gdLst>
                    <a:gd name="T0" fmla="*/ 162 w 162"/>
                    <a:gd name="T1" fmla="*/ 6 h 9"/>
                    <a:gd name="T2" fmla="*/ 162 w 162"/>
                    <a:gd name="T3" fmla="*/ 0 h 9"/>
                    <a:gd name="T4" fmla="*/ 0 w 162"/>
                    <a:gd name="T5" fmla="*/ 0 h 9"/>
                    <a:gd name="T6" fmla="*/ 0 w 162"/>
                    <a:gd name="T7" fmla="*/ 9 h 9"/>
                    <a:gd name="T8" fmla="*/ 162 w 162"/>
                    <a:gd name="T9" fmla="*/ 9 h 9"/>
                    <a:gd name="T10" fmla="*/ 162 w 162"/>
                    <a:gd name="T11" fmla="*/ 6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2" h="9">
                      <a:moveTo>
                        <a:pt x="162" y="6"/>
                      </a:moveTo>
                      <a:lnTo>
                        <a:pt x="162" y="0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162" y="9"/>
                      </a:lnTo>
                      <a:lnTo>
                        <a:pt x="162" y="6"/>
                      </a:lnTo>
                      <a:close/>
                    </a:path>
                  </a:pathLst>
                </a:custGeom>
                <a:solidFill>
                  <a:srgbClr val="7A82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06" name="Freeform 408"/>
                <p:cNvSpPr>
                  <a:spLocks/>
                </p:cNvSpPr>
                <p:nvPr/>
              </p:nvSpPr>
              <p:spPr bwMode="auto">
                <a:xfrm>
                  <a:off x="4873" y="3478"/>
                  <a:ext cx="162" cy="9"/>
                </a:xfrm>
                <a:custGeom>
                  <a:avLst/>
                  <a:gdLst>
                    <a:gd name="T0" fmla="*/ 162 w 162"/>
                    <a:gd name="T1" fmla="*/ 3 h 9"/>
                    <a:gd name="T2" fmla="*/ 162 w 162"/>
                    <a:gd name="T3" fmla="*/ 0 h 9"/>
                    <a:gd name="T4" fmla="*/ 0 w 162"/>
                    <a:gd name="T5" fmla="*/ 0 h 9"/>
                    <a:gd name="T6" fmla="*/ 0 w 162"/>
                    <a:gd name="T7" fmla="*/ 9 h 9"/>
                    <a:gd name="T8" fmla="*/ 162 w 162"/>
                    <a:gd name="T9" fmla="*/ 9 h 9"/>
                    <a:gd name="T10" fmla="*/ 162 w 162"/>
                    <a:gd name="T11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2" h="9">
                      <a:moveTo>
                        <a:pt x="162" y="3"/>
                      </a:moveTo>
                      <a:lnTo>
                        <a:pt x="162" y="0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162" y="9"/>
                      </a:lnTo>
                      <a:lnTo>
                        <a:pt x="162" y="3"/>
                      </a:lnTo>
                      <a:close/>
                    </a:path>
                  </a:pathLst>
                </a:custGeom>
                <a:solidFill>
                  <a:srgbClr val="7A82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07" name="Freeform 409"/>
                <p:cNvSpPr>
                  <a:spLocks/>
                </p:cNvSpPr>
                <p:nvPr/>
              </p:nvSpPr>
              <p:spPr bwMode="auto">
                <a:xfrm>
                  <a:off x="5122" y="2967"/>
                  <a:ext cx="6" cy="72"/>
                </a:xfrm>
                <a:custGeom>
                  <a:avLst/>
                  <a:gdLst>
                    <a:gd name="T0" fmla="*/ 3 w 6"/>
                    <a:gd name="T1" fmla="*/ 0 h 72"/>
                    <a:gd name="T2" fmla="*/ 0 w 6"/>
                    <a:gd name="T3" fmla="*/ 0 h 72"/>
                    <a:gd name="T4" fmla="*/ 0 w 6"/>
                    <a:gd name="T5" fmla="*/ 72 h 72"/>
                    <a:gd name="T6" fmla="*/ 6 w 6"/>
                    <a:gd name="T7" fmla="*/ 72 h 72"/>
                    <a:gd name="T8" fmla="*/ 6 w 6"/>
                    <a:gd name="T9" fmla="*/ 0 h 72"/>
                    <a:gd name="T10" fmla="*/ 3 w 6"/>
                    <a:gd name="T11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" h="72">
                      <a:moveTo>
                        <a:pt x="3" y="0"/>
                      </a:moveTo>
                      <a:lnTo>
                        <a:pt x="0" y="0"/>
                      </a:lnTo>
                      <a:lnTo>
                        <a:pt x="0" y="72"/>
                      </a:lnTo>
                      <a:lnTo>
                        <a:pt x="6" y="72"/>
                      </a:lnTo>
                      <a:lnTo>
                        <a:pt x="6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08" name="Freeform 410"/>
                <p:cNvSpPr>
                  <a:spLocks/>
                </p:cNvSpPr>
                <p:nvPr/>
              </p:nvSpPr>
              <p:spPr bwMode="auto">
                <a:xfrm>
                  <a:off x="5104" y="2967"/>
                  <a:ext cx="12" cy="72"/>
                </a:xfrm>
                <a:custGeom>
                  <a:avLst/>
                  <a:gdLst>
                    <a:gd name="T0" fmla="*/ 6 w 12"/>
                    <a:gd name="T1" fmla="*/ 0 h 72"/>
                    <a:gd name="T2" fmla="*/ 0 w 12"/>
                    <a:gd name="T3" fmla="*/ 0 h 72"/>
                    <a:gd name="T4" fmla="*/ 0 w 12"/>
                    <a:gd name="T5" fmla="*/ 72 h 72"/>
                    <a:gd name="T6" fmla="*/ 12 w 12"/>
                    <a:gd name="T7" fmla="*/ 72 h 72"/>
                    <a:gd name="T8" fmla="*/ 12 w 12"/>
                    <a:gd name="T9" fmla="*/ 0 h 72"/>
                    <a:gd name="T10" fmla="*/ 6 w 12"/>
                    <a:gd name="T11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" h="72">
                      <a:moveTo>
                        <a:pt x="6" y="0"/>
                      </a:moveTo>
                      <a:lnTo>
                        <a:pt x="0" y="0"/>
                      </a:lnTo>
                      <a:lnTo>
                        <a:pt x="0" y="72"/>
                      </a:lnTo>
                      <a:lnTo>
                        <a:pt x="12" y="72"/>
                      </a:lnTo>
                      <a:lnTo>
                        <a:pt x="12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7A82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09" name="Freeform 411"/>
                <p:cNvSpPr>
                  <a:spLocks/>
                </p:cNvSpPr>
                <p:nvPr/>
              </p:nvSpPr>
              <p:spPr bwMode="auto">
                <a:xfrm>
                  <a:off x="5131" y="2913"/>
                  <a:ext cx="6" cy="51"/>
                </a:xfrm>
                <a:custGeom>
                  <a:avLst/>
                  <a:gdLst>
                    <a:gd name="T0" fmla="*/ 3 w 6"/>
                    <a:gd name="T1" fmla="*/ 0 h 51"/>
                    <a:gd name="T2" fmla="*/ 0 w 6"/>
                    <a:gd name="T3" fmla="*/ 0 h 51"/>
                    <a:gd name="T4" fmla="*/ 0 w 6"/>
                    <a:gd name="T5" fmla="*/ 51 h 51"/>
                    <a:gd name="T6" fmla="*/ 6 w 6"/>
                    <a:gd name="T7" fmla="*/ 51 h 51"/>
                    <a:gd name="T8" fmla="*/ 6 w 6"/>
                    <a:gd name="T9" fmla="*/ 0 h 51"/>
                    <a:gd name="T10" fmla="*/ 3 w 6"/>
                    <a:gd name="T11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" h="51">
                      <a:moveTo>
                        <a:pt x="3" y="0"/>
                      </a:moveTo>
                      <a:lnTo>
                        <a:pt x="0" y="0"/>
                      </a:lnTo>
                      <a:lnTo>
                        <a:pt x="0" y="51"/>
                      </a:lnTo>
                      <a:lnTo>
                        <a:pt x="6" y="51"/>
                      </a:lnTo>
                      <a:lnTo>
                        <a:pt x="6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10" name="Freeform 412"/>
                <p:cNvSpPr>
                  <a:spLocks/>
                </p:cNvSpPr>
                <p:nvPr/>
              </p:nvSpPr>
              <p:spPr bwMode="auto">
                <a:xfrm>
                  <a:off x="5086" y="2916"/>
                  <a:ext cx="9" cy="51"/>
                </a:xfrm>
                <a:custGeom>
                  <a:avLst/>
                  <a:gdLst>
                    <a:gd name="T0" fmla="*/ 6 w 9"/>
                    <a:gd name="T1" fmla="*/ 0 h 51"/>
                    <a:gd name="T2" fmla="*/ 0 w 9"/>
                    <a:gd name="T3" fmla="*/ 0 h 51"/>
                    <a:gd name="T4" fmla="*/ 0 w 9"/>
                    <a:gd name="T5" fmla="*/ 51 h 51"/>
                    <a:gd name="T6" fmla="*/ 9 w 9"/>
                    <a:gd name="T7" fmla="*/ 51 h 51"/>
                    <a:gd name="T8" fmla="*/ 9 w 9"/>
                    <a:gd name="T9" fmla="*/ 0 h 51"/>
                    <a:gd name="T10" fmla="*/ 6 w 9"/>
                    <a:gd name="T11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" h="51">
                      <a:moveTo>
                        <a:pt x="6" y="0"/>
                      </a:moveTo>
                      <a:lnTo>
                        <a:pt x="0" y="0"/>
                      </a:lnTo>
                      <a:lnTo>
                        <a:pt x="0" y="51"/>
                      </a:lnTo>
                      <a:lnTo>
                        <a:pt x="9" y="51"/>
                      </a:lnTo>
                      <a:lnTo>
                        <a:pt x="9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7A82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11" name="Freeform 413"/>
                <p:cNvSpPr>
                  <a:spLocks/>
                </p:cNvSpPr>
                <p:nvPr/>
              </p:nvSpPr>
              <p:spPr bwMode="auto">
                <a:xfrm>
                  <a:off x="5122" y="2853"/>
                  <a:ext cx="6" cy="60"/>
                </a:xfrm>
                <a:custGeom>
                  <a:avLst/>
                  <a:gdLst>
                    <a:gd name="T0" fmla="*/ 3 w 6"/>
                    <a:gd name="T1" fmla="*/ 0 h 60"/>
                    <a:gd name="T2" fmla="*/ 0 w 6"/>
                    <a:gd name="T3" fmla="*/ 0 h 60"/>
                    <a:gd name="T4" fmla="*/ 0 w 6"/>
                    <a:gd name="T5" fmla="*/ 60 h 60"/>
                    <a:gd name="T6" fmla="*/ 6 w 6"/>
                    <a:gd name="T7" fmla="*/ 60 h 60"/>
                    <a:gd name="T8" fmla="*/ 6 w 6"/>
                    <a:gd name="T9" fmla="*/ 0 h 60"/>
                    <a:gd name="T10" fmla="*/ 3 w 6"/>
                    <a:gd name="T11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" h="60">
                      <a:moveTo>
                        <a:pt x="3" y="0"/>
                      </a:moveTo>
                      <a:lnTo>
                        <a:pt x="0" y="0"/>
                      </a:lnTo>
                      <a:lnTo>
                        <a:pt x="0" y="60"/>
                      </a:lnTo>
                      <a:lnTo>
                        <a:pt x="6" y="60"/>
                      </a:lnTo>
                      <a:lnTo>
                        <a:pt x="6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12" name="Freeform 414"/>
                <p:cNvSpPr>
                  <a:spLocks/>
                </p:cNvSpPr>
                <p:nvPr/>
              </p:nvSpPr>
              <p:spPr bwMode="auto">
                <a:xfrm>
                  <a:off x="5104" y="2853"/>
                  <a:ext cx="12" cy="60"/>
                </a:xfrm>
                <a:custGeom>
                  <a:avLst/>
                  <a:gdLst>
                    <a:gd name="T0" fmla="*/ 6 w 12"/>
                    <a:gd name="T1" fmla="*/ 0 h 60"/>
                    <a:gd name="T2" fmla="*/ 0 w 12"/>
                    <a:gd name="T3" fmla="*/ 0 h 60"/>
                    <a:gd name="T4" fmla="*/ 0 w 12"/>
                    <a:gd name="T5" fmla="*/ 60 h 60"/>
                    <a:gd name="T6" fmla="*/ 12 w 12"/>
                    <a:gd name="T7" fmla="*/ 60 h 60"/>
                    <a:gd name="T8" fmla="*/ 12 w 12"/>
                    <a:gd name="T9" fmla="*/ 0 h 60"/>
                    <a:gd name="T10" fmla="*/ 6 w 12"/>
                    <a:gd name="T11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" h="60">
                      <a:moveTo>
                        <a:pt x="6" y="0"/>
                      </a:moveTo>
                      <a:lnTo>
                        <a:pt x="0" y="0"/>
                      </a:lnTo>
                      <a:lnTo>
                        <a:pt x="0" y="60"/>
                      </a:lnTo>
                      <a:lnTo>
                        <a:pt x="12" y="60"/>
                      </a:lnTo>
                      <a:lnTo>
                        <a:pt x="12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7A82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13" name="Freeform 415"/>
                <p:cNvSpPr>
                  <a:spLocks/>
                </p:cNvSpPr>
                <p:nvPr/>
              </p:nvSpPr>
              <p:spPr bwMode="auto">
                <a:xfrm>
                  <a:off x="5080" y="2859"/>
                  <a:ext cx="9" cy="12"/>
                </a:xfrm>
                <a:custGeom>
                  <a:avLst/>
                  <a:gdLst>
                    <a:gd name="T0" fmla="*/ 3 w 9"/>
                    <a:gd name="T1" fmla="*/ 12 h 12"/>
                    <a:gd name="T2" fmla="*/ 3 w 9"/>
                    <a:gd name="T3" fmla="*/ 12 h 12"/>
                    <a:gd name="T4" fmla="*/ 0 w 9"/>
                    <a:gd name="T5" fmla="*/ 9 h 12"/>
                    <a:gd name="T6" fmla="*/ 0 w 9"/>
                    <a:gd name="T7" fmla="*/ 9 h 12"/>
                    <a:gd name="T8" fmla="*/ 0 w 9"/>
                    <a:gd name="T9" fmla="*/ 6 h 12"/>
                    <a:gd name="T10" fmla="*/ 0 w 9"/>
                    <a:gd name="T11" fmla="*/ 3 h 12"/>
                    <a:gd name="T12" fmla="*/ 0 w 9"/>
                    <a:gd name="T13" fmla="*/ 3 h 12"/>
                    <a:gd name="T14" fmla="*/ 3 w 9"/>
                    <a:gd name="T15" fmla="*/ 0 h 12"/>
                    <a:gd name="T16" fmla="*/ 3 w 9"/>
                    <a:gd name="T17" fmla="*/ 0 h 12"/>
                    <a:gd name="T18" fmla="*/ 6 w 9"/>
                    <a:gd name="T19" fmla="*/ 0 h 12"/>
                    <a:gd name="T20" fmla="*/ 9 w 9"/>
                    <a:gd name="T21" fmla="*/ 3 h 12"/>
                    <a:gd name="T22" fmla="*/ 9 w 9"/>
                    <a:gd name="T23" fmla="*/ 3 h 12"/>
                    <a:gd name="T24" fmla="*/ 9 w 9"/>
                    <a:gd name="T25" fmla="*/ 6 h 12"/>
                    <a:gd name="T26" fmla="*/ 9 w 9"/>
                    <a:gd name="T27" fmla="*/ 9 h 12"/>
                    <a:gd name="T28" fmla="*/ 9 w 9"/>
                    <a:gd name="T29" fmla="*/ 9 h 12"/>
                    <a:gd name="T30" fmla="*/ 6 w 9"/>
                    <a:gd name="T31" fmla="*/ 12 h 12"/>
                    <a:gd name="T32" fmla="*/ 3 w 9"/>
                    <a:gd name="T3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" h="12">
                      <a:moveTo>
                        <a:pt x="3" y="12"/>
                      </a:moveTo>
                      <a:lnTo>
                        <a:pt x="3" y="12"/>
                      </a:lnTo>
                      <a:lnTo>
                        <a:pt x="0" y="9"/>
                      </a:lnTo>
                      <a:lnTo>
                        <a:pt x="0" y="9"/>
                      </a:lnTo>
                      <a:lnTo>
                        <a:pt x="0" y="6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9" y="3"/>
                      </a:lnTo>
                      <a:lnTo>
                        <a:pt x="9" y="3"/>
                      </a:lnTo>
                      <a:lnTo>
                        <a:pt x="9" y="6"/>
                      </a:lnTo>
                      <a:lnTo>
                        <a:pt x="9" y="9"/>
                      </a:lnTo>
                      <a:lnTo>
                        <a:pt x="9" y="9"/>
                      </a:lnTo>
                      <a:lnTo>
                        <a:pt x="6" y="12"/>
                      </a:lnTo>
                      <a:lnTo>
                        <a:pt x="3" y="12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14" name="Freeform 416"/>
                <p:cNvSpPr>
                  <a:spLocks/>
                </p:cNvSpPr>
                <p:nvPr/>
              </p:nvSpPr>
              <p:spPr bwMode="auto">
                <a:xfrm>
                  <a:off x="4900" y="2844"/>
                  <a:ext cx="156" cy="207"/>
                </a:xfrm>
                <a:custGeom>
                  <a:avLst/>
                  <a:gdLst>
                    <a:gd name="T0" fmla="*/ 156 w 156"/>
                    <a:gd name="T1" fmla="*/ 0 h 207"/>
                    <a:gd name="T2" fmla="*/ 156 w 156"/>
                    <a:gd name="T3" fmla="*/ 207 h 207"/>
                    <a:gd name="T4" fmla="*/ 0 w 156"/>
                    <a:gd name="T5" fmla="*/ 207 h 2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56" h="207">
                      <a:moveTo>
                        <a:pt x="156" y="0"/>
                      </a:moveTo>
                      <a:lnTo>
                        <a:pt x="156" y="207"/>
                      </a:lnTo>
                      <a:lnTo>
                        <a:pt x="0" y="207"/>
                      </a:lnTo>
                    </a:path>
                  </a:pathLst>
                </a:custGeom>
                <a:noFill/>
                <a:ln w="0">
                  <a:solidFill>
                    <a:srgbClr val="66666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15" name="Freeform 417"/>
                <p:cNvSpPr>
                  <a:spLocks/>
                </p:cNvSpPr>
                <p:nvPr/>
              </p:nvSpPr>
              <p:spPr bwMode="auto">
                <a:xfrm>
                  <a:off x="4912" y="2853"/>
                  <a:ext cx="54" cy="6"/>
                </a:xfrm>
                <a:custGeom>
                  <a:avLst/>
                  <a:gdLst>
                    <a:gd name="T0" fmla="*/ 3 w 54"/>
                    <a:gd name="T1" fmla="*/ 3 h 6"/>
                    <a:gd name="T2" fmla="*/ 3 w 54"/>
                    <a:gd name="T3" fmla="*/ 6 h 6"/>
                    <a:gd name="T4" fmla="*/ 54 w 54"/>
                    <a:gd name="T5" fmla="*/ 6 h 6"/>
                    <a:gd name="T6" fmla="*/ 54 w 54"/>
                    <a:gd name="T7" fmla="*/ 0 h 6"/>
                    <a:gd name="T8" fmla="*/ 3 w 54"/>
                    <a:gd name="T9" fmla="*/ 0 h 6"/>
                    <a:gd name="T10" fmla="*/ 0 w 54"/>
                    <a:gd name="T11" fmla="*/ 3 h 6"/>
                    <a:gd name="T12" fmla="*/ 3 w 54"/>
                    <a:gd name="T13" fmla="*/ 0 h 6"/>
                    <a:gd name="T14" fmla="*/ 0 w 54"/>
                    <a:gd name="T15" fmla="*/ 0 h 6"/>
                    <a:gd name="T16" fmla="*/ 0 w 54"/>
                    <a:gd name="T17" fmla="*/ 3 h 6"/>
                    <a:gd name="T18" fmla="*/ 3 w 54"/>
                    <a:gd name="T19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4" h="6">
                      <a:moveTo>
                        <a:pt x="3" y="3"/>
                      </a:moveTo>
                      <a:lnTo>
                        <a:pt x="3" y="6"/>
                      </a:lnTo>
                      <a:lnTo>
                        <a:pt x="54" y="6"/>
                      </a:lnTo>
                      <a:lnTo>
                        <a:pt x="54" y="0"/>
                      </a:lnTo>
                      <a:lnTo>
                        <a:pt x="3" y="0"/>
                      </a:ln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16" name="Freeform 418"/>
                <p:cNvSpPr>
                  <a:spLocks/>
                </p:cNvSpPr>
                <p:nvPr/>
              </p:nvSpPr>
              <p:spPr bwMode="auto">
                <a:xfrm>
                  <a:off x="4912" y="2856"/>
                  <a:ext cx="3" cy="39"/>
                </a:xfrm>
                <a:custGeom>
                  <a:avLst/>
                  <a:gdLst>
                    <a:gd name="T0" fmla="*/ 3 w 3"/>
                    <a:gd name="T1" fmla="*/ 39 h 39"/>
                    <a:gd name="T2" fmla="*/ 3 w 3"/>
                    <a:gd name="T3" fmla="*/ 39 h 39"/>
                    <a:gd name="T4" fmla="*/ 3 w 3"/>
                    <a:gd name="T5" fmla="*/ 0 h 39"/>
                    <a:gd name="T6" fmla="*/ 0 w 3"/>
                    <a:gd name="T7" fmla="*/ 0 h 39"/>
                    <a:gd name="T8" fmla="*/ 0 w 3"/>
                    <a:gd name="T9" fmla="*/ 39 h 39"/>
                    <a:gd name="T10" fmla="*/ 3 w 3"/>
                    <a:gd name="T11" fmla="*/ 39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" h="39">
                      <a:moveTo>
                        <a:pt x="3" y="39"/>
                      </a:moveTo>
                      <a:lnTo>
                        <a:pt x="3" y="39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39"/>
                      </a:lnTo>
                      <a:lnTo>
                        <a:pt x="3" y="39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17" name="Freeform 419"/>
                <p:cNvSpPr>
                  <a:spLocks/>
                </p:cNvSpPr>
                <p:nvPr/>
              </p:nvSpPr>
              <p:spPr bwMode="auto">
                <a:xfrm>
                  <a:off x="5071" y="2844"/>
                  <a:ext cx="81" cy="207"/>
                </a:xfrm>
                <a:custGeom>
                  <a:avLst/>
                  <a:gdLst>
                    <a:gd name="T0" fmla="*/ 81 w 81"/>
                    <a:gd name="T1" fmla="*/ 0 h 207"/>
                    <a:gd name="T2" fmla="*/ 81 w 81"/>
                    <a:gd name="T3" fmla="*/ 207 h 207"/>
                    <a:gd name="T4" fmla="*/ 0 w 81"/>
                    <a:gd name="T5" fmla="*/ 207 h 2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1" h="207">
                      <a:moveTo>
                        <a:pt x="81" y="0"/>
                      </a:moveTo>
                      <a:lnTo>
                        <a:pt x="81" y="207"/>
                      </a:lnTo>
                      <a:lnTo>
                        <a:pt x="0" y="207"/>
                      </a:lnTo>
                    </a:path>
                  </a:pathLst>
                </a:custGeom>
                <a:noFill/>
                <a:ln w="0">
                  <a:solidFill>
                    <a:srgbClr val="66666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18" name="Freeform 420"/>
                <p:cNvSpPr>
                  <a:spLocks/>
                </p:cNvSpPr>
                <p:nvPr/>
              </p:nvSpPr>
              <p:spPr bwMode="auto">
                <a:xfrm>
                  <a:off x="4897" y="2844"/>
                  <a:ext cx="159" cy="207"/>
                </a:xfrm>
                <a:custGeom>
                  <a:avLst/>
                  <a:gdLst>
                    <a:gd name="T0" fmla="*/ 0 w 159"/>
                    <a:gd name="T1" fmla="*/ 207 h 207"/>
                    <a:gd name="T2" fmla="*/ 0 w 159"/>
                    <a:gd name="T3" fmla="*/ 0 h 207"/>
                    <a:gd name="T4" fmla="*/ 159 w 159"/>
                    <a:gd name="T5" fmla="*/ 0 h 2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59" h="207">
                      <a:moveTo>
                        <a:pt x="0" y="207"/>
                      </a:moveTo>
                      <a:lnTo>
                        <a:pt x="0" y="0"/>
                      </a:lnTo>
                      <a:lnTo>
                        <a:pt x="159" y="0"/>
                      </a:lnTo>
                    </a:path>
                  </a:pathLst>
                </a:custGeom>
                <a:noFill/>
                <a:ln w="0">
                  <a:solidFill>
                    <a:srgbClr val="E0E8E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19" name="Freeform 421"/>
                <p:cNvSpPr>
                  <a:spLocks/>
                </p:cNvSpPr>
                <p:nvPr/>
              </p:nvSpPr>
              <p:spPr bwMode="auto">
                <a:xfrm>
                  <a:off x="4915" y="2895"/>
                  <a:ext cx="54" cy="3"/>
                </a:xfrm>
                <a:custGeom>
                  <a:avLst/>
                  <a:gdLst>
                    <a:gd name="T0" fmla="*/ 48 w 54"/>
                    <a:gd name="T1" fmla="*/ 0 h 3"/>
                    <a:gd name="T2" fmla="*/ 51 w 54"/>
                    <a:gd name="T3" fmla="*/ 0 h 3"/>
                    <a:gd name="T4" fmla="*/ 0 w 54"/>
                    <a:gd name="T5" fmla="*/ 0 h 3"/>
                    <a:gd name="T6" fmla="*/ 0 w 54"/>
                    <a:gd name="T7" fmla="*/ 3 h 3"/>
                    <a:gd name="T8" fmla="*/ 51 w 54"/>
                    <a:gd name="T9" fmla="*/ 3 h 3"/>
                    <a:gd name="T10" fmla="*/ 54 w 54"/>
                    <a:gd name="T11" fmla="*/ 0 h 3"/>
                    <a:gd name="T12" fmla="*/ 51 w 54"/>
                    <a:gd name="T13" fmla="*/ 3 h 3"/>
                    <a:gd name="T14" fmla="*/ 54 w 54"/>
                    <a:gd name="T15" fmla="*/ 3 h 3"/>
                    <a:gd name="T16" fmla="*/ 54 w 54"/>
                    <a:gd name="T17" fmla="*/ 0 h 3"/>
                    <a:gd name="T18" fmla="*/ 48 w 54"/>
                    <a:gd name="T1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4" h="3">
                      <a:moveTo>
                        <a:pt x="48" y="0"/>
                      </a:moveTo>
                      <a:lnTo>
                        <a:pt x="51" y="0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51" y="3"/>
                      </a:lnTo>
                      <a:lnTo>
                        <a:pt x="54" y="0"/>
                      </a:lnTo>
                      <a:lnTo>
                        <a:pt x="51" y="3"/>
                      </a:lnTo>
                      <a:lnTo>
                        <a:pt x="54" y="3"/>
                      </a:lnTo>
                      <a:lnTo>
                        <a:pt x="54" y="0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20" name="Freeform 422"/>
                <p:cNvSpPr>
                  <a:spLocks/>
                </p:cNvSpPr>
                <p:nvPr/>
              </p:nvSpPr>
              <p:spPr bwMode="auto">
                <a:xfrm>
                  <a:off x="4963" y="2856"/>
                  <a:ext cx="6" cy="39"/>
                </a:xfrm>
                <a:custGeom>
                  <a:avLst/>
                  <a:gdLst>
                    <a:gd name="T0" fmla="*/ 3 w 6"/>
                    <a:gd name="T1" fmla="*/ 0 h 39"/>
                    <a:gd name="T2" fmla="*/ 0 w 6"/>
                    <a:gd name="T3" fmla="*/ 0 h 39"/>
                    <a:gd name="T4" fmla="*/ 0 w 6"/>
                    <a:gd name="T5" fmla="*/ 39 h 39"/>
                    <a:gd name="T6" fmla="*/ 6 w 6"/>
                    <a:gd name="T7" fmla="*/ 39 h 39"/>
                    <a:gd name="T8" fmla="*/ 6 w 6"/>
                    <a:gd name="T9" fmla="*/ 0 h 39"/>
                    <a:gd name="T10" fmla="*/ 3 w 6"/>
                    <a:gd name="T11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" h="39">
                      <a:moveTo>
                        <a:pt x="3" y="0"/>
                      </a:moveTo>
                      <a:lnTo>
                        <a:pt x="0" y="0"/>
                      </a:lnTo>
                      <a:lnTo>
                        <a:pt x="0" y="39"/>
                      </a:lnTo>
                      <a:lnTo>
                        <a:pt x="6" y="39"/>
                      </a:lnTo>
                      <a:lnTo>
                        <a:pt x="6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21" name="Freeform 423"/>
                <p:cNvSpPr>
                  <a:spLocks/>
                </p:cNvSpPr>
                <p:nvPr/>
              </p:nvSpPr>
              <p:spPr bwMode="auto">
                <a:xfrm>
                  <a:off x="5071" y="2844"/>
                  <a:ext cx="81" cy="207"/>
                </a:xfrm>
                <a:custGeom>
                  <a:avLst/>
                  <a:gdLst>
                    <a:gd name="T0" fmla="*/ 0 w 81"/>
                    <a:gd name="T1" fmla="*/ 207 h 207"/>
                    <a:gd name="T2" fmla="*/ 0 w 81"/>
                    <a:gd name="T3" fmla="*/ 0 h 207"/>
                    <a:gd name="T4" fmla="*/ 81 w 81"/>
                    <a:gd name="T5" fmla="*/ 0 h 2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1" h="207">
                      <a:moveTo>
                        <a:pt x="0" y="207"/>
                      </a:moveTo>
                      <a:lnTo>
                        <a:pt x="0" y="0"/>
                      </a:lnTo>
                      <a:lnTo>
                        <a:pt x="81" y="0"/>
                      </a:lnTo>
                    </a:path>
                  </a:pathLst>
                </a:custGeom>
                <a:noFill/>
                <a:ln w="0">
                  <a:solidFill>
                    <a:srgbClr val="E0E8E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22" name="Freeform 424"/>
                <p:cNvSpPr>
                  <a:spLocks/>
                </p:cNvSpPr>
                <p:nvPr/>
              </p:nvSpPr>
              <p:spPr bwMode="auto">
                <a:xfrm>
                  <a:off x="5086" y="3012"/>
                  <a:ext cx="9" cy="15"/>
                </a:xfrm>
                <a:custGeom>
                  <a:avLst/>
                  <a:gdLst>
                    <a:gd name="T0" fmla="*/ 3 w 9"/>
                    <a:gd name="T1" fmla="*/ 0 h 15"/>
                    <a:gd name="T2" fmla="*/ 0 w 9"/>
                    <a:gd name="T3" fmla="*/ 0 h 15"/>
                    <a:gd name="T4" fmla="*/ 0 w 9"/>
                    <a:gd name="T5" fmla="*/ 15 h 15"/>
                    <a:gd name="T6" fmla="*/ 9 w 9"/>
                    <a:gd name="T7" fmla="*/ 15 h 15"/>
                    <a:gd name="T8" fmla="*/ 9 w 9"/>
                    <a:gd name="T9" fmla="*/ 0 h 15"/>
                    <a:gd name="T10" fmla="*/ 3 w 9"/>
                    <a:gd name="T1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" h="15">
                      <a:moveTo>
                        <a:pt x="3" y="0"/>
                      </a:moveTo>
                      <a:lnTo>
                        <a:pt x="0" y="0"/>
                      </a:lnTo>
                      <a:lnTo>
                        <a:pt x="0" y="15"/>
                      </a:lnTo>
                      <a:lnTo>
                        <a:pt x="9" y="15"/>
                      </a:lnTo>
                      <a:lnTo>
                        <a:pt x="9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23" name="Freeform 425"/>
                <p:cNvSpPr>
                  <a:spLocks/>
                </p:cNvSpPr>
                <p:nvPr/>
              </p:nvSpPr>
              <p:spPr bwMode="auto">
                <a:xfrm>
                  <a:off x="5083" y="3009"/>
                  <a:ext cx="9" cy="15"/>
                </a:xfrm>
                <a:custGeom>
                  <a:avLst/>
                  <a:gdLst>
                    <a:gd name="T0" fmla="*/ 3 w 9"/>
                    <a:gd name="T1" fmla="*/ 0 h 15"/>
                    <a:gd name="T2" fmla="*/ 0 w 9"/>
                    <a:gd name="T3" fmla="*/ 0 h 15"/>
                    <a:gd name="T4" fmla="*/ 0 w 9"/>
                    <a:gd name="T5" fmla="*/ 15 h 15"/>
                    <a:gd name="T6" fmla="*/ 9 w 9"/>
                    <a:gd name="T7" fmla="*/ 15 h 15"/>
                    <a:gd name="T8" fmla="*/ 9 w 9"/>
                    <a:gd name="T9" fmla="*/ 0 h 15"/>
                    <a:gd name="T10" fmla="*/ 3 w 9"/>
                    <a:gd name="T1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" h="15">
                      <a:moveTo>
                        <a:pt x="3" y="0"/>
                      </a:moveTo>
                      <a:lnTo>
                        <a:pt x="0" y="0"/>
                      </a:lnTo>
                      <a:lnTo>
                        <a:pt x="0" y="15"/>
                      </a:lnTo>
                      <a:lnTo>
                        <a:pt x="9" y="15"/>
                      </a:lnTo>
                      <a:lnTo>
                        <a:pt x="9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7A82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24" name="Freeform 426"/>
                <p:cNvSpPr>
                  <a:spLocks/>
                </p:cNvSpPr>
                <p:nvPr/>
              </p:nvSpPr>
              <p:spPr bwMode="auto">
                <a:xfrm>
                  <a:off x="4927" y="3027"/>
                  <a:ext cx="6" cy="3"/>
                </a:xfrm>
                <a:custGeom>
                  <a:avLst/>
                  <a:gdLst>
                    <a:gd name="T0" fmla="*/ 0 w 6"/>
                    <a:gd name="T1" fmla="*/ 3 h 3"/>
                    <a:gd name="T2" fmla="*/ 0 w 6"/>
                    <a:gd name="T3" fmla="*/ 3 h 3"/>
                    <a:gd name="T4" fmla="*/ 3 w 6"/>
                    <a:gd name="T5" fmla="*/ 3 h 3"/>
                    <a:gd name="T6" fmla="*/ 6 w 6"/>
                    <a:gd name="T7" fmla="*/ 0 h 3"/>
                    <a:gd name="T8" fmla="*/ 3 w 6"/>
                    <a:gd name="T9" fmla="*/ 0 h 3"/>
                    <a:gd name="T10" fmla="*/ 3 w 6"/>
                    <a:gd name="T11" fmla="*/ 0 h 3"/>
                    <a:gd name="T12" fmla="*/ 0 w 6"/>
                    <a:gd name="T13" fmla="*/ 3 h 3"/>
                    <a:gd name="T14" fmla="*/ 0 w 6"/>
                    <a:gd name="T15" fmla="*/ 3 h 3"/>
                    <a:gd name="T16" fmla="*/ 0 w 6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3" y="3"/>
                      </a:lnTo>
                      <a:lnTo>
                        <a:pt x="6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25" name="Freeform 427"/>
                <p:cNvSpPr>
                  <a:spLocks/>
                </p:cNvSpPr>
                <p:nvPr/>
              </p:nvSpPr>
              <p:spPr bwMode="auto">
                <a:xfrm>
                  <a:off x="4927" y="3024"/>
                  <a:ext cx="3" cy="6"/>
                </a:xfrm>
                <a:custGeom>
                  <a:avLst/>
                  <a:gdLst>
                    <a:gd name="T0" fmla="*/ 0 w 3"/>
                    <a:gd name="T1" fmla="*/ 3 h 6"/>
                    <a:gd name="T2" fmla="*/ 0 w 3"/>
                    <a:gd name="T3" fmla="*/ 3 h 6"/>
                    <a:gd name="T4" fmla="*/ 0 w 3"/>
                    <a:gd name="T5" fmla="*/ 6 h 6"/>
                    <a:gd name="T6" fmla="*/ 3 w 3"/>
                    <a:gd name="T7" fmla="*/ 3 h 6"/>
                    <a:gd name="T8" fmla="*/ 3 w 3"/>
                    <a:gd name="T9" fmla="*/ 0 h 6"/>
                    <a:gd name="T10" fmla="*/ 3 w 3"/>
                    <a:gd name="T11" fmla="*/ 0 h 6"/>
                    <a:gd name="T12" fmla="*/ 0 w 3"/>
                    <a:gd name="T13" fmla="*/ 3 h 6"/>
                    <a:gd name="T14" fmla="*/ 0 w 3"/>
                    <a:gd name="T15" fmla="*/ 3 h 6"/>
                    <a:gd name="T16" fmla="*/ 0 w 3"/>
                    <a:gd name="T1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6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0" y="6"/>
                      </a:lnTo>
                      <a:lnTo>
                        <a:pt x="3" y="3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26" name="Freeform 428"/>
                <p:cNvSpPr>
                  <a:spLocks/>
                </p:cNvSpPr>
                <p:nvPr/>
              </p:nvSpPr>
              <p:spPr bwMode="auto">
                <a:xfrm>
                  <a:off x="4927" y="3024"/>
                  <a:ext cx="3" cy="3"/>
                </a:xfrm>
                <a:custGeom>
                  <a:avLst/>
                  <a:gdLst>
                    <a:gd name="T0" fmla="*/ 0 w 3"/>
                    <a:gd name="T1" fmla="*/ 0 h 3"/>
                    <a:gd name="T2" fmla="*/ 0 w 3"/>
                    <a:gd name="T3" fmla="*/ 0 h 3"/>
                    <a:gd name="T4" fmla="*/ 0 w 3"/>
                    <a:gd name="T5" fmla="*/ 3 h 3"/>
                    <a:gd name="T6" fmla="*/ 3 w 3"/>
                    <a:gd name="T7" fmla="*/ 0 h 3"/>
                    <a:gd name="T8" fmla="*/ 3 w 3"/>
                    <a:gd name="T9" fmla="*/ 0 h 3"/>
                    <a:gd name="T10" fmla="*/ 3 w 3"/>
                    <a:gd name="T11" fmla="*/ 0 h 3"/>
                    <a:gd name="T12" fmla="*/ 0 w 3"/>
                    <a:gd name="T13" fmla="*/ 0 h 3"/>
                    <a:gd name="T14" fmla="*/ 0 w 3"/>
                    <a:gd name="T15" fmla="*/ 0 h 3"/>
                    <a:gd name="T16" fmla="*/ 0 w 3"/>
                    <a:gd name="T1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27" name="Freeform 429"/>
                <p:cNvSpPr>
                  <a:spLocks/>
                </p:cNvSpPr>
                <p:nvPr/>
              </p:nvSpPr>
              <p:spPr bwMode="auto">
                <a:xfrm>
                  <a:off x="4924" y="3021"/>
                  <a:ext cx="6" cy="3"/>
                </a:xfrm>
                <a:custGeom>
                  <a:avLst/>
                  <a:gdLst>
                    <a:gd name="T0" fmla="*/ 0 w 6"/>
                    <a:gd name="T1" fmla="*/ 0 h 3"/>
                    <a:gd name="T2" fmla="*/ 0 w 6"/>
                    <a:gd name="T3" fmla="*/ 0 h 3"/>
                    <a:gd name="T4" fmla="*/ 3 w 6"/>
                    <a:gd name="T5" fmla="*/ 3 h 3"/>
                    <a:gd name="T6" fmla="*/ 6 w 6"/>
                    <a:gd name="T7" fmla="*/ 3 h 3"/>
                    <a:gd name="T8" fmla="*/ 6 w 6"/>
                    <a:gd name="T9" fmla="*/ 0 h 3"/>
                    <a:gd name="T10" fmla="*/ 6 w 6"/>
                    <a:gd name="T11" fmla="*/ 0 h 3"/>
                    <a:gd name="T12" fmla="*/ 0 w 6"/>
                    <a:gd name="T13" fmla="*/ 0 h 3"/>
                    <a:gd name="T14" fmla="*/ 0 w 6"/>
                    <a:gd name="T15" fmla="*/ 0 h 3"/>
                    <a:gd name="T16" fmla="*/ 0 w 6"/>
                    <a:gd name="T1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3" y="3"/>
                      </a:lnTo>
                      <a:lnTo>
                        <a:pt x="6" y="3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28" name="Freeform 430"/>
                <p:cNvSpPr>
                  <a:spLocks/>
                </p:cNvSpPr>
                <p:nvPr/>
              </p:nvSpPr>
              <p:spPr bwMode="auto">
                <a:xfrm>
                  <a:off x="4924" y="3018"/>
                  <a:ext cx="6" cy="3"/>
                </a:xfrm>
                <a:custGeom>
                  <a:avLst/>
                  <a:gdLst>
                    <a:gd name="T0" fmla="*/ 3 w 6"/>
                    <a:gd name="T1" fmla="*/ 0 h 3"/>
                    <a:gd name="T2" fmla="*/ 3 w 6"/>
                    <a:gd name="T3" fmla="*/ 0 h 3"/>
                    <a:gd name="T4" fmla="*/ 0 w 6"/>
                    <a:gd name="T5" fmla="*/ 3 h 3"/>
                    <a:gd name="T6" fmla="*/ 6 w 6"/>
                    <a:gd name="T7" fmla="*/ 3 h 3"/>
                    <a:gd name="T8" fmla="*/ 6 w 6"/>
                    <a:gd name="T9" fmla="*/ 0 h 3"/>
                    <a:gd name="T10" fmla="*/ 6 w 6"/>
                    <a:gd name="T11" fmla="*/ 0 h 3"/>
                    <a:gd name="T12" fmla="*/ 3 w 6"/>
                    <a:gd name="T13" fmla="*/ 0 h 3"/>
                    <a:gd name="T14" fmla="*/ 3 w 6"/>
                    <a:gd name="T15" fmla="*/ 0 h 3"/>
                    <a:gd name="T16" fmla="*/ 3 w 6"/>
                    <a:gd name="T1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3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0" y="3"/>
                      </a:lnTo>
                      <a:lnTo>
                        <a:pt x="6" y="3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29" name="Freeform 431"/>
                <p:cNvSpPr>
                  <a:spLocks/>
                </p:cNvSpPr>
                <p:nvPr/>
              </p:nvSpPr>
              <p:spPr bwMode="auto">
                <a:xfrm>
                  <a:off x="4927" y="3015"/>
                  <a:ext cx="3" cy="3"/>
                </a:xfrm>
                <a:custGeom>
                  <a:avLst/>
                  <a:gdLst>
                    <a:gd name="T0" fmla="*/ 0 w 3"/>
                    <a:gd name="T1" fmla="*/ 0 h 3"/>
                    <a:gd name="T2" fmla="*/ 0 w 3"/>
                    <a:gd name="T3" fmla="*/ 0 h 3"/>
                    <a:gd name="T4" fmla="*/ 0 w 3"/>
                    <a:gd name="T5" fmla="*/ 3 h 3"/>
                    <a:gd name="T6" fmla="*/ 3 w 3"/>
                    <a:gd name="T7" fmla="*/ 3 h 3"/>
                    <a:gd name="T8" fmla="*/ 3 w 3"/>
                    <a:gd name="T9" fmla="*/ 3 h 3"/>
                    <a:gd name="T10" fmla="*/ 3 w 3"/>
                    <a:gd name="T11" fmla="*/ 3 h 3"/>
                    <a:gd name="T12" fmla="*/ 0 w 3"/>
                    <a:gd name="T13" fmla="*/ 0 h 3"/>
                    <a:gd name="T14" fmla="*/ 0 w 3"/>
                    <a:gd name="T15" fmla="*/ 0 h 3"/>
                    <a:gd name="T16" fmla="*/ 0 w 3"/>
                    <a:gd name="T1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30" name="Freeform 432"/>
                <p:cNvSpPr>
                  <a:spLocks/>
                </p:cNvSpPr>
                <p:nvPr/>
              </p:nvSpPr>
              <p:spPr bwMode="auto">
                <a:xfrm>
                  <a:off x="4927" y="3012"/>
                  <a:ext cx="6" cy="6"/>
                </a:xfrm>
                <a:custGeom>
                  <a:avLst/>
                  <a:gdLst>
                    <a:gd name="T0" fmla="*/ 0 w 6"/>
                    <a:gd name="T1" fmla="*/ 0 h 6"/>
                    <a:gd name="T2" fmla="*/ 0 w 6"/>
                    <a:gd name="T3" fmla="*/ 0 h 6"/>
                    <a:gd name="T4" fmla="*/ 0 w 6"/>
                    <a:gd name="T5" fmla="*/ 3 h 6"/>
                    <a:gd name="T6" fmla="*/ 3 w 6"/>
                    <a:gd name="T7" fmla="*/ 6 h 6"/>
                    <a:gd name="T8" fmla="*/ 6 w 6"/>
                    <a:gd name="T9" fmla="*/ 3 h 6"/>
                    <a:gd name="T10" fmla="*/ 6 w 6"/>
                    <a:gd name="T11" fmla="*/ 3 h 6"/>
                    <a:gd name="T12" fmla="*/ 0 w 6"/>
                    <a:gd name="T13" fmla="*/ 0 h 6"/>
                    <a:gd name="T14" fmla="*/ 0 w 6"/>
                    <a:gd name="T15" fmla="*/ 0 h 6"/>
                    <a:gd name="T16" fmla="*/ 0 w 6"/>
                    <a:gd name="T1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3" y="6"/>
                      </a:lnTo>
                      <a:lnTo>
                        <a:pt x="6" y="3"/>
                      </a:lnTo>
                      <a:lnTo>
                        <a:pt x="6" y="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31" name="Freeform 433"/>
                <p:cNvSpPr>
                  <a:spLocks/>
                </p:cNvSpPr>
                <p:nvPr/>
              </p:nvSpPr>
              <p:spPr bwMode="auto">
                <a:xfrm>
                  <a:off x="4927" y="3012"/>
                  <a:ext cx="6" cy="3"/>
                </a:xfrm>
                <a:custGeom>
                  <a:avLst/>
                  <a:gdLst>
                    <a:gd name="T0" fmla="*/ 3 w 6"/>
                    <a:gd name="T1" fmla="*/ 0 h 3"/>
                    <a:gd name="T2" fmla="*/ 3 w 6"/>
                    <a:gd name="T3" fmla="*/ 0 h 3"/>
                    <a:gd name="T4" fmla="*/ 0 w 6"/>
                    <a:gd name="T5" fmla="*/ 0 h 3"/>
                    <a:gd name="T6" fmla="*/ 6 w 6"/>
                    <a:gd name="T7" fmla="*/ 3 h 3"/>
                    <a:gd name="T8" fmla="*/ 6 w 6"/>
                    <a:gd name="T9" fmla="*/ 3 h 3"/>
                    <a:gd name="T10" fmla="*/ 6 w 6"/>
                    <a:gd name="T11" fmla="*/ 3 h 3"/>
                    <a:gd name="T12" fmla="*/ 3 w 6"/>
                    <a:gd name="T13" fmla="*/ 0 h 3"/>
                    <a:gd name="T14" fmla="*/ 3 w 6"/>
                    <a:gd name="T15" fmla="*/ 0 h 3"/>
                    <a:gd name="T16" fmla="*/ 3 w 6"/>
                    <a:gd name="T1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3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6" y="3"/>
                      </a:lnTo>
                      <a:lnTo>
                        <a:pt x="6" y="3"/>
                      </a:lnTo>
                      <a:lnTo>
                        <a:pt x="6" y="3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32" name="Freeform 434"/>
                <p:cNvSpPr>
                  <a:spLocks/>
                </p:cNvSpPr>
                <p:nvPr/>
              </p:nvSpPr>
              <p:spPr bwMode="auto">
                <a:xfrm>
                  <a:off x="4930" y="3009"/>
                  <a:ext cx="3" cy="6"/>
                </a:xfrm>
                <a:custGeom>
                  <a:avLst/>
                  <a:gdLst>
                    <a:gd name="T0" fmla="*/ 3 w 3"/>
                    <a:gd name="T1" fmla="*/ 0 h 6"/>
                    <a:gd name="T2" fmla="*/ 3 w 3"/>
                    <a:gd name="T3" fmla="*/ 0 h 6"/>
                    <a:gd name="T4" fmla="*/ 0 w 3"/>
                    <a:gd name="T5" fmla="*/ 3 h 6"/>
                    <a:gd name="T6" fmla="*/ 3 w 3"/>
                    <a:gd name="T7" fmla="*/ 6 h 6"/>
                    <a:gd name="T8" fmla="*/ 3 w 3"/>
                    <a:gd name="T9" fmla="*/ 3 h 6"/>
                    <a:gd name="T10" fmla="*/ 3 w 3"/>
                    <a:gd name="T11" fmla="*/ 3 h 6"/>
                    <a:gd name="T12" fmla="*/ 3 w 3"/>
                    <a:gd name="T13" fmla="*/ 0 h 6"/>
                    <a:gd name="T14" fmla="*/ 3 w 3"/>
                    <a:gd name="T15" fmla="*/ 0 h 6"/>
                    <a:gd name="T16" fmla="*/ 3 w 3"/>
                    <a:gd name="T1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6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0" y="3"/>
                      </a:lnTo>
                      <a:lnTo>
                        <a:pt x="3" y="6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33" name="Freeform 435"/>
                <p:cNvSpPr>
                  <a:spLocks/>
                </p:cNvSpPr>
                <p:nvPr/>
              </p:nvSpPr>
              <p:spPr bwMode="auto">
                <a:xfrm>
                  <a:off x="4933" y="3009"/>
                  <a:ext cx="3" cy="3"/>
                </a:xfrm>
                <a:custGeom>
                  <a:avLst/>
                  <a:gdLst>
                    <a:gd name="T0" fmla="*/ 0 w 3"/>
                    <a:gd name="T1" fmla="*/ 0 h 3"/>
                    <a:gd name="T2" fmla="*/ 0 w 3"/>
                    <a:gd name="T3" fmla="*/ 0 h 3"/>
                    <a:gd name="T4" fmla="*/ 0 w 3"/>
                    <a:gd name="T5" fmla="*/ 0 h 3"/>
                    <a:gd name="T6" fmla="*/ 0 w 3"/>
                    <a:gd name="T7" fmla="*/ 3 h 3"/>
                    <a:gd name="T8" fmla="*/ 3 w 3"/>
                    <a:gd name="T9" fmla="*/ 3 h 3"/>
                    <a:gd name="T10" fmla="*/ 3 w 3"/>
                    <a:gd name="T11" fmla="*/ 3 h 3"/>
                    <a:gd name="T12" fmla="*/ 0 w 3"/>
                    <a:gd name="T13" fmla="*/ 0 h 3"/>
                    <a:gd name="T14" fmla="*/ 0 w 3"/>
                    <a:gd name="T15" fmla="*/ 0 h 3"/>
                    <a:gd name="T16" fmla="*/ 0 w 3"/>
                    <a:gd name="T1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34" name="Freeform 436"/>
                <p:cNvSpPr>
                  <a:spLocks/>
                </p:cNvSpPr>
                <p:nvPr/>
              </p:nvSpPr>
              <p:spPr bwMode="auto">
                <a:xfrm>
                  <a:off x="4933" y="3006"/>
                  <a:ext cx="6" cy="6"/>
                </a:xfrm>
                <a:custGeom>
                  <a:avLst/>
                  <a:gdLst>
                    <a:gd name="T0" fmla="*/ 3 w 6"/>
                    <a:gd name="T1" fmla="*/ 0 h 6"/>
                    <a:gd name="T2" fmla="*/ 3 w 6"/>
                    <a:gd name="T3" fmla="*/ 0 h 6"/>
                    <a:gd name="T4" fmla="*/ 0 w 6"/>
                    <a:gd name="T5" fmla="*/ 3 h 6"/>
                    <a:gd name="T6" fmla="*/ 3 w 6"/>
                    <a:gd name="T7" fmla="*/ 6 h 6"/>
                    <a:gd name="T8" fmla="*/ 6 w 6"/>
                    <a:gd name="T9" fmla="*/ 6 h 6"/>
                    <a:gd name="T10" fmla="*/ 3 w 6"/>
                    <a:gd name="T11" fmla="*/ 6 h 6"/>
                    <a:gd name="T12" fmla="*/ 3 w 6"/>
                    <a:gd name="T13" fmla="*/ 0 h 6"/>
                    <a:gd name="T14" fmla="*/ 3 w 6"/>
                    <a:gd name="T15" fmla="*/ 0 h 6"/>
                    <a:gd name="T16" fmla="*/ 3 w 6"/>
                    <a:gd name="T1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6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0" y="3"/>
                      </a:lnTo>
                      <a:lnTo>
                        <a:pt x="3" y="6"/>
                      </a:lnTo>
                      <a:lnTo>
                        <a:pt x="6" y="6"/>
                      </a:lnTo>
                      <a:lnTo>
                        <a:pt x="3" y="6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35" name="Freeform 437"/>
                <p:cNvSpPr>
                  <a:spLocks/>
                </p:cNvSpPr>
                <p:nvPr/>
              </p:nvSpPr>
              <p:spPr bwMode="auto">
                <a:xfrm>
                  <a:off x="4936" y="3006"/>
                  <a:ext cx="3" cy="6"/>
                </a:xfrm>
                <a:custGeom>
                  <a:avLst/>
                  <a:gdLst>
                    <a:gd name="T0" fmla="*/ 3 w 3"/>
                    <a:gd name="T1" fmla="*/ 0 h 6"/>
                    <a:gd name="T2" fmla="*/ 3 w 3"/>
                    <a:gd name="T3" fmla="*/ 0 h 6"/>
                    <a:gd name="T4" fmla="*/ 0 w 3"/>
                    <a:gd name="T5" fmla="*/ 0 h 6"/>
                    <a:gd name="T6" fmla="*/ 0 w 3"/>
                    <a:gd name="T7" fmla="*/ 6 h 6"/>
                    <a:gd name="T8" fmla="*/ 3 w 3"/>
                    <a:gd name="T9" fmla="*/ 6 h 6"/>
                    <a:gd name="T10" fmla="*/ 3 w 3"/>
                    <a:gd name="T11" fmla="*/ 6 h 6"/>
                    <a:gd name="T12" fmla="*/ 3 w 3"/>
                    <a:gd name="T13" fmla="*/ 0 h 6"/>
                    <a:gd name="T14" fmla="*/ 3 w 3"/>
                    <a:gd name="T15" fmla="*/ 0 h 6"/>
                    <a:gd name="T16" fmla="*/ 3 w 3"/>
                    <a:gd name="T1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6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3" y="6"/>
                      </a:lnTo>
                      <a:lnTo>
                        <a:pt x="3" y="6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36" name="Freeform 438"/>
                <p:cNvSpPr>
                  <a:spLocks/>
                </p:cNvSpPr>
                <p:nvPr/>
              </p:nvSpPr>
              <p:spPr bwMode="auto">
                <a:xfrm>
                  <a:off x="4939" y="3006"/>
                  <a:ext cx="3" cy="6"/>
                </a:xfrm>
                <a:custGeom>
                  <a:avLst/>
                  <a:gdLst>
                    <a:gd name="T0" fmla="*/ 3 w 3"/>
                    <a:gd name="T1" fmla="*/ 0 h 6"/>
                    <a:gd name="T2" fmla="*/ 3 w 3"/>
                    <a:gd name="T3" fmla="*/ 0 h 6"/>
                    <a:gd name="T4" fmla="*/ 0 w 3"/>
                    <a:gd name="T5" fmla="*/ 0 h 6"/>
                    <a:gd name="T6" fmla="*/ 0 w 3"/>
                    <a:gd name="T7" fmla="*/ 6 h 6"/>
                    <a:gd name="T8" fmla="*/ 3 w 3"/>
                    <a:gd name="T9" fmla="*/ 6 h 6"/>
                    <a:gd name="T10" fmla="*/ 3 w 3"/>
                    <a:gd name="T11" fmla="*/ 6 h 6"/>
                    <a:gd name="T12" fmla="*/ 3 w 3"/>
                    <a:gd name="T13" fmla="*/ 0 h 6"/>
                    <a:gd name="T14" fmla="*/ 3 w 3"/>
                    <a:gd name="T15" fmla="*/ 0 h 6"/>
                    <a:gd name="T16" fmla="*/ 3 w 3"/>
                    <a:gd name="T1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6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3" y="6"/>
                      </a:lnTo>
                      <a:lnTo>
                        <a:pt x="3" y="6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37" name="Freeform 439"/>
                <p:cNvSpPr>
                  <a:spLocks/>
                </p:cNvSpPr>
                <p:nvPr/>
              </p:nvSpPr>
              <p:spPr bwMode="auto">
                <a:xfrm>
                  <a:off x="4942" y="3006"/>
                  <a:ext cx="3" cy="6"/>
                </a:xfrm>
                <a:custGeom>
                  <a:avLst/>
                  <a:gdLst>
                    <a:gd name="T0" fmla="*/ 3 w 3"/>
                    <a:gd name="T1" fmla="*/ 3 h 6"/>
                    <a:gd name="T2" fmla="*/ 3 w 3"/>
                    <a:gd name="T3" fmla="*/ 3 h 6"/>
                    <a:gd name="T4" fmla="*/ 0 w 3"/>
                    <a:gd name="T5" fmla="*/ 0 h 6"/>
                    <a:gd name="T6" fmla="*/ 0 w 3"/>
                    <a:gd name="T7" fmla="*/ 6 h 6"/>
                    <a:gd name="T8" fmla="*/ 3 w 3"/>
                    <a:gd name="T9" fmla="*/ 6 h 6"/>
                    <a:gd name="T10" fmla="*/ 3 w 3"/>
                    <a:gd name="T11" fmla="*/ 6 h 6"/>
                    <a:gd name="T12" fmla="*/ 3 w 3"/>
                    <a:gd name="T13" fmla="*/ 3 h 6"/>
                    <a:gd name="T14" fmla="*/ 3 w 3"/>
                    <a:gd name="T15" fmla="*/ 3 h 6"/>
                    <a:gd name="T16" fmla="*/ 3 w 3"/>
                    <a:gd name="T1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6">
                      <a:moveTo>
                        <a:pt x="3" y="3"/>
                      </a:moveTo>
                      <a:lnTo>
                        <a:pt x="3" y="3"/>
                      </a:ln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3" y="6"/>
                      </a:lnTo>
                      <a:lnTo>
                        <a:pt x="3" y="6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38" name="Freeform 440"/>
                <p:cNvSpPr>
                  <a:spLocks/>
                </p:cNvSpPr>
                <p:nvPr/>
              </p:nvSpPr>
              <p:spPr bwMode="auto">
                <a:xfrm>
                  <a:off x="4945" y="3009"/>
                  <a:ext cx="3" cy="6"/>
                </a:xfrm>
                <a:custGeom>
                  <a:avLst/>
                  <a:gdLst>
                    <a:gd name="T0" fmla="*/ 3 w 3"/>
                    <a:gd name="T1" fmla="*/ 3 h 6"/>
                    <a:gd name="T2" fmla="*/ 3 w 3"/>
                    <a:gd name="T3" fmla="*/ 0 h 6"/>
                    <a:gd name="T4" fmla="*/ 0 w 3"/>
                    <a:gd name="T5" fmla="*/ 0 h 6"/>
                    <a:gd name="T6" fmla="*/ 0 w 3"/>
                    <a:gd name="T7" fmla="*/ 3 h 6"/>
                    <a:gd name="T8" fmla="*/ 0 w 3"/>
                    <a:gd name="T9" fmla="*/ 6 h 6"/>
                    <a:gd name="T10" fmla="*/ 0 w 3"/>
                    <a:gd name="T11" fmla="*/ 3 h 6"/>
                    <a:gd name="T12" fmla="*/ 3 w 3"/>
                    <a:gd name="T13" fmla="*/ 3 h 6"/>
                    <a:gd name="T14" fmla="*/ 3 w 3"/>
                    <a:gd name="T15" fmla="*/ 0 h 6"/>
                    <a:gd name="T16" fmla="*/ 3 w 3"/>
                    <a:gd name="T17" fmla="*/ 0 h 6"/>
                    <a:gd name="T18" fmla="*/ 3 w 3"/>
                    <a:gd name="T19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" h="6">
                      <a:moveTo>
                        <a:pt x="3" y="3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6"/>
                      </a:lnTo>
                      <a:lnTo>
                        <a:pt x="0" y="3"/>
                      </a:lnTo>
                      <a:lnTo>
                        <a:pt x="3" y="3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39" name="Freeform 441"/>
                <p:cNvSpPr>
                  <a:spLocks/>
                </p:cNvSpPr>
                <p:nvPr/>
              </p:nvSpPr>
              <p:spPr bwMode="auto">
                <a:xfrm>
                  <a:off x="4945" y="3012"/>
                  <a:ext cx="6" cy="3"/>
                </a:xfrm>
                <a:custGeom>
                  <a:avLst/>
                  <a:gdLst>
                    <a:gd name="T0" fmla="*/ 3 w 6"/>
                    <a:gd name="T1" fmla="*/ 3 h 3"/>
                    <a:gd name="T2" fmla="*/ 6 w 6"/>
                    <a:gd name="T3" fmla="*/ 0 h 3"/>
                    <a:gd name="T4" fmla="*/ 3 w 6"/>
                    <a:gd name="T5" fmla="*/ 0 h 3"/>
                    <a:gd name="T6" fmla="*/ 0 w 6"/>
                    <a:gd name="T7" fmla="*/ 0 h 3"/>
                    <a:gd name="T8" fmla="*/ 3 w 6"/>
                    <a:gd name="T9" fmla="*/ 3 h 3"/>
                    <a:gd name="T10" fmla="*/ 3 w 6"/>
                    <a:gd name="T11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" h="3">
                      <a:moveTo>
                        <a:pt x="3" y="3"/>
                      </a:moveTo>
                      <a:lnTo>
                        <a:pt x="6" y="0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3" y="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40" name="Freeform 442"/>
                <p:cNvSpPr>
                  <a:spLocks/>
                </p:cNvSpPr>
                <p:nvPr/>
              </p:nvSpPr>
              <p:spPr bwMode="auto">
                <a:xfrm>
                  <a:off x="4966" y="3027"/>
                  <a:ext cx="6" cy="3"/>
                </a:xfrm>
                <a:custGeom>
                  <a:avLst/>
                  <a:gdLst>
                    <a:gd name="T0" fmla="*/ 0 w 6"/>
                    <a:gd name="T1" fmla="*/ 3 h 3"/>
                    <a:gd name="T2" fmla="*/ 0 w 6"/>
                    <a:gd name="T3" fmla="*/ 3 h 3"/>
                    <a:gd name="T4" fmla="*/ 3 w 6"/>
                    <a:gd name="T5" fmla="*/ 3 h 3"/>
                    <a:gd name="T6" fmla="*/ 6 w 6"/>
                    <a:gd name="T7" fmla="*/ 0 h 3"/>
                    <a:gd name="T8" fmla="*/ 3 w 6"/>
                    <a:gd name="T9" fmla="*/ 0 h 3"/>
                    <a:gd name="T10" fmla="*/ 3 w 6"/>
                    <a:gd name="T11" fmla="*/ 0 h 3"/>
                    <a:gd name="T12" fmla="*/ 0 w 6"/>
                    <a:gd name="T13" fmla="*/ 3 h 3"/>
                    <a:gd name="T14" fmla="*/ 0 w 6"/>
                    <a:gd name="T15" fmla="*/ 3 h 3"/>
                    <a:gd name="T16" fmla="*/ 0 w 6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3" y="3"/>
                      </a:lnTo>
                      <a:lnTo>
                        <a:pt x="6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41" name="Freeform 443"/>
                <p:cNvSpPr>
                  <a:spLocks/>
                </p:cNvSpPr>
                <p:nvPr/>
              </p:nvSpPr>
              <p:spPr bwMode="auto">
                <a:xfrm>
                  <a:off x="4966" y="3024"/>
                  <a:ext cx="3" cy="6"/>
                </a:xfrm>
                <a:custGeom>
                  <a:avLst/>
                  <a:gdLst>
                    <a:gd name="T0" fmla="*/ 0 w 3"/>
                    <a:gd name="T1" fmla="*/ 3 h 6"/>
                    <a:gd name="T2" fmla="*/ 0 w 3"/>
                    <a:gd name="T3" fmla="*/ 3 h 6"/>
                    <a:gd name="T4" fmla="*/ 0 w 3"/>
                    <a:gd name="T5" fmla="*/ 6 h 6"/>
                    <a:gd name="T6" fmla="*/ 3 w 3"/>
                    <a:gd name="T7" fmla="*/ 3 h 6"/>
                    <a:gd name="T8" fmla="*/ 3 w 3"/>
                    <a:gd name="T9" fmla="*/ 0 h 6"/>
                    <a:gd name="T10" fmla="*/ 3 w 3"/>
                    <a:gd name="T11" fmla="*/ 0 h 6"/>
                    <a:gd name="T12" fmla="*/ 0 w 3"/>
                    <a:gd name="T13" fmla="*/ 3 h 6"/>
                    <a:gd name="T14" fmla="*/ 0 w 3"/>
                    <a:gd name="T15" fmla="*/ 3 h 6"/>
                    <a:gd name="T16" fmla="*/ 0 w 3"/>
                    <a:gd name="T1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6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0" y="6"/>
                      </a:lnTo>
                      <a:lnTo>
                        <a:pt x="3" y="3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42" name="Freeform 444"/>
                <p:cNvSpPr>
                  <a:spLocks/>
                </p:cNvSpPr>
                <p:nvPr/>
              </p:nvSpPr>
              <p:spPr bwMode="auto">
                <a:xfrm>
                  <a:off x="4966" y="3024"/>
                  <a:ext cx="3" cy="3"/>
                </a:xfrm>
                <a:custGeom>
                  <a:avLst/>
                  <a:gdLst>
                    <a:gd name="T0" fmla="*/ 0 w 3"/>
                    <a:gd name="T1" fmla="*/ 0 h 3"/>
                    <a:gd name="T2" fmla="*/ 0 w 3"/>
                    <a:gd name="T3" fmla="*/ 0 h 3"/>
                    <a:gd name="T4" fmla="*/ 0 w 3"/>
                    <a:gd name="T5" fmla="*/ 3 h 3"/>
                    <a:gd name="T6" fmla="*/ 3 w 3"/>
                    <a:gd name="T7" fmla="*/ 0 h 3"/>
                    <a:gd name="T8" fmla="*/ 3 w 3"/>
                    <a:gd name="T9" fmla="*/ 0 h 3"/>
                    <a:gd name="T10" fmla="*/ 3 w 3"/>
                    <a:gd name="T11" fmla="*/ 0 h 3"/>
                    <a:gd name="T12" fmla="*/ 0 w 3"/>
                    <a:gd name="T13" fmla="*/ 0 h 3"/>
                    <a:gd name="T14" fmla="*/ 0 w 3"/>
                    <a:gd name="T15" fmla="*/ 0 h 3"/>
                    <a:gd name="T16" fmla="*/ 0 w 3"/>
                    <a:gd name="T1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43" name="Freeform 445"/>
                <p:cNvSpPr>
                  <a:spLocks/>
                </p:cNvSpPr>
                <p:nvPr/>
              </p:nvSpPr>
              <p:spPr bwMode="auto">
                <a:xfrm>
                  <a:off x="4966" y="3021"/>
                  <a:ext cx="3" cy="3"/>
                </a:xfrm>
                <a:custGeom>
                  <a:avLst/>
                  <a:gdLst>
                    <a:gd name="T0" fmla="*/ 0 w 3"/>
                    <a:gd name="T1" fmla="*/ 0 h 3"/>
                    <a:gd name="T2" fmla="*/ 0 w 3"/>
                    <a:gd name="T3" fmla="*/ 0 h 3"/>
                    <a:gd name="T4" fmla="*/ 0 w 3"/>
                    <a:gd name="T5" fmla="*/ 3 h 3"/>
                    <a:gd name="T6" fmla="*/ 3 w 3"/>
                    <a:gd name="T7" fmla="*/ 3 h 3"/>
                    <a:gd name="T8" fmla="*/ 3 w 3"/>
                    <a:gd name="T9" fmla="*/ 0 h 3"/>
                    <a:gd name="T10" fmla="*/ 3 w 3"/>
                    <a:gd name="T11" fmla="*/ 0 h 3"/>
                    <a:gd name="T12" fmla="*/ 0 w 3"/>
                    <a:gd name="T13" fmla="*/ 0 h 3"/>
                    <a:gd name="T14" fmla="*/ 0 w 3"/>
                    <a:gd name="T15" fmla="*/ 0 h 3"/>
                    <a:gd name="T16" fmla="*/ 0 w 3"/>
                    <a:gd name="T1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3" y="3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44" name="Freeform 446"/>
                <p:cNvSpPr>
                  <a:spLocks/>
                </p:cNvSpPr>
                <p:nvPr/>
              </p:nvSpPr>
              <p:spPr bwMode="auto">
                <a:xfrm>
                  <a:off x="4966" y="3018"/>
                  <a:ext cx="3" cy="3"/>
                </a:xfrm>
                <a:custGeom>
                  <a:avLst/>
                  <a:gdLst>
                    <a:gd name="T0" fmla="*/ 0 w 3"/>
                    <a:gd name="T1" fmla="*/ 0 h 3"/>
                    <a:gd name="T2" fmla="*/ 0 w 3"/>
                    <a:gd name="T3" fmla="*/ 0 h 3"/>
                    <a:gd name="T4" fmla="*/ 0 w 3"/>
                    <a:gd name="T5" fmla="*/ 3 h 3"/>
                    <a:gd name="T6" fmla="*/ 3 w 3"/>
                    <a:gd name="T7" fmla="*/ 3 h 3"/>
                    <a:gd name="T8" fmla="*/ 3 w 3"/>
                    <a:gd name="T9" fmla="*/ 0 h 3"/>
                    <a:gd name="T10" fmla="*/ 3 w 3"/>
                    <a:gd name="T11" fmla="*/ 0 h 3"/>
                    <a:gd name="T12" fmla="*/ 0 w 3"/>
                    <a:gd name="T13" fmla="*/ 0 h 3"/>
                    <a:gd name="T14" fmla="*/ 0 w 3"/>
                    <a:gd name="T15" fmla="*/ 0 h 3"/>
                    <a:gd name="T16" fmla="*/ 0 w 3"/>
                    <a:gd name="T1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3" y="3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45" name="Freeform 447"/>
                <p:cNvSpPr>
                  <a:spLocks/>
                </p:cNvSpPr>
                <p:nvPr/>
              </p:nvSpPr>
              <p:spPr bwMode="auto">
                <a:xfrm>
                  <a:off x="4966" y="3015"/>
                  <a:ext cx="3" cy="3"/>
                </a:xfrm>
                <a:custGeom>
                  <a:avLst/>
                  <a:gdLst>
                    <a:gd name="T0" fmla="*/ 0 w 3"/>
                    <a:gd name="T1" fmla="*/ 0 h 3"/>
                    <a:gd name="T2" fmla="*/ 0 w 3"/>
                    <a:gd name="T3" fmla="*/ 0 h 3"/>
                    <a:gd name="T4" fmla="*/ 0 w 3"/>
                    <a:gd name="T5" fmla="*/ 3 h 3"/>
                    <a:gd name="T6" fmla="*/ 3 w 3"/>
                    <a:gd name="T7" fmla="*/ 3 h 3"/>
                    <a:gd name="T8" fmla="*/ 3 w 3"/>
                    <a:gd name="T9" fmla="*/ 3 h 3"/>
                    <a:gd name="T10" fmla="*/ 3 w 3"/>
                    <a:gd name="T11" fmla="*/ 3 h 3"/>
                    <a:gd name="T12" fmla="*/ 0 w 3"/>
                    <a:gd name="T13" fmla="*/ 0 h 3"/>
                    <a:gd name="T14" fmla="*/ 0 w 3"/>
                    <a:gd name="T15" fmla="*/ 0 h 3"/>
                    <a:gd name="T16" fmla="*/ 0 w 3"/>
                    <a:gd name="T1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46" name="Freeform 448"/>
                <p:cNvSpPr>
                  <a:spLocks/>
                </p:cNvSpPr>
                <p:nvPr/>
              </p:nvSpPr>
              <p:spPr bwMode="auto">
                <a:xfrm>
                  <a:off x="4966" y="3012"/>
                  <a:ext cx="6" cy="6"/>
                </a:xfrm>
                <a:custGeom>
                  <a:avLst/>
                  <a:gdLst>
                    <a:gd name="T0" fmla="*/ 0 w 6"/>
                    <a:gd name="T1" fmla="*/ 0 h 6"/>
                    <a:gd name="T2" fmla="*/ 0 w 6"/>
                    <a:gd name="T3" fmla="*/ 0 h 6"/>
                    <a:gd name="T4" fmla="*/ 0 w 6"/>
                    <a:gd name="T5" fmla="*/ 3 h 6"/>
                    <a:gd name="T6" fmla="*/ 3 w 6"/>
                    <a:gd name="T7" fmla="*/ 6 h 6"/>
                    <a:gd name="T8" fmla="*/ 6 w 6"/>
                    <a:gd name="T9" fmla="*/ 3 h 6"/>
                    <a:gd name="T10" fmla="*/ 6 w 6"/>
                    <a:gd name="T11" fmla="*/ 3 h 6"/>
                    <a:gd name="T12" fmla="*/ 0 w 6"/>
                    <a:gd name="T13" fmla="*/ 0 h 6"/>
                    <a:gd name="T14" fmla="*/ 0 w 6"/>
                    <a:gd name="T15" fmla="*/ 0 h 6"/>
                    <a:gd name="T16" fmla="*/ 0 w 6"/>
                    <a:gd name="T1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3" y="6"/>
                      </a:lnTo>
                      <a:lnTo>
                        <a:pt x="6" y="3"/>
                      </a:lnTo>
                      <a:lnTo>
                        <a:pt x="6" y="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47" name="Freeform 449"/>
                <p:cNvSpPr>
                  <a:spLocks/>
                </p:cNvSpPr>
                <p:nvPr/>
              </p:nvSpPr>
              <p:spPr bwMode="auto">
                <a:xfrm>
                  <a:off x="4966" y="3012"/>
                  <a:ext cx="6" cy="3"/>
                </a:xfrm>
                <a:custGeom>
                  <a:avLst/>
                  <a:gdLst>
                    <a:gd name="T0" fmla="*/ 3 w 6"/>
                    <a:gd name="T1" fmla="*/ 0 h 3"/>
                    <a:gd name="T2" fmla="*/ 3 w 6"/>
                    <a:gd name="T3" fmla="*/ 0 h 3"/>
                    <a:gd name="T4" fmla="*/ 0 w 6"/>
                    <a:gd name="T5" fmla="*/ 0 h 3"/>
                    <a:gd name="T6" fmla="*/ 6 w 6"/>
                    <a:gd name="T7" fmla="*/ 3 h 3"/>
                    <a:gd name="T8" fmla="*/ 6 w 6"/>
                    <a:gd name="T9" fmla="*/ 3 h 3"/>
                    <a:gd name="T10" fmla="*/ 6 w 6"/>
                    <a:gd name="T11" fmla="*/ 3 h 3"/>
                    <a:gd name="T12" fmla="*/ 3 w 6"/>
                    <a:gd name="T13" fmla="*/ 0 h 3"/>
                    <a:gd name="T14" fmla="*/ 3 w 6"/>
                    <a:gd name="T15" fmla="*/ 0 h 3"/>
                    <a:gd name="T16" fmla="*/ 3 w 6"/>
                    <a:gd name="T1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3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6" y="3"/>
                      </a:lnTo>
                      <a:lnTo>
                        <a:pt x="6" y="3"/>
                      </a:lnTo>
                      <a:lnTo>
                        <a:pt x="6" y="3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48" name="Freeform 450"/>
                <p:cNvSpPr>
                  <a:spLocks/>
                </p:cNvSpPr>
                <p:nvPr/>
              </p:nvSpPr>
              <p:spPr bwMode="auto">
                <a:xfrm>
                  <a:off x="4969" y="3009"/>
                  <a:ext cx="6" cy="6"/>
                </a:xfrm>
                <a:custGeom>
                  <a:avLst/>
                  <a:gdLst>
                    <a:gd name="T0" fmla="*/ 3 w 6"/>
                    <a:gd name="T1" fmla="*/ 0 h 6"/>
                    <a:gd name="T2" fmla="*/ 3 w 6"/>
                    <a:gd name="T3" fmla="*/ 0 h 6"/>
                    <a:gd name="T4" fmla="*/ 0 w 6"/>
                    <a:gd name="T5" fmla="*/ 3 h 6"/>
                    <a:gd name="T6" fmla="*/ 3 w 6"/>
                    <a:gd name="T7" fmla="*/ 6 h 6"/>
                    <a:gd name="T8" fmla="*/ 6 w 6"/>
                    <a:gd name="T9" fmla="*/ 3 h 6"/>
                    <a:gd name="T10" fmla="*/ 3 w 6"/>
                    <a:gd name="T11" fmla="*/ 3 h 6"/>
                    <a:gd name="T12" fmla="*/ 3 w 6"/>
                    <a:gd name="T13" fmla="*/ 0 h 6"/>
                    <a:gd name="T14" fmla="*/ 3 w 6"/>
                    <a:gd name="T15" fmla="*/ 0 h 6"/>
                    <a:gd name="T16" fmla="*/ 3 w 6"/>
                    <a:gd name="T1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6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0" y="3"/>
                      </a:lnTo>
                      <a:lnTo>
                        <a:pt x="3" y="6"/>
                      </a:lnTo>
                      <a:lnTo>
                        <a:pt x="6" y="3"/>
                      </a:lnTo>
                      <a:lnTo>
                        <a:pt x="3" y="3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49" name="Freeform 451"/>
                <p:cNvSpPr>
                  <a:spLocks/>
                </p:cNvSpPr>
                <p:nvPr/>
              </p:nvSpPr>
              <p:spPr bwMode="auto">
                <a:xfrm>
                  <a:off x="4972" y="3009"/>
                  <a:ext cx="3" cy="3"/>
                </a:xfrm>
                <a:custGeom>
                  <a:avLst/>
                  <a:gdLst>
                    <a:gd name="T0" fmla="*/ 0 w 3"/>
                    <a:gd name="T1" fmla="*/ 0 h 3"/>
                    <a:gd name="T2" fmla="*/ 0 w 3"/>
                    <a:gd name="T3" fmla="*/ 0 h 3"/>
                    <a:gd name="T4" fmla="*/ 0 w 3"/>
                    <a:gd name="T5" fmla="*/ 0 h 3"/>
                    <a:gd name="T6" fmla="*/ 0 w 3"/>
                    <a:gd name="T7" fmla="*/ 3 h 3"/>
                    <a:gd name="T8" fmla="*/ 3 w 3"/>
                    <a:gd name="T9" fmla="*/ 3 h 3"/>
                    <a:gd name="T10" fmla="*/ 3 w 3"/>
                    <a:gd name="T11" fmla="*/ 3 h 3"/>
                    <a:gd name="T12" fmla="*/ 0 w 3"/>
                    <a:gd name="T13" fmla="*/ 0 h 3"/>
                    <a:gd name="T14" fmla="*/ 0 w 3"/>
                    <a:gd name="T15" fmla="*/ 0 h 3"/>
                    <a:gd name="T16" fmla="*/ 0 w 3"/>
                    <a:gd name="T1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50" name="Freeform 452"/>
                <p:cNvSpPr>
                  <a:spLocks/>
                </p:cNvSpPr>
                <p:nvPr/>
              </p:nvSpPr>
              <p:spPr bwMode="auto">
                <a:xfrm>
                  <a:off x="4972" y="3006"/>
                  <a:ext cx="6" cy="6"/>
                </a:xfrm>
                <a:custGeom>
                  <a:avLst/>
                  <a:gdLst>
                    <a:gd name="T0" fmla="*/ 3 w 6"/>
                    <a:gd name="T1" fmla="*/ 0 h 6"/>
                    <a:gd name="T2" fmla="*/ 3 w 6"/>
                    <a:gd name="T3" fmla="*/ 0 h 6"/>
                    <a:gd name="T4" fmla="*/ 0 w 6"/>
                    <a:gd name="T5" fmla="*/ 3 h 6"/>
                    <a:gd name="T6" fmla="*/ 3 w 6"/>
                    <a:gd name="T7" fmla="*/ 6 h 6"/>
                    <a:gd name="T8" fmla="*/ 6 w 6"/>
                    <a:gd name="T9" fmla="*/ 6 h 6"/>
                    <a:gd name="T10" fmla="*/ 6 w 6"/>
                    <a:gd name="T11" fmla="*/ 6 h 6"/>
                    <a:gd name="T12" fmla="*/ 3 w 6"/>
                    <a:gd name="T13" fmla="*/ 0 h 6"/>
                    <a:gd name="T14" fmla="*/ 3 w 6"/>
                    <a:gd name="T15" fmla="*/ 0 h 6"/>
                    <a:gd name="T16" fmla="*/ 3 w 6"/>
                    <a:gd name="T1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6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0" y="3"/>
                      </a:lnTo>
                      <a:lnTo>
                        <a:pt x="3" y="6"/>
                      </a:lnTo>
                      <a:lnTo>
                        <a:pt x="6" y="6"/>
                      </a:lnTo>
                      <a:lnTo>
                        <a:pt x="6" y="6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51" name="Freeform 453"/>
                <p:cNvSpPr>
                  <a:spLocks/>
                </p:cNvSpPr>
                <p:nvPr/>
              </p:nvSpPr>
              <p:spPr bwMode="auto">
                <a:xfrm>
                  <a:off x="4975" y="3006"/>
                  <a:ext cx="3" cy="6"/>
                </a:xfrm>
                <a:custGeom>
                  <a:avLst/>
                  <a:gdLst>
                    <a:gd name="T0" fmla="*/ 3 w 3"/>
                    <a:gd name="T1" fmla="*/ 0 h 6"/>
                    <a:gd name="T2" fmla="*/ 3 w 3"/>
                    <a:gd name="T3" fmla="*/ 0 h 6"/>
                    <a:gd name="T4" fmla="*/ 0 w 3"/>
                    <a:gd name="T5" fmla="*/ 0 h 6"/>
                    <a:gd name="T6" fmla="*/ 3 w 3"/>
                    <a:gd name="T7" fmla="*/ 6 h 6"/>
                    <a:gd name="T8" fmla="*/ 3 w 3"/>
                    <a:gd name="T9" fmla="*/ 6 h 6"/>
                    <a:gd name="T10" fmla="*/ 3 w 3"/>
                    <a:gd name="T11" fmla="*/ 6 h 6"/>
                    <a:gd name="T12" fmla="*/ 3 w 3"/>
                    <a:gd name="T13" fmla="*/ 0 h 6"/>
                    <a:gd name="T14" fmla="*/ 3 w 3"/>
                    <a:gd name="T15" fmla="*/ 0 h 6"/>
                    <a:gd name="T16" fmla="*/ 3 w 3"/>
                    <a:gd name="T1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6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3" y="6"/>
                      </a:lnTo>
                      <a:lnTo>
                        <a:pt x="3" y="6"/>
                      </a:lnTo>
                      <a:lnTo>
                        <a:pt x="3" y="6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52" name="Freeform 454"/>
                <p:cNvSpPr>
                  <a:spLocks/>
                </p:cNvSpPr>
                <p:nvPr/>
              </p:nvSpPr>
              <p:spPr bwMode="auto">
                <a:xfrm>
                  <a:off x="4978" y="3006"/>
                  <a:ext cx="3" cy="6"/>
                </a:xfrm>
                <a:custGeom>
                  <a:avLst/>
                  <a:gdLst>
                    <a:gd name="T0" fmla="*/ 3 w 3"/>
                    <a:gd name="T1" fmla="*/ 0 h 6"/>
                    <a:gd name="T2" fmla="*/ 3 w 3"/>
                    <a:gd name="T3" fmla="*/ 0 h 6"/>
                    <a:gd name="T4" fmla="*/ 0 w 3"/>
                    <a:gd name="T5" fmla="*/ 0 h 6"/>
                    <a:gd name="T6" fmla="*/ 0 w 3"/>
                    <a:gd name="T7" fmla="*/ 6 h 6"/>
                    <a:gd name="T8" fmla="*/ 3 w 3"/>
                    <a:gd name="T9" fmla="*/ 6 h 6"/>
                    <a:gd name="T10" fmla="*/ 3 w 3"/>
                    <a:gd name="T11" fmla="*/ 6 h 6"/>
                    <a:gd name="T12" fmla="*/ 3 w 3"/>
                    <a:gd name="T13" fmla="*/ 0 h 6"/>
                    <a:gd name="T14" fmla="*/ 3 w 3"/>
                    <a:gd name="T15" fmla="*/ 0 h 6"/>
                    <a:gd name="T16" fmla="*/ 3 w 3"/>
                    <a:gd name="T1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6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3" y="6"/>
                      </a:lnTo>
                      <a:lnTo>
                        <a:pt x="3" y="6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53" name="Freeform 455"/>
                <p:cNvSpPr>
                  <a:spLocks/>
                </p:cNvSpPr>
                <p:nvPr/>
              </p:nvSpPr>
              <p:spPr bwMode="auto">
                <a:xfrm>
                  <a:off x="4981" y="3006"/>
                  <a:ext cx="3" cy="6"/>
                </a:xfrm>
                <a:custGeom>
                  <a:avLst/>
                  <a:gdLst>
                    <a:gd name="T0" fmla="*/ 3 w 3"/>
                    <a:gd name="T1" fmla="*/ 3 h 6"/>
                    <a:gd name="T2" fmla="*/ 3 w 3"/>
                    <a:gd name="T3" fmla="*/ 3 h 6"/>
                    <a:gd name="T4" fmla="*/ 0 w 3"/>
                    <a:gd name="T5" fmla="*/ 0 h 6"/>
                    <a:gd name="T6" fmla="*/ 0 w 3"/>
                    <a:gd name="T7" fmla="*/ 6 h 6"/>
                    <a:gd name="T8" fmla="*/ 3 w 3"/>
                    <a:gd name="T9" fmla="*/ 6 h 6"/>
                    <a:gd name="T10" fmla="*/ 3 w 3"/>
                    <a:gd name="T11" fmla="*/ 6 h 6"/>
                    <a:gd name="T12" fmla="*/ 3 w 3"/>
                    <a:gd name="T13" fmla="*/ 3 h 6"/>
                    <a:gd name="T14" fmla="*/ 3 w 3"/>
                    <a:gd name="T15" fmla="*/ 3 h 6"/>
                    <a:gd name="T16" fmla="*/ 3 w 3"/>
                    <a:gd name="T1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6">
                      <a:moveTo>
                        <a:pt x="3" y="3"/>
                      </a:moveTo>
                      <a:lnTo>
                        <a:pt x="3" y="3"/>
                      </a:ln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3" y="6"/>
                      </a:lnTo>
                      <a:lnTo>
                        <a:pt x="3" y="6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54" name="Freeform 456"/>
                <p:cNvSpPr>
                  <a:spLocks/>
                </p:cNvSpPr>
                <p:nvPr/>
              </p:nvSpPr>
              <p:spPr bwMode="auto">
                <a:xfrm>
                  <a:off x="4984" y="3009"/>
                  <a:ext cx="3" cy="6"/>
                </a:xfrm>
                <a:custGeom>
                  <a:avLst/>
                  <a:gdLst>
                    <a:gd name="T0" fmla="*/ 3 w 3"/>
                    <a:gd name="T1" fmla="*/ 3 h 6"/>
                    <a:gd name="T2" fmla="*/ 3 w 3"/>
                    <a:gd name="T3" fmla="*/ 0 h 6"/>
                    <a:gd name="T4" fmla="*/ 0 w 3"/>
                    <a:gd name="T5" fmla="*/ 0 h 6"/>
                    <a:gd name="T6" fmla="*/ 0 w 3"/>
                    <a:gd name="T7" fmla="*/ 3 h 6"/>
                    <a:gd name="T8" fmla="*/ 3 w 3"/>
                    <a:gd name="T9" fmla="*/ 6 h 6"/>
                    <a:gd name="T10" fmla="*/ 0 w 3"/>
                    <a:gd name="T11" fmla="*/ 3 h 6"/>
                    <a:gd name="T12" fmla="*/ 3 w 3"/>
                    <a:gd name="T13" fmla="*/ 3 h 6"/>
                    <a:gd name="T14" fmla="*/ 3 w 3"/>
                    <a:gd name="T15" fmla="*/ 0 h 6"/>
                    <a:gd name="T16" fmla="*/ 3 w 3"/>
                    <a:gd name="T17" fmla="*/ 0 h 6"/>
                    <a:gd name="T18" fmla="*/ 3 w 3"/>
                    <a:gd name="T19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" h="6">
                      <a:moveTo>
                        <a:pt x="3" y="3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3" y="6"/>
                      </a:lnTo>
                      <a:lnTo>
                        <a:pt x="0" y="3"/>
                      </a:lnTo>
                      <a:lnTo>
                        <a:pt x="3" y="3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55" name="Freeform 457"/>
                <p:cNvSpPr>
                  <a:spLocks/>
                </p:cNvSpPr>
                <p:nvPr/>
              </p:nvSpPr>
              <p:spPr bwMode="auto">
                <a:xfrm>
                  <a:off x="4984" y="3012"/>
                  <a:ext cx="6" cy="3"/>
                </a:xfrm>
                <a:custGeom>
                  <a:avLst/>
                  <a:gdLst>
                    <a:gd name="T0" fmla="*/ 3 w 6"/>
                    <a:gd name="T1" fmla="*/ 3 h 3"/>
                    <a:gd name="T2" fmla="*/ 6 w 6"/>
                    <a:gd name="T3" fmla="*/ 0 h 3"/>
                    <a:gd name="T4" fmla="*/ 3 w 6"/>
                    <a:gd name="T5" fmla="*/ 0 h 3"/>
                    <a:gd name="T6" fmla="*/ 0 w 6"/>
                    <a:gd name="T7" fmla="*/ 0 h 3"/>
                    <a:gd name="T8" fmla="*/ 3 w 6"/>
                    <a:gd name="T9" fmla="*/ 3 h 3"/>
                    <a:gd name="T10" fmla="*/ 3 w 6"/>
                    <a:gd name="T11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" h="3">
                      <a:moveTo>
                        <a:pt x="3" y="3"/>
                      </a:moveTo>
                      <a:lnTo>
                        <a:pt x="6" y="0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3" y="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56" name="Freeform 458"/>
                <p:cNvSpPr>
                  <a:spLocks/>
                </p:cNvSpPr>
                <p:nvPr/>
              </p:nvSpPr>
              <p:spPr bwMode="auto">
                <a:xfrm>
                  <a:off x="5008" y="3027"/>
                  <a:ext cx="6" cy="3"/>
                </a:xfrm>
                <a:custGeom>
                  <a:avLst/>
                  <a:gdLst>
                    <a:gd name="T0" fmla="*/ 0 w 6"/>
                    <a:gd name="T1" fmla="*/ 3 h 3"/>
                    <a:gd name="T2" fmla="*/ 0 w 6"/>
                    <a:gd name="T3" fmla="*/ 3 h 3"/>
                    <a:gd name="T4" fmla="*/ 3 w 6"/>
                    <a:gd name="T5" fmla="*/ 3 h 3"/>
                    <a:gd name="T6" fmla="*/ 6 w 6"/>
                    <a:gd name="T7" fmla="*/ 0 h 3"/>
                    <a:gd name="T8" fmla="*/ 6 w 6"/>
                    <a:gd name="T9" fmla="*/ 0 h 3"/>
                    <a:gd name="T10" fmla="*/ 6 w 6"/>
                    <a:gd name="T11" fmla="*/ 0 h 3"/>
                    <a:gd name="T12" fmla="*/ 0 w 6"/>
                    <a:gd name="T13" fmla="*/ 3 h 3"/>
                    <a:gd name="T14" fmla="*/ 0 w 6"/>
                    <a:gd name="T15" fmla="*/ 3 h 3"/>
                    <a:gd name="T16" fmla="*/ 0 w 6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3" y="3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57" name="Freeform 459"/>
                <p:cNvSpPr>
                  <a:spLocks/>
                </p:cNvSpPr>
                <p:nvPr/>
              </p:nvSpPr>
              <p:spPr bwMode="auto">
                <a:xfrm>
                  <a:off x="5008" y="3024"/>
                  <a:ext cx="6" cy="6"/>
                </a:xfrm>
                <a:custGeom>
                  <a:avLst/>
                  <a:gdLst>
                    <a:gd name="T0" fmla="*/ 0 w 6"/>
                    <a:gd name="T1" fmla="*/ 3 h 6"/>
                    <a:gd name="T2" fmla="*/ 0 w 6"/>
                    <a:gd name="T3" fmla="*/ 3 h 6"/>
                    <a:gd name="T4" fmla="*/ 0 w 6"/>
                    <a:gd name="T5" fmla="*/ 6 h 6"/>
                    <a:gd name="T6" fmla="*/ 6 w 6"/>
                    <a:gd name="T7" fmla="*/ 3 h 6"/>
                    <a:gd name="T8" fmla="*/ 3 w 6"/>
                    <a:gd name="T9" fmla="*/ 0 h 6"/>
                    <a:gd name="T10" fmla="*/ 3 w 6"/>
                    <a:gd name="T11" fmla="*/ 0 h 6"/>
                    <a:gd name="T12" fmla="*/ 0 w 6"/>
                    <a:gd name="T13" fmla="*/ 3 h 6"/>
                    <a:gd name="T14" fmla="*/ 0 w 6"/>
                    <a:gd name="T15" fmla="*/ 3 h 6"/>
                    <a:gd name="T16" fmla="*/ 0 w 6"/>
                    <a:gd name="T1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6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0" y="6"/>
                      </a:lnTo>
                      <a:lnTo>
                        <a:pt x="6" y="3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58" name="Freeform 460"/>
                <p:cNvSpPr>
                  <a:spLocks/>
                </p:cNvSpPr>
                <p:nvPr/>
              </p:nvSpPr>
              <p:spPr bwMode="auto">
                <a:xfrm>
                  <a:off x="5008" y="3024"/>
                  <a:ext cx="3" cy="3"/>
                </a:xfrm>
                <a:custGeom>
                  <a:avLst/>
                  <a:gdLst>
                    <a:gd name="T0" fmla="*/ 0 w 3"/>
                    <a:gd name="T1" fmla="*/ 0 h 3"/>
                    <a:gd name="T2" fmla="*/ 0 w 3"/>
                    <a:gd name="T3" fmla="*/ 0 h 3"/>
                    <a:gd name="T4" fmla="*/ 0 w 3"/>
                    <a:gd name="T5" fmla="*/ 3 h 3"/>
                    <a:gd name="T6" fmla="*/ 3 w 3"/>
                    <a:gd name="T7" fmla="*/ 0 h 3"/>
                    <a:gd name="T8" fmla="*/ 3 w 3"/>
                    <a:gd name="T9" fmla="*/ 0 h 3"/>
                    <a:gd name="T10" fmla="*/ 3 w 3"/>
                    <a:gd name="T11" fmla="*/ 0 h 3"/>
                    <a:gd name="T12" fmla="*/ 0 w 3"/>
                    <a:gd name="T13" fmla="*/ 0 h 3"/>
                    <a:gd name="T14" fmla="*/ 0 w 3"/>
                    <a:gd name="T15" fmla="*/ 0 h 3"/>
                    <a:gd name="T16" fmla="*/ 0 w 3"/>
                    <a:gd name="T1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59" name="Freeform 461"/>
                <p:cNvSpPr>
                  <a:spLocks/>
                </p:cNvSpPr>
                <p:nvPr/>
              </p:nvSpPr>
              <p:spPr bwMode="auto">
                <a:xfrm>
                  <a:off x="5008" y="3021"/>
                  <a:ext cx="3" cy="3"/>
                </a:xfrm>
                <a:custGeom>
                  <a:avLst/>
                  <a:gdLst>
                    <a:gd name="T0" fmla="*/ 0 w 3"/>
                    <a:gd name="T1" fmla="*/ 0 h 3"/>
                    <a:gd name="T2" fmla="*/ 0 w 3"/>
                    <a:gd name="T3" fmla="*/ 0 h 3"/>
                    <a:gd name="T4" fmla="*/ 0 w 3"/>
                    <a:gd name="T5" fmla="*/ 3 h 3"/>
                    <a:gd name="T6" fmla="*/ 3 w 3"/>
                    <a:gd name="T7" fmla="*/ 3 h 3"/>
                    <a:gd name="T8" fmla="*/ 3 w 3"/>
                    <a:gd name="T9" fmla="*/ 0 h 3"/>
                    <a:gd name="T10" fmla="*/ 3 w 3"/>
                    <a:gd name="T11" fmla="*/ 0 h 3"/>
                    <a:gd name="T12" fmla="*/ 0 w 3"/>
                    <a:gd name="T13" fmla="*/ 0 h 3"/>
                    <a:gd name="T14" fmla="*/ 0 w 3"/>
                    <a:gd name="T15" fmla="*/ 0 h 3"/>
                    <a:gd name="T16" fmla="*/ 0 w 3"/>
                    <a:gd name="T1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3" y="3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60" name="Freeform 462"/>
                <p:cNvSpPr>
                  <a:spLocks/>
                </p:cNvSpPr>
                <p:nvPr/>
              </p:nvSpPr>
              <p:spPr bwMode="auto">
                <a:xfrm>
                  <a:off x="5008" y="3018"/>
                  <a:ext cx="3" cy="3"/>
                </a:xfrm>
                <a:custGeom>
                  <a:avLst/>
                  <a:gdLst>
                    <a:gd name="T0" fmla="*/ 0 w 3"/>
                    <a:gd name="T1" fmla="*/ 0 h 3"/>
                    <a:gd name="T2" fmla="*/ 0 w 3"/>
                    <a:gd name="T3" fmla="*/ 0 h 3"/>
                    <a:gd name="T4" fmla="*/ 0 w 3"/>
                    <a:gd name="T5" fmla="*/ 3 h 3"/>
                    <a:gd name="T6" fmla="*/ 3 w 3"/>
                    <a:gd name="T7" fmla="*/ 3 h 3"/>
                    <a:gd name="T8" fmla="*/ 3 w 3"/>
                    <a:gd name="T9" fmla="*/ 0 h 3"/>
                    <a:gd name="T10" fmla="*/ 3 w 3"/>
                    <a:gd name="T11" fmla="*/ 0 h 3"/>
                    <a:gd name="T12" fmla="*/ 0 w 3"/>
                    <a:gd name="T13" fmla="*/ 0 h 3"/>
                    <a:gd name="T14" fmla="*/ 0 w 3"/>
                    <a:gd name="T15" fmla="*/ 0 h 3"/>
                    <a:gd name="T16" fmla="*/ 0 w 3"/>
                    <a:gd name="T1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3" y="3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61" name="Freeform 463"/>
                <p:cNvSpPr>
                  <a:spLocks/>
                </p:cNvSpPr>
                <p:nvPr/>
              </p:nvSpPr>
              <p:spPr bwMode="auto">
                <a:xfrm>
                  <a:off x="5008" y="3015"/>
                  <a:ext cx="6" cy="3"/>
                </a:xfrm>
                <a:custGeom>
                  <a:avLst/>
                  <a:gdLst>
                    <a:gd name="T0" fmla="*/ 0 w 6"/>
                    <a:gd name="T1" fmla="*/ 0 h 3"/>
                    <a:gd name="T2" fmla="*/ 0 w 6"/>
                    <a:gd name="T3" fmla="*/ 0 h 3"/>
                    <a:gd name="T4" fmla="*/ 0 w 6"/>
                    <a:gd name="T5" fmla="*/ 3 h 3"/>
                    <a:gd name="T6" fmla="*/ 3 w 6"/>
                    <a:gd name="T7" fmla="*/ 3 h 3"/>
                    <a:gd name="T8" fmla="*/ 6 w 6"/>
                    <a:gd name="T9" fmla="*/ 3 h 3"/>
                    <a:gd name="T10" fmla="*/ 3 w 6"/>
                    <a:gd name="T11" fmla="*/ 3 h 3"/>
                    <a:gd name="T12" fmla="*/ 0 w 6"/>
                    <a:gd name="T13" fmla="*/ 0 h 3"/>
                    <a:gd name="T14" fmla="*/ 0 w 6"/>
                    <a:gd name="T15" fmla="*/ 0 h 3"/>
                    <a:gd name="T16" fmla="*/ 0 w 6"/>
                    <a:gd name="T1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3" y="3"/>
                      </a:lnTo>
                      <a:lnTo>
                        <a:pt x="6" y="3"/>
                      </a:lnTo>
                      <a:lnTo>
                        <a:pt x="3" y="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62" name="Freeform 464"/>
                <p:cNvSpPr>
                  <a:spLocks/>
                </p:cNvSpPr>
                <p:nvPr/>
              </p:nvSpPr>
              <p:spPr bwMode="auto">
                <a:xfrm>
                  <a:off x="5008" y="3012"/>
                  <a:ext cx="6" cy="6"/>
                </a:xfrm>
                <a:custGeom>
                  <a:avLst/>
                  <a:gdLst>
                    <a:gd name="T0" fmla="*/ 3 w 6"/>
                    <a:gd name="T1" fmla="*/ 0 h 6"/>
                    <a:gd name="T2" fmla="*/ 3 w 6"/>
                    <a:gd name="T3" fmla="*/ 0 h 6"/>
                    <a:gd name="T4" fmla="*/ 0 w 6"/>
                    <a:gd name="T5" fmla="*/ 3 h 6"/>
                    <a:gd name="T6" fmla="*/ 3 w 6"/>
                    <a:gd name="T7" fmla="*/ 6 h 6"/>
                    <a:gd name="T8" fmla="*/ 6 w 6"/>
                    <a:gd name="T9" fmla="*/ 3 h 6"/>
                    <a:gd name="T10" fmla="*/ 6 w 6"/>
                    <a:gd name="T11" fmla="*/ 3 h 6"/>
                    <a:gd name="T12" fmla="*/ 3 w 6"/>
                    <a:gd name="T13" fmla="*/ 0 h 6"/>
                    <a:gd name="T14" fmla="*/ 3 w 6"/>
                    <a:gd name="T15" fmla="*/ 0 h 6"/>
                    <a:gd name="T16" fmla="*/ 3 w 6"/>
                    <a:gd name="T1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6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0" y="3"/>
                      </a:lnTo>
                      <a:lnTo>
                        <a:pt x="3" y="6"/>
                      </a:lnTo>
                      <a:lnTo>
                        <a:pt x="6" y="3"/>
                      </a:lnTo>
                      <a:lnTo>
                        <a:pt x="6" y="3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63" name="Freeform 465"/>
                <p:cNvSpPr>
                  <a:spLocks/>
                </p:cNvSpPr>
                <p:nvPr/>
              </p:nvSpPr>
              <p:spPr bwMode="auto">
                <a:xfrm>
                  <a:off x="5011" y="3012"/>
                  <a:ext cx="3" cy="3"/>
                </a:xfrm>
                <a:custGeom>
                  <a:avLst/>
                  <a:gdLst>
                    <a:gd name="T0" fmla="*/ 0 w 3"/>
                    <a:gd name="T1" fmla="*/ 0 h 3"/>
                    <a:gd name="T2" fmla="*/ 0 w 3"/>
                    <a:gd name="T3" fmla="*/ 0 h 3"/>
                    <a:gd name="T4" fmla="*/ 0 w 3"/>
                    <a:gd name="T5" fmla="*/ 0 h 3"/>
                    <a:gd name="T6" fmla="*/ 3 w 3"/>
                    <a:gd name="T7" fmla="*/ 3 h 3"/>
                    <a:gd name="T8" fmla="*/ 3 w 3"/>
                    <a:gd name="T9" fmla="*/ 3 h 3"/>
                    <a:gd name="T10" fmla="*/ 3 w 3"/>
                    <a:gd name="T11" fmla="*/ 3 h 3"/>
                    <a:gd name="T12" fmla="*/ 0 w 3"/>
                    <a:gd name="T13" fmla="*/ 0 h 3"/>
                    <a:gd name="T14" fmla="*/ 0 w 3"/>
                    <a:gd name="T15" fmla="*/ 0 h 3"/>
                    <a:gd name="T16" fmla="*/ 0 w 3"/>
                    <a:gd name="T1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64" name="Freeform 466"/>
                <p:cNvSpPr>
                  <a:spLocks/>
                </p:cNvSpPr>
                <p:nvPr/>
              </p:nvSpPr>
              <p:spPr bwMode="auto">
                <a:xfrm>
                  <a:off x="5011" y="3009"/>
                  <a:ext cx="6" cy="6"/>
                </a:xfrm>
                <a:custGeom>
                  <a:avLst/>
                  <a:gdLst>
                    <a:gd name="T0" fmla="*/ 3 w 6"/>
                    <a:gd name="T1" fmla="*/ 0 h 6"/>
                    <a:gd name="T2" fmla="*/ 3 w 6"/>
                    <a:gd name="T3" fmla="*/ 0 h 6"/>
                    <a:gd name="T4" fmla="*/ 0 w 6"/>
                    <a:gd name="T5" fmla="*/ 3 h 6"/>
                    <a:gd name="T6" fmla="*/ 3 w 6"/>
                    <a:gd name="T7" fmla="*/ 6 h 6"/>
                    <a:gd name="T8" fmla="*/ 6 w 6"/>
                    <a:gd name="T9" fmla="*/ 3 h 6"/>
                    <a:gd name="T10" fmla="*/ 6 w 6"/>
                    <a:gd name="T11" fmla="*/ 3 h 6"/>
                    <a:gd name="T12" fmla="*/ 3 w 6"/>
                    <a:gd name="T13" fmla="*/ 0 h 6"/>
                    <a:gd name="T14" fmla="*/ 3 w 6"/>
                    <a:gd name="T15" fmla="*/ 0 h 6"/>
                    <a:gd name="T16" fmla="*/ 3 w 6"/>
                    <a:gd name="T1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6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0" y="3"/>
                      </a:lnTo>
                      <a:lnTo>
                        <a:pt x="3" y="6"/>
                      </a:lnTo>
                      <a:lnTo>
                        <a:pt x="6" y="3"/>
                      </a:lnTo>
                      <a:lnTo>
                        <a:pt x="6" y="3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65" name="Freeform 467"/>
                <p:cNvSpPr>
                  <a:spLocks/>
                </p:cNvSpPr>
                <p:nvPr/>
              </p:nvSpPr>
              <p:spPr bwMode="auto">
                <a:xfrm>
                  <a:off x="5014" y="3009"/>
                  <a:ext cx="3" cy="3"/>
                </a:xfrm>
                <a:custGeom>
                  <a:avLst/>
                  <a:gdLst>
                    <a:gd name="T0" fmla="*/ 3 w 3"/>
                    <a:gd name="T1" fmla="*/ 0 h 3"/>
                    <a:gd name="T2" fmla="*/ 0 w 3"/>
                    <a:gd name="T3" fmla="*/ 0 h 3"/>
                    <a:gd name="T4" fmla="*/ 0 w 3"/>
                    <a:gd name="T5" fmla="*/ 0 h 3"/>
                    <a:gd name="T6" fmla="*/ 3 w 3"/>
                    <a:gd name="T7" fmla="*/ 3 h 3"/>
                    <a:gd name="T8" fmla="*/ 3 w 3"/>
                    <a:gd name="T9" fmla="*/ 3 h 3"/>
                    <a:gd name="T10" fmla="*/ 3 w 3"/>
                    <a:gd name="T11" fmla="*/ 3 h 3"/>
                    <a:gd name="T12" fmla="*/ 3 w 3"/>
                    <a:gd name="T13" fmla="*/ 0 h 3"/>
                    <a:gd name="T14" fmla="*/ 0 w 3"/>
                    <a:gd name="T15" fmla="*/ 0 h 3"/>
                    <a:gd name="T16" fmla="*/ 0 w 3"/>
                    <a:gd name="T17" fmla="*/ 0 h 3"/>
                    <a:gd name="T18" fmla="*/ 3 w 3"/>
                    <a:gd name="T1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" h="3">
                      <a:moveTo>
                        <a:pt x="3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66" name="Freeform 468"/>
                <p:cNvSpPr>
                  <a:spLocks/>
                </p:cNvSpPr>
                <p:nvPr/>
              </p:nvSpPr>
              <p:spPr bwMode="auto">
                <a:xfrm>
                  <a:off x="5017" y="3006"/>
                  <a:ext cx="3" cy="6"/>
                </a:xfrm>
                <a:custGeom>
                  <a:avLst/>
                  <a:gdLst>
                    <a:gd name="T0" fmla="*/ 0 w 3"/>
                    <a:gd name="T1" fmla="*/ 0 h 6"/>
                    <a:gd name="T2" fmla="*/ 0 w 3"/>
                    <a:gd name="T3" fmla="*/ 0 h 6"/>
                    <a:gd name="T4" fmla="*/ 0 w 3"/>
                    <a:gd name="T5" fmla="*/ 3 h 6"/>
                    <a:gd name="T6" fmla="*/ 0 w 3"/>
                    <a:gd name="T7" fmla="*/ 6 h 6"/>
                    <a:gd name="T8" fmla="*/ 3 w 3"/>
                    <a:gd name="T9" fmla="*/ 6 h 6"/>
                    <a:gd name="T10" fmla="*/ 3 w 3"/>
                    <a:gd name="T11" fmla="*/ 6 h 6"/>
                    <a:gd name="T12" fmla="*/ 0 w 3"/>
                    <a:gd name="T13" fmla="*/ 0 h 6"/>
                    <a:gd name="T14" fmla="*/ 0 w 3"/>
                    <a:gd name="T15" fmla="*/ 0 h 6"/>
                    <a:gd name="T16" fmla="*/ 0 w 3"/>
                    <a:gd name="T1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6"/>
                      </a:lnTo>
                      <a:lnTo>
                        <a:pt x="3" y="6"/>
                      </a:lnTo>
                      <a:lnTo>
                        <a:pt x="3" y="6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67" name="Freeform 469"/>
                <p:cNvSpPr>
                  <a:spLocks/>
                </p:cNvSpPr>
                <p:nvPr/>
              </p:nvSpPr>
              <p:spPr bwMode="auto">
                <a:xfrm>
                  <a:off x="5017" y="3006"/>
                  <a:ext cx="6" cy="6"/>
                </a:xfrm>
                <a:custGeom>
                  <a:avLst/>
                  <a:gdLst>
                    <a:gd name="T0" fmla="*/ 6 w 6"/>
                    <a:gd name="T1" fmla="*/ 0 h 6"/>
                    <a:gd name="T2" fmla="*/ 3 w 6"/>
                    <a:gd name="T3" fmla="*/ 0 h 6"/>
                    <a:gd name="T4" fmla="*/ 0 w 6"/>
                    <a:gd name="T5" fmla="*/ 0 h 6"/>
                    <a:gd name="T6" fmla="*/ 3 w 6"/>
                    <a:gd name="T7" fmla="*/ 6 h 6"/>
                    <a:gd name="T8" fmla="*/ 6 w 6"/>
                    <a:gd name="T9" fmla="*/ 6 h 6"/>
                    <a:gd name="T10" fmla="*/ 3 w 6"/>
                    <a:gd name="T11" fmla="*/ 6 h 6"/>
                    <a:gd name="T12" fmla="*/ 6 w 6"/>
                    <a:gd name="T13" fmla="*/ 0 h 6"/>
                    <a:gd name="T14" fmla="*/ 3 w 6"/>
                    <a:gd name="T15" fmla="*/ 0 h 6"/>
                    <a:gd name="T16" fmla="*/ 3 w 6"/>
                    <a:gd name="T17" fmla="*/ 0 h 6"/>
                    <a:gd name="T18" fmla="*/ 6 w 6"/>
                    <a:gd name="T1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" h="6">
                      <a:moveTo>
                        <a:pt x="6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3" y="6"/>
                      </a:lnTo>
                      <a:lnTo>
                        <a:pt x="6" y="6"/>
                      </a:lnTo>
                      <a:lnTo>
                        <a:pt x="3" y="6"/>
                      </a:lnTo>
                      <a:lnTo>
                        <a:pt x="6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68" name="Freeform 470"/>
                <p:cNvSpPr>
                  <a:spLocks/>
                </p:cNvSpPr>
                <p:nvPr/>
              </p:nvSpPr>
              <p:spPr bwMode="auto">
                <a:xfrm>
                  <a:off x="5020" y="3006"/>
                  <a:ext cx="6" cy="6"/>
                </a:xfrm>
                <a:custGeom>
                  <a:avLst/>
                  <a:gdLst>
                    <a:gd name="T0" fmla="*/ 6 w 6"/>
                    <a:gd name="T1" fmla="*/ 0 h 6"/>
                    <a:gd name="T2" fmla="*/ 3 w 6"/>
                    <a:gd name="T3" fmla="*/ 0 h 6"/>
                    <a:gd name="T4" fmla="*/ 3 w 6"/>
                    <a:gd name="T5" fmla="*/ 0 h 6"/>
                    <a:gd name="T6" fmla="*/ 0 w 6"/>
                    <a:gd name="T7" fmla="*/ 6 h 6"/>
                    <a:gd name="T8" fmla="*/ 3 w 6"/>
                    <a:gd name="T9" fmla="*/ 6 h 6"/>
                    <a:gd name="T10" fmla="*/ 3 w 6"/>
                    <a:gd name="T11" fmla="*/ 6 h 6"/>
                    <a:gd name="T12" fmla="*/ 6 w 6"/>
                    <a:gd name="T13" fmla="*/ 0 h 6"/>
                    <a:gd name="T14" fmla="*/ 6 w 6"/>
                    <a:gd name="T15" fmla="*/ 0 h 6"/>
                    <a:gd name="T16" fmla="*/ 3 w 6"/>
                    <a:gd name="T17" fmla="*/ 0 h 6"/>
                    <a:gd name="T18" fmla="*/ 6 w 6"/>
                    <a:gd name="T1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" h="6">
                      <a:moveTo>
                        <a:pt x="6" y="0"/>
                      </a:move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0" y="6"/>
                      </a:lnTo>
                      <a:lnTo>
                        <a:pt x="3" y="6"/>
                      </a:lnTo>
                      <a:lnTo>
                        <a:pt x="3" y="6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3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69" name="Freeform 471"/>
                <p:cNvSpPr>
                  <a:spLocks/>
                </p:cNvSpPr>
                <p:nvPr/>
              </p:nvSpPr>
              <p:spPr bwMode="auto">
                <a:xfrm>
                  <a:off x="5023" y="3006"/>
                  <a:ext cx="6" cy="6"/>
                </a:xfrm>
                <a:custGeom>
                  <a:avLst/>
                  <a:gdLst>
                    <a:gd name="T0" fmla="*/ 6 w 6"/>
                    <a:gd name="T1" fmla="*/ 3 h 6"/>
                    <a:gd name="T2" fmla="*/ 3 w 6"/>
                    <a:gd name="T3" fmla="*/ 3 h 6"/>
                    <a:gd name="T4" fmla="*/ 3 w 6"/>
                    <a:gd name="T5" fmla="*/ 0 h 6"/>
                    <a:gd name="T6" fmla="*/ 0 w 6"/>
                    <a:gd name="T7" fmla="*/ 6 h 6"/>
                    <a:gd name="T8" fmla="*/ 3 w 6"/>
                    <a:gd name="T9" fmla="*/ 6 h 6"/>
                    <a:gd name="T10" fmla="*/ 3 w 6"/>
                    <a:gd name="T11" fmla="*/ 6 h 6"/>
                    <a:gd name="T12" fmla="*/ 6 w 6"/>
                    <a:gd name="T13" fmla="*/ 3 h 6"/>
                    <a:gd name="T14" fmla="*/ 6 w 6"/>
                    <a:gd name="T15" fmla="*/ 3 h 6"/>
                    <a:gd name="T16" fmla="*/ 3 w 6"/>
                    <a:gd name="T17" fmla="*/ 3 h 6"/>
                    <a:gd name="T18" fmla="*/ 6 w 6"/>
                    <a:gd name="T19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" h="6">
                      <a:moveTo>
                        <a:pt x="6" y="3"/>
                      </a:moveTo>
                      <a:lnTo>
                        <a:pt x="3" y="3"/>
                      </a:lnTo>
                      <a:lnTo>
                        <a:pt x="3" y="0"/>
                      </a:lnTo>
                      <a:lnTo>
                        <a:pt x="0" y="6"/>
                      </a:lnTo>
                      <a:lnTo>
                        <a:pt x="3" y="6"/>
                      </a:lnTo>
                      <a:lnTo>
                        <a:pt x="3" y="6"/>
                      </a:lnTo>
                      <a:lnTo>
                        <a:pt x="6" y="3"/>
                      </a:lnTo>
                      <a:lnTo>
                        <a:pt x="6" y="3"/>
                      </a:lnTo>
                      <a:lnTo>
                        <a:pt x="3" y="3"/>
                      </a:lnTo>
                      <a:lnTo>
                        <a:pt x="6" y="3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70" name="Freeform 472"/>
                <p:cNvSpPr>
                  <a:spLocks/>
                </p:cNvSpPr>
                <p:nvPr/>
              </p:nvSpPr>
              <p:spPr bwMode="auto">
                <a:xfrm>
                  <a:off x="5026" y="3009"/>
                  <a:ext cx="6" cy="6"/>
                </a:xfrm>
                <a:custGeom>
                  <a:avLst/>
                  <a:gdLst>
                    <a:gd name="T0" fmla="*/ 6 w 6"/>
                    <a:gd name="T1" fmla="*/ 3 h 6"/>
                    <a:gd name="T2" fmla="*/ 3 w 6"/>
                    <a:gd name="T3" fmla="*/ 0 h 6"/>
                    <a:gd name="T4" fmla="*/ 3 w 6"/>
                    <a:gd name="T5" fmla="*/ 0 h 6"/>
                    <a:gd name="T6" fmla="*/ 0 w 6"/>
                    <a:gd name="T7" fmla="*/ 3 h 6"/>
                    <a:gd name="T8" fmla="*/ 3 w 6"/>
                    <a:gd name="T9" fmla="*/ 6 h 6"/>
                    <a:gd name="T10" fmla="*/ 0 w 6"/>
                    <a:gd name="T11" fmla="*/ 3 h 6"/>
                    <a:gd name="T12" fmla="*/ 6 w 6"/>
                    <a:gd name="T13" fmla="*/ 3 h 6"/>
                    <a:gd name="T14" fmla="*/ 6 w 6"/>
                    <a:gd name="T15" fmla="*/ 0 h 6"/>
                    <a:gd name="T16" fmla="*/ 3 w 6"/>
                    <a:gd name="T17" fmla="*/ 0 h 6"/>
                    <a:gd name="T18" fmla="*/ 6 w 6"/>
                    <a:gd name="T19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" h="6">
                      <a:moveTo>
                        <a:pt x="6" y="3"/>
                      </a:move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0" y="3"/>
                      </a:lnTo>
                      <a:lnTo>
                        <a:pt x="3" y="6"/>
                      </a:lnTo>
                      <a:lnTo>
                        <a:pt x="0" y="3"/>
                      </a:lnTo>
                      <a:lnTo>
                        <a:pt x="6" y="3"/>
                      </a:lnTo>
                      <a:lnTo>
                        <a:pt x="6" y="0"/>
                      </a:lnTo>
                      <a:lnTo>
                        <a:pt x="3" y="0"/>
                      </a:lnTo>
                      <a:lnTo>
                        <a:pt x="6" y="3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71" name="Freeform 473"/>
                <p:cNvSpPr>
                  <a:spLocks/>
                </p:cNvSpPr>
                <p:nvPr/>
              </p:nvSpPr>
              <p:spPr bwMode="auto">
                <a:xfrm>
                  <a:off x="5026" y="3012"/>
                  <a:ext cx="6" cy="3"/>
                </a:xfrm>
                <a:custGeom>
                  <a:avLst/>
                  <a:gdLst>
                    <a:gd name="T0" fmla="*/ 6 w 6"/>
                    <a:gd name="T1" fmla="*/ 3 h 3"/>
                    <a:gd name="T2" fmla="*/ 6 w 6"/>
                    <a:gd name="T3" fmla="*/ 0 h 3"/>
                    <a:gd name="T4" fmla="*/ 6 w 6"/>
                    <a:gd name="T5" fmla="*/ 0 h 3"/>
                    <a:gd name="T6" fmla="*/ 0 w 6"/>
                    <a:gd name="T7" fmla="*/ 0 h 3"/>
                    <a:gd name="T8" fmla="*/ 3 w 6"/>
                    <a:gd name="T9" fmla="*/ 3 h 3"/>
                    <a:gd name="T10" fmla="*/ 6 w 6"/>
                    <a:gd name="T11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" h="3">
                      <a:moveTo>
                        <a:pt x="6" y="3"/>
                      </a:move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3" y="3"/>
                      </a:lnTo>
                      <a:lnTo>
                        <a:pt x="6" y="3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72" name="Freeform 474"/>
                <p:cNvSpPr>
                  <a:spLocks/>
                </p:cNvSpPr>
                <p:nvPr/>
              </p:nvSpPr>
              <p:spPr bwMode="auto">
                <a:xfrm>
                  <a:off x="4948" y="3012"/>
                  <a:ext cx="3" cy="3"/>
                </a:xfrm>
                <a:custGeom>
                  <a:avLst/>
                  <a:gdLst>
                    <a:gd name="T0" fmla="*/ 3 w 3"/>
                    <a:gd name="T1" fmla="*/ 3 h 3"/>
                    <a:gd name="T2" fmla="*/ 3 w 3"/>
                    <a:gd name="T3" fmla="*/ 3 h 3"/>
                    <a:gd name="T4" fmla="*/ 3 w 3"/>
                    <a:gd name="T5" fmla="*/ 0 h 3"/>
                    <a:gd name="T6" fmla="*/ 0 w 3"/>
                    <a:gd name="T7" fmla="*/ 3 h 3"/>
                    <a:gd name="T8" fmla="*/ 0 w 3"/>
                    <a:gd name="T9" fmla="*/ 3 h 3"/>
                    <a:gd name="T10" fmla="*/ 0 w 3"/>
                    <a:gd name="T11" fmla="*/ 3 h 3"/>
                    <a:gd name="T12" fmla="*/ 3 w 3"/>
                    <a:gd name="T13" fmla="*/ 3 h 3"/>
                    <a:gd name="T14" fmla="*/ 3 w 3"/>
                    <a:gd name="T15" fmla="*/ 3 h 3"/>
                    <a:gd name="T16" fmla="*/ 3 w 3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3">
                      <a:moveTo>
                        <a:pt x="3" y="3"/>
                      </a:moveTo>
                      <a:lnTo>
                        <a:pt x="3" y="3"/>
                      </a:lnTo>
                      <a:lnTo>
                        <a:pt x="3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73" name="Freeform 475"/>
                <p:cNvSpPr>
                  <a:spLocks/>
                </p:cNvSpPr>
                <p:nvPr/>
              </p:nvSpPr>
              <p:spPr bwMode="auto">
                <a:xfrm>
                  <a:off x="4948" y="3015"/>
                  <a:ext cx="6" cy="3"/>
                </a:xfrm>
                <a:custGeom>
                  <a:avLst/>
                  <a:gdLst>
                    <a:gd name="T0" fmla="*/ 6 w 6"/>
                    <a:gd name="T1" fmla="*/ 0 h 3"/>
                    <a:gd name="T2" fmla="*/ 6 w 6"/>
                    <a:gd name="T3" fmla="*/ 0 h 3"/>
                    <a:gd name="T4" fmla="*/ 3 w 6"/>
                    <a:gd name="T5" fmla="*/ 0 h 3"/>
                    <a:gd name="T6" fmla="*/ 0 w 6"/>
                    <a:gd name="T7" fmla="*/ 0 h 3"/>
                    <a:gd name="T8" fmla="*/ 0 w 6"/>
                    <a:gd name="T9" fmla="*/ 3 h 3"/>
                    <a:gd name="T10" fmla="*/ 0 w 6"/>
                    <a:gd name="T11" fmla="*/ 3 h 3"/>
                    <a:gd name="T12" fmla="*/ 6 w 6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" h="3">
                      <a:moveTo>
                        <a:pt x="6" y="0"/>
                      </a:moveTo>
                      <a:lnTo>
                        <a:pt x="6" y="0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74" name="Freeform 476"/>
                <p:cNvSpPr>
                  <a:spLocks/>
                </p:cNvSpPr>
                <p:nvPr/>
              </p:nvSpPr>
              <p:spPr bwMode="auto">
                <a:xfrm>
                  <a:off x="4948" y="3015"/>
                  <a:ext cx="6" cy="6"/>
                </a:xfrm>
                <a:custGeom>
                  <a:avLst/>
                  <a:gdLst>
                    <a:gd name="T0" fmla="*/ 6 w 6"/>
                    <a:gd name="T1" fmla="*/ 3 h 6"/>
                    <a:gd name="T2" fmla="*/ 6 w 6"/>
                    <a:gd name="T3" fmla="*/ 3 h 6"/>
                    <a:gd name="T4" fmla="*/ 6 w 6"/>
                    <a:gd name="T5" fmla="*/ 0 h 6"/>
                    <a:gd name="T6" fmla="*/ 0 w 6"/>
                    <a:gd name="T7" fmla="*/ 3 h 6"/>
                    <a:gd name="T8" fmla="*/ 0 w 6"/>
                    <a:gd name="T9" fmla="*/ 6 h 6"/>
                    <a:gd name="T10" fmla="*/ 0 w 6"/>
                    <a:gd name="T11" fmla="*/ 3 h 6"/>
                    <a:gd name="T12" fmla="*/ 6 w 6"/>
                    <a:gd name="T13" fmla="*/ 3 h 6"/>
                    <a:gd name="T14" fmla="*/ 6 w 6"/>
                    <a:gd name="T15" fmla="*/ 3 h 6"/>
                    <a:gd name="T16" fmla="*/ 6 w 6"/>
                    <a:gd name="T1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6">
                      <a:moveTo>
                        <a:pt x="6" y="3"/>
                      </a:moveTo>
                      <a:lnTo>
                        <a:pt x="6" y="3"/>
                      </a:lnTo>
                      <a:lnTo>
                        <a:pt x="6" y="0"/>
                      </a:lnTo>
                      <a:lnTo>
                        <a:pt x="0" y="3"/>
                      </a:lnTo>
                      <a:lnTo>
                        <a:pt x="0" y="6"/>
                      </a:lnTo>
                      <a:lnTo>
                        <a:pt x="0" y="3"/>
                      </a:lnTo>
                      <a:lnTo>
                        <a:pt x="6" y="3"/>
                      </a:lnTo>
                      <a:lnTo>
                        <a:pt x="6" y="3"/>
                      </a:lnTo>
                      <a:lnTo>
                        <a:pt x="6" y="3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75" name="Freeform 477"/>
                <p:cNvSpPr>
                  <a:spLocks/>
                </p:cNvSpPr>
                <p:nvPr/>
              </p:nvSpPr>
              <p:spPr bwMode="auto">
                <a:xfrm>
                  <a:off x="4948" y="3018"/>
                  <a:ext cx="6" cy="3"/>
                </a:xfrm>
                <a:custGeom>
                  <a:avLst/>
                  <a:gdLst>
                    <a:gd name="T0" fmla="*/ 6 w 6"/>
                    <a:gd name="T1" fmla="*/ 3 h 3"/>
                    <a:gd name="T2" fmla="*/ 6 w 6"/>
                    <a:gd name="T3" fmla="*/ 3 h 3"/>
                    <a:gd name="T4" fmla="*/ 6 w 6"/>
                    <a:gd name="T5" fmla="*/ 0 h 3"/>
                    <a:gd name="T6" fmla="*/ 0 w 6"/>
                    <a:gd name="T7" fmla="*/ 0 h 3"/>
                    <a:gd name="T8" fmla="*/ 0 w 6"/>
                    <a:gd name="T9" fmla="*/ 3 h 3"/>
                    <a:gd name="T10" fmla="*/ 0 w 6"/>
                    <a:gd name="T11" fmla="*/ 3 h 3"/>
                    <a:gd name="T12" fmla="*/ 6 w 6"/>
                    <a:gd name="T13" fmla="*/ 3 h 3"/>
                    <a:gd name="T14" fmla="*/ 6 w 6"/>
                    <a:gd name="T15" fmla="*/ 3 h 3"/>
                    <a:gd name="T16" fmla="*/ 6 w 6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3">
                      <a:moveTo>
                        <a:pt x="6" y="3"/>
                      </a:moveTo>
                      <a:lnTo>
                        <a:pt x="6" y="3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6" y="3"/>
                      </a:lnTo>
                      <a:lnTo>
                        <a:pt x="6" y="3"/>
                      </a:lnTo>
                      <a:lnTo>
                        <a:pt x="6" y="3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76" name="Freeform 478"/>
                <p:cNvSpPr>
                  <a:spLocks/>
                </p:cNvSpPr>
                <p:nvPr/>
              </p:nvSpPr>
              <p:spPr bwMode="auto">
                <a:xfrm>
                  <a:off x="4948" y="3021"/>
                  <a:ext cx="6" cy="3"/>
                </a:xfrm>
                <a:custGeom>
                  <a:avLst/>
                  <a:gdLst>
                    <a:gd name="T0" fmla="*/ 6 w 6"/>
                    <a:gd name="T1" fmla="*/ 3 h 3"/>
                    <a:gd name="T2" fmla="*/ 6 w 6"/>
                    <a:gd name="T3" fmla="*/ 3 h 3"/>
                    <a:gd name="T4" fmla="*/ 6 w 6"/>
                    <a:gd name="T5" fmla="*/ 0 h 3"/>
                    <a:gd name="T6" fmla="*/ 0 w 6"/>
                    <a:gd name="T7" fmla="*/ 0 h 3"/>
                    <a:gd name="T8" fmla="*/ 0 w 6"/>
                    <a:gd name="T9" fmla="*/ 3 h 3"/>
                    <a:gd name="T10" fmla="*/ 0 w 6"/>
                    <a:gd name="T11" fmla="*/ 3 h 3"/>
                    <a:gd name="T12" fmla="*/ 6 w 6"/>
                    <a:gd name="T13" fmla="*/ 3 h 3"/>
                    <a:gd name="T14" fmla="*/ 6 w 6"/>
                    <a:gd name="T15" fmla="*/ 3 h 3"/>
                    <a:gd name="T16" fmla="*/ 6 w 6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3">
                      <a:moveTo>
                        <a:pt x="6" y="3"/>
                      </a:moveTo>
                      <a:lnTo>
                        <a:pt x="6" y="3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6" y="3"/>
                      </a:lnTo>
                      <a:lnTo>
                        <a:pt x="6" y="3"/>
                      </a:lnTo>
                      <a:lnTo>
                        <a:pt x="6" y="3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77" name="Freeform 479"/>
                <p:cNvSpPr>
                  <a:spLocks/>
                </p:cNvSpPr>
                <p:nvPr/>
              </p:nvSpPr>
              <p:spPr bwMode="auto">
                <a:xfrm>
                  <a:off x="4948" y="3024"/>
                  <a:ext cx="6" cy="3"/>
                </a:xfrm>
                <a:custGeom>
                  <a:avLst/>
                  <a:gdLst>
                    <a:gd name="T0" fmla="*/ 3 w 6"/>
                    <a:gd name="T1" fmla="*/ 3 h 3"/>
                    <a:gd name="T2" fmla="*/ 3 w 6"/>
                    <a:gd name="T3" fmla="*/ 3 h 3"/>
                    <a:gd name="T4" fmla="*/ 6 w 6"/>
                    <a:gd name="T5" fmla="*/ 0 h 3"/>
                    <a:gd name="T6" fmla="*/ 0 w 6"/>
                    <a:gd name="T7" fmla="*/ 0 h 3"/>
                    <a:gd name="T8" fmla="*/ 0 w 6"/>
                    <a:gd name="T9" fmla="*/ 0 h 3"/>
                    <a:gd name="T10" fmla="*/ 0 w 6"/>
                    <a:gd name="T11" fmla="*/ 0 h 3"/>
                    <a:gd name="T12" fmla="*/ 3 w 6"/>
                    <a:gd name="T13" fmla="*/ 3 h 3"/>
                    <a:gd name="T14" fmla="*/ 3 w 6"/>
                    <a:gd name="T15" fmla="*/ 3 h 3"/>
                    <a:gd name="T16" fmla="*/ 3 w 6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3">
                      <a:moveTo>
                        <a:pt x="3" y="3"/>
                      </a:moveTo>
                      <a:lnTo>
                        <a:pt x="3" y="3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78" name="Freeform 480"/>
                <p:cNvSpPr>
                  <a:spLocks/>
                </p:cNvSpPr>
                <p:nvPr/>
              </p:nvSpPr>
              <p:spPr bwMode="auto">
                <a:xfrm>
                  <a:off x="4948" y="3024"/>
                  <a:ext cx="3" cy="6"/>
                </a:xfrm>
                <a:custGeom>
                  <a:avLst/>
                  <a:gdLst>
                    <a:gd name="T0" fmla="*/ 3 w 3"/>
                    <a:gd name="T1" fmla="*/ 6 h 6"/>
                    <a:gd name="T2" fmla="*/ 3 w 3"/>
                    <a:gd name="T3" fmla="*/ 6 h 6"/>
                    <a:gd name="T4" fmla="*/ 3 w 3"/>
                    <a:gd name="T5" fmla="*/ 3 h 6"/>
                    <a:gd name="T6" fmla="*/ 0 w 3"/>
                    <a:gd name="T7" fmla="*/ 0 h 6"/>
                    <a:gd name="T8" fmla="*/ 0 w 3"/>
                    <a:gd name="T9" fmla="*/ 3 h 6"/>
                    <a:gd name="T10" fmla="*/ 0 w 3"/>
                    <a:gd name="T11" fmla="*/ 3 h 6"/>
                    <a:gd name="T12" fmla="*/ 3 w 3"/>
                    <a:gd name="T13" fmla="*/ 6 h 6"/>
                    <a:gd name="T14" fmla="*/ 3 w 3"/>
                    <a:gd name="T15" fmla="*/ 6 h 6"/>
                    <a:gd name="T16" fmla="*/ 3 w 3"/>
                    <a:gd name="T17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6">
                      <a:moveTo>
                        <a:pt x="3" y="6"/>
                      </a:moveTo>
                      <a:lnTo>
                        <a:pt x="3" y="6"/>
                      </a:lnTo>
                      <a:lnTo>
                        <a:pt x="3" y="3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3" y="6"/>
                      </a:lnTo>
                      <a:lnTo>
                        <a:pt x="3" y="6"/>
                      </a:lnTo>
                      <a:lnTo>
                        <a:pt x="3" y="6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79" name="Freeform 481"/>
                <p:cNvSpPr>
                  <a:spLocks/>
                </p:cNvSpPr>
                <p:nvPr/>
              </p:nvSpPr>
              <p:spPr bwMode="auto">
                <a:xfrm>
                  <a:off x="4945" y="3027"/>
                  <a:ext cx="6" cy="3"/>
                </a:xfrm>
                <a:custGeom>
                  <a:avLst/>
                  <a:gdLst>
                    <a:gd name="T0" fmla="*/ 3 w 6"/>
                    <a:gd name="T1" fmla="*/ 3 h 3"/>
                    <a:gd name="T2" fmla="*/ 6 w 6"/>
                    <a:gd name="T3" fmla="*/ 3 h 3"/>
                    <a:gd name="T4" fmla="*/ 6 w 6"/>
                    <a:gd name="T5" fmla="*/ 3 h 3"/>
                    <a:gd name="T6" fmla="*/ 3 w 6"/>
                    <a:gd name="T7" fmla="*/ 0 h 3"/>
                    <a:gd name="T8" fmla="*/ 0 w 6"/>
                    <a:gd name="T9" fmla="*/ 0 h 3"/>
                    <a:gd name="T10" fmla="*/ 0 w 6"/>
                    <a:gd name="T11" fmla="*/ 0 h 3"/>
                    <a:gd name="T12" fmla="*/ 3 w 6"/>
                    <a:gd name="T13" fmla="*/ 3 h 3"/>
                    <a:gd name="T14" fmla="*/ 3 w 6"/>
                    <a:gd name="T15" fmla="*/ 3 h 3"/>
                    <a:gd name="T16" fmla="*/ 6 w 6"/>
                    <a:gd name="T17" fmla="*/ 3 h 3"/>
                    <a:gd name="T18" fmla="*/ 3 w 6"/>
                    <a:gd name="T1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" h="3">
                      <a:moveTo>
                        <a:pt x="3" y="3"/>
                      </a:moveTo>
                      <a:lnTo>
                        <a:pt x="6" y="3"/>
                      </a:lnTo>
                      <a:lnTo>
                        <a:pt x="6" y="3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6" y="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80" name="Freeform 482"/>
                <p:cNvSpPr>
                  <a:spLocks/>
                </p:cNvSpPr>
                <p:nvPr/>
              </p:nvSpPr>
              <p:spPr bwMode="auto">
                <a:xfrm>
                  <a:off x="4945" y="3027"/>
                  <a:ext cx="3" cy="6"/>
                </a:xfrm>
                <a:custGeom>
                  <a:avLst/>
                  <a:gdLst>
                    <a:gd name="T0" fmla="*/ 3 w 3"/>
                    <a:gd name="T1" fmla="*/ 6 h 6"/>
                    <a:gd name="T2" fmla="*/ 3 w 3"/>
                    <a:gd name="T3" fmla="*/ 6 h 6"/>
                    <a:gd name="T4" fmla="*/ 3 w 3"/>
                    <a:gd name="T5" fmla="*/ 3 h 6"/>
                    <a:gd name="T6" fmla="*/ 0 w 3"/>
                    <a:gd name="T7" fmla="*/ 0 h 6"/>
                    <a:gd name="T8" fmla="*/ 0 w 3"/>
                    <a:gd name="T9" fmla="*/ 3 h 6"/>
                    <a:gd name="T10" fmla="*/ 0 w 3"/>
                    <a:gd name="T11" fmla="*/ 3 h 6"/>
                    <a:gd name="T12" fmla="*/ 3 w 3"/>
                    <a:gd name="T13" fmla="*/ 6 h 6"/>
                    <a:gd name="T14" fmla="*/ 3 w 3"/>
                    <a:gd name="T15" fmla="*/ 6 h 6"/>
                    <a:gd name="T16" fmla="*/ 3 w 3"/>
                    <a:gd name="T17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6">
                      <a:moveTo>
                        <a:pt x="3" y="6"/>
                      </a:moveTo>
                      <a:lnTo>
                        <a:pt x="3" y="6"/>
                      </a:lnTo>
                      <a:lnTo>
                        <a:pt x="3" y="3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3" y="6"/>
                      </a:lnTo>
                      <a:lnTo>
                        <a:pt x="3" y="6"/>
                      </a:lnTo>
                      <a:lnTo>
                        <a:pt x="3" y="6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81" name="Freeform 483"/>
                <p:cNvSpPr>
                  <a:spLocks/>
                </p:cNvSpPr>
                <p:nvPr/>
              </p:nvSpPr>
              <p:spPr bwMode="auto">
                <a:xfrm>
                  <a:off x="4942" y="3030"/>
                  <a:ext cx="6" cy="3"/>
                </a:xfrm>
                <a:custGeom>
                  <a:avLst/>
                  <a:gdLst>
                    <a:gd name="T0" fmla="*/ 3 w 6"/>
                    <a:gd name="T1" fmla="*/ 3 h 3"/>
                    <a:gd name="T2" fmla="*/ 3 w 6"/>
                    <a:gd name="T3" fmla="*/ 3 h 3"/>
                    <a:gd name="T4" fmla="*/ 6 w 6"/>
                    <a:gd name="T5" fmla="*/ 3 h 3"/>
                    <a:gd name="T6" fmla="*/ 3 w 6"/>
                    <a:gd name="T7" fmla="*/ 0 h 3"/>
                    <a:gd name="T8" fmla="*/ 0 w 6"/>
                    <a:gd name="T9" fmla="*/ 0 h 3"/>
                    <a:gd name="T10" fmla="*/ 0 w 6"/>
                    <a:gd name="T11" fmla="*/ 0 h 3"/>
                    <a:gd name="T12" fmla="*/ 3 w 6"/>
                    <a:gd name="T13" fmla="*/ 3 h 3"/>
                    <a:gd name="T14" fmla="*/ 3 w 6"/>
                    <a:gd name="T15" fmla="*/ 3 h 3"/>
                    <a:gd name="T16" fmla="*/ 3 w 6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3">
                      <a:moveTo>
                        <a:pt x="3" y="3"/>
                      </a:moveTo>
                      <a:lnTo>
                        <a:pt x="3" y="3"/>
                      </a:lnTo>
                      <a:lnTo>
                        <a:pt x="6" y="3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82" name="Freeform 484"/>
                <p:cNvSpPr>
                  <a:spLocks/>
                </p:cNvSpPr>
                <p:nvPr/>
              </p:nvSpPr>
              <p:spPr bwMode="auto">
                <a:xfrm>
                  <a:off x="4942" y="3030"/>
                  <a:ext cx="3" cy="6"/>
                </a:xfrm>
                <a:custGeom>
                  <a:avLst/>
                  <a:gdLst>
                    <a:gd name="T0" fmla="*/ 0 w 3"/>
                    <a:gd name="T1" fmla="*/ 6 h 6"/>
                    <a:gd name="T2" fmla="*/ 0 w 3"/>
                    <a:gd name="T3" fmla="*/ 6 h 6"/>
                    <a:gd name="T4" fmla="*/ 3 w 3"/>
                    <a:gd name="T5" fmla="*/ 3 h 6"/>
                    <a:gd name="T6" fmla="*/ 0 w 3"/>
                    <a:gd name="T7" fmla="*/ 0 h 6"/>
                    <a:gd name="T8" fmla="*/ 0 w 3"/>
                    <a:gd name="T9" fmla="*/ 0 h 6"/>
                    <a:gd name="T10" fmla="*/ 0 w 3"/>
                    <a:gd name="T11" fmla="*/ 0 h 6"/>
                    <a:gd name="T12" fmla="*/ 0 w 3"/>
                    <a:gd name="T13" fmla="*/ 6 h 6"/>
                    <a:gd name="T14" fmla="*/ 0 w 3"/>
                    <a:gd name="T15" fmla="*/ 6 h 6"/>
                    <a:gd name="T16" fmla="*/ 0 w 3"/>
                    <a:gd name="T17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6">
                      <a:moveTo>
                        <a:pt x="0" y="6"/>
                      </a:moveTo>
                      <a:lnTo>
                        <a:pt x="0" y="6"/>
                      </a:lnTo>
                      <a:lnTo>
                        <a:pt x="3" y="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83" name="Freeform 485"/>
                <p:cNvSpPr>
                  <a:spLocks/>
                </p:cNvSpPr>
                <p:nvPr/>
              </p:nvSpPr>
              <p:spPr bwMode="auto">
                <a:xfrm>
                  <a:off x="4939" y="3030"/>
                  <a:ext cx="3" cy="6"/>
                </a:xfrm>
                <a:custGeom>
                  <a:avLst/>
                  <a:gdLst>
                    <a:gd name="T0" fmla="*/ 0 w 3"/>
                    <a:gd name="T1" fmla="*/ 6 h 6"/>
                    <a:gd name="T2" fmla="*/ 0 w 3"/>
                    <a:gd name="T3" fmla="*/ 6 h 6"/>
                    <a:gd name="T4" fmla="*/ 3 w 3"/>
                    <a:gd name="T5" fmla="*/ 6 h 6"/>
                    <a:gd name="T6" fmla="*/ 3 w 3"/>
                    <a:gd name="T7" fmla="*/ 0 h 6"/>
                    <a:gd name="T8" fmla="*/ 0 w 3"/>
                    <a:gd name="T9" fmla="*/ 0 h 6"/>
                    <a:gd name="T10" fmla="*/ 0 w 3"/>
                    <a:gd name="T11" fmla="*/ 0 h 6"/>
                    <a:gd name="T12" fmla="*/ 0 w 3"/>
                    <a:gd name="T13" fmla="*/ 6 h 6"/>
                    <a:gd name="T14" fmla="*/ 0 w 3"/>
                    <a:gd name="T15" fmla="*/ 6 h 6"/>
                    <a:gd name="T16" fmla="*/ 0 w 3"/>
                    <a:gd name="T17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6">
                      <a:moveTo>
                        <a:pt x="0" y="6"/>
                      </a:moveTo>
                      <a:lnTo>
                        <a:pt x="0" y="6"/>
                      </a:lnTo>
                      <a:lnTo>
                        <a:pt x="3" y="6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84" name="Freeform 486"/>
                <p:cNvSpPr>
                  <a:spLocks/>
                </p:cNvSpPr>
                <p:nvPr/>
              </p:nvSpPr>
              <p:spPr bwMode="auto">
                <a:xfrm>
                  <a:off x="4936" y="3030"/>
                  <a:ext cx="3" cy="6"/>
                </a:xfrm>
                <a:custGeom>
                  <a:avLst/>
                  <a:gdLst>
                    <a:gd name="T0" fmla="*/ 0 w 3"/>
                    <a:gd name="T1" fmla="*/ 6 h 6"/>
                    <a:gd name="T2" fmla="*/ 0 w 3"/>
                    <a:gd name="T3" fmla="*/ 6 h 6"/>
                    <a:gd name="T4" fmla="*/ 3 w 3"/>
                    <a:gd name="T5" fmla="*/ 6 h 6"/>
                    <a:gd name="T6" fmla="*/ 3 w 3"/>
                    <a:gd name="T7" fmla="*/ 0 h 6"/>
                    <a:gd name="T8" fmla="*/ 0 w 3"/>
                    <a:gd name="T9" fmla="*/ 0 h 6"/>
                    <a:gd name="T10" fmla="*/ 0 w 3"/>
                    <a:gd name="T11" fmla="*/ 0 h 6"/>
                    <a:gd name="T12" fmla="*/ 0 w 3"/>
                    <a:gd name="T13" fmla="*/ 6 h 6"/>
                    <a:gd name="T14" fmla="*/ 0 w 3"/>
                    <a:gd name="T15" fmla="*/ 6 h 6"/>
                    <a:gd name="T16" fmla="*/ 0 w 3"/>
                    <a:gd name="T17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6">
                      <a:moveTo>
                        <a:pt x="0" y="6"/>
                      </a:moveTo>
                      <a:lnTo>
                        <a:pt x="0" y="6"/>
                      </a:lnTo>
                      <a:lnTo>
                        <a:pt x="3" y="6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85" name="Freeform 487"/>
                <p:cNvSpPr>
                  <a:spLocks/>
                </p:cNvSpPr>
                <p:nvPr/>
              </p:nvSpPr>
              <p:spPr bwMode="auto">
                <a:xfrm>
                  <a:off x="4933" y="3030"/>
                  <a:ext cx="3" cy="6"/>
                </a:xfrm>
                <a:custGeom>
                  <a:avLst/>
                  <a:gdLst>
                    <a:gd name="T0" fmla="*/ 0 w 3"/>
                    <a:gd name="T1" fmla="*/ 3 h 6"/>
                    <a:gd name="T2" fmla="*/ 0 w 3"/>
                    <a:gd name="T3" fmla="*/ 3 h 6"/>
                    <a:gd name="T4" fmla="*/ 3 w 3"/>
                    <a:gd name="T5" fmla="*/ 6 h 6"/>
                    <a:gd name="T6" fmla="*/ 3 w 3"/>
                    <a:gd name="T7" fmla="*/ 0 h 6"/>
                    <a:gd name="T8" fmla="*/ 3 w 3"/>
                    <a:gd name="T9" fmla="*/ 0 h 6"/>
                    <a:gd name="T10" fmla="*/ 3 w 3"/>
                    <a:gd name="T11" fmla="*/ 0 h 6"/>
                    <a:gd name="T12" fmla="*/ 0 w 3"/>
                    <a:gd name="T13" fmla="*/ 3 h 6"/>
                    <a:gd name="T14" fmla="*/ 0 w 3"/>
                    <a:gd name="T15" fmla="*/ 3 h 6"/>
                    <a:gd name="T16" fmla="*/ 0 w 3"/>
                    <a:gd name="T1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6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3" y="6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86" name="Freeform 488"/>
                <p:cNvSpPr>
                  <a:spLocks/>
                </p:cNvSpPr>
                <p:nvPr/>
              </p:nvSpPr>
              <p:spPr bwMode="auto">
                <a:xfrm>
                  <a:off x="4930" y="3030"/>
                  <a:ext cx="6" cy="3"/>
                </a:xfrm>
                <a:custGeom>
                  <a:avLst/>
                  <a:gdLst>
                    <a:gd name="T0" fmla="*/ 0 w 6"/>
                    <a:gd name="T1" fmla="*/ 3 h 3"/>
                    <a:gd name="T2" fmla="*/ 3 w 6"/>
                    <a:gd name="T3" fmla="*/ 3 h 3"/>
                    <a:gd name="T4" fmla="*/ 3 w 6"/>
                    <a:gd name="T5" fmla="*/ 3 h 3"/>
                    <a:gd name="T6" fmla="*/ 6 w 6"/>
                    <a:gd name="T7" fmla="*/ 0 h 3"/>
                    <a:gd name="T8" fmla="*/ 3 w 6"/>
                    <a:gd name="T9" fmla="*/ 0 h 3"/>
                    <a:gd name="T10" fmla="*/ 3 w 6"/>
                    <a:gd name="T11" fmla="*/ 0 h 3"/>
                    <a:gd name="T12" fmla="*/ 0 w 6"/>
                    <a:gd name="T13" fmla="*/ 3 h 3"/>
                    <a:gd name="T14" fmla="*/ 0 w 6"/>
                    <a:gd name="T15" fmla="*/ 3 h 3"/>
                    <a:gd name="T16" fmla="*/ 3 w 6"/>
                    <a:gd name="T17" fmla="*/ 3 h 3"/>
                    <a:gd name="T18" fmla="*/ 0 w 6"/>
                    <a:gd name="T1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" h="3">
                      <a:moveTo>
                        <a:pt x="0" y="3"/>
                      </a:move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6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3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87" name="Freeform 489"/>
                <p:cNvSpPr>
                  <a:spLocks/>
                </p:cNvSpPr>
                <p:nvPr/>
              </p:nvSpPr>
              <p:spPr bwMode="auto">
                <a:xfrm>
                  <a:off x="4930" y="3027"/>
                  <a:ext cx="3" cy="6"/>
                </a:xfrm>
                <a:custGeom>
                  <a:avLst/>
                  <a:gdLst>
                    <a:gd name="T0" fmla="*/ 0 w 3"/>
                    <a:gd name="T1" fmla="*/ 3 h 6"/>
                    <a:gd name="T2" fmla="*/ 0 w 3"/>
                    <a:gd name="T3" fmla="*/ 3 h 6"/>
                    <a:gd name="T4" fmla="*/ 0 w 3"/>
                    <a:gd name="T5" fmla="*/ 6 h 6"/>
                    <a:gd name="T6" fmla="*/ 3 w 3"/>
                    <a:gd name="T7" fmla="*/ 3 h 6"/>
                    <a:gd name="T8" fmla="*/ 3 w 3"/>
                    <a:gd name="T9" fmla="*/ 0 h 6"/>
                    <a:gd name="T10" fmla="*/ 0 w 3"/>
                    <a:gd name="T11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" h="6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0" y="6"/>
                      </a:lnTo>
                      <a:lnTo>
                        <a:pt x="3" y="3"/>
                      </a:lnTo>
                      <a:lnTo>
                        <a:pt x="3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88" name="Freeform 490"/>
                <p:cNvSpPr>
                  <a:spLocks/>
                </p:cNvSpPr>
                <p:nvPr/>
              </p:nvSpPr>
              <p:spPr bwMode="auto">
                <a:xfrm>
                  <a:off x="4987" y="3012"/>
                  <a:ext cx="3" cy="3"/>
                </a:xfrm>
                <a:custGeom>
                  <a:avLst/>
                  <a:gdLst>
                    <a:gd name="T0" fmla="*/ 3 w 3"/>
                    <a:gd name="T1" fmla="*/ 3 h 3"/>
                    <a:gd name="T2" fmla="*/ 3 w 3"/>
                    <a:gd name="T3" fmla="*/ 3 h 3"/>
                    <a:gd name="T4" fmla="*/ 3 w 3"/>
                    <a:gd name="T5" fmla="*/ 0 h 3"/>
                    <a:gd name="T6" fmla="*/ 0 w 3"/>
                    <a:gd name="T7" fmla="*/ 3 h 3"/>
                    <a:gd name="T8" fmla="*/ 0 w 3"/>
                    <a:gd name="T9" fmla="*/ 3 h 3"/>
                    <a:gd name="T10" fmla="*/ 0 w 3"/>
                    <a:gd name="T11" fmla="*/ 3 h 3"/>
                    <a:gd name="T12" fmla="*/ 3 w 3"/>
                    <a:gd name="T13" fmla="*/ 3 h 3"/>
                    <a:gd name="T14" fmla="*/ 3 w 3"/>
                    <a:gd name="T15" fmla="*/ 3 h 3"/>
                    <a:gd name="T16" fmla="*/ 3 w 3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3">
                      <a:moveTo>
                        <a:pt x="3" y="3"/>
                      </a:moveTo>
                      <a:lnTo>
                        <a:pt x="3" y="3"/>
                      </a:lnTo>
                      <a:lnTo>
                        <a:pt x="3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89" name="Freeform 491"/>
                <p:cNvSpPr>
                  <a:spLocks/>
                </p:cNvSpPr>
                <p:nvPr/>
              </p:nvSpPr>
              <p:spPr bwMode="auto">
                <a:xfrm>
                  <a:off x="4987" y="3015"/>
                  <a:ext cx="6" cy="3"/>
                </a:xfrm>
                <a:custGeom>
                  <a:avLst/>
                  <a:gdLst>
                    <a:gd name="T0" fmla="*/ 6 w 6"/>
                    <a:gd name="T1" fmla="*/ 0 h 3"/>
                    <a:gd name="T2" fmla="*/ 6 w 6"/>
                    <a:gd name="T3" fmla="*/ 0 h 3"/>
                    <a:gd name="T4" fmla="*/ 3 w 6"/>
                    <a:gd name="T5" fmla="*/ 0 h 3"/>
                    <a:gd name="T6" fmla="*/ 0 w 6"/>
                    <a:gd name="T7" fmla="*/ 0 h 3"/>
                    <a:gd name="T8" fmla="*/ 0 w 6"/>
                    <a:gd name="T9" fmla="*/ 3 h 3"/>
                    <a:gd name="T10" fmla="*/ 0 w 6"/>
                    <a:gd name="T11" fmla="*/ 3 h 3"/>
                    <a:gd name="T12" fmla="*/ 6 w 6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" h="3">
                      <a:moveTo>
                        <a:pt x="6" y="0"/>
                      </a:moveTo>
                      <a:lnTo>
                        <a:pt x="6" y="0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90" name="Freeform 492"/>
                <p:cNvSpPr>
                  <a:spLocks/>
                </p:cNvSpPr>
                <p:nvPr/>
              </p:nvSpPr>
              <p:spPr bwMode="auto">
                <a:xfrm>
                  <a:off x="4987" y="3015"/>
                  <a:ext cx="6" cy="6"/>
                </a:xfrm>
                <a:custGeom>
                  <a:avLst/>
                  <a:gdLst>
                    <a:gd name="T0" fmla="*/ 6 w 6"/>
                    <a:gd name="T1" fmla="*/ 3 h 6"/>
                    <a:gd name="T2" fmla="*/ 6 w 6"/>
                    <a:gd name="T3" fmla="*/ 3 h 6"/>
                    <a:gd name="T4" fmla="*/ 6 w 6"/>
                    <a:gd name="T5" fmla="*/ 0 h 6"/>
                    <a:gd name="T6" fmla="*/ 0 w 6"/>
                    <a:gd name="T7" fmla="*/ 3 h 6"/>
                    <a:gd name="T8" fmla="*/ 0 w 6"/>
                    <a:gd name="T9" fmla="*/ 6 h 6"/>
                    <a:gd name="T10" fmla="*/ 0 w 6"/>
                    <a:gd name="T11" fmla="*/ 3 h 6"/>
                    <a:gd name="T12" fmla="*/ 6 w 6"/>
                    <a:gd name="T13" fmla="*/ 3 h 6"/>
                    <a:gd name="T14" fmla="*/ 6 w 6"/>
                    <a:gd name="T15" fmla="*/ 3 h 6"/>
                    <a:gd name="T16" fmla="*/ 6 w 6"/>
                    <a:gd name="T1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6">
                      <a:moveTo>
                        <a:pt x="6" y="3"/>
                      </a:moveTo>
                      <a:lnTo>
                        <a:pt x="6" y="3"/>
                      </a:lnTo>
                      <a:lnTo>
                        <a:pt x="6" y="0"/>
                      </a:lnTo>
                      <a:lnTo>
                        <a:pt x="0" y="3"/>
                      </a:lnTo>
                      <a:lnTo>
                        <a:pt x="0" y="6"/>
                      </a:lnTo>
                      <a:lnTo>
                        <a:pt x="0" y="3"/>
                      </a:lnTo>
                      <a:lnTo>
                        <a:pt x="6" y="3"/>
                      </a:lnTo>
                      <a:lnTo>
                        <a:pt x="6" y="3"/>
                      </a:lnTo>
                      <a:lnTo>
                        <a:pt x="6" y="3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91" name="Freeform 493"/>
                <p:cNvSpPr>
                  <a:spLocks/>
                </p:cNvSpPr>
                <p:nvPr/>
              </p:nvSpPr>
              <p:spPr bwMode="auto">
                <a:xfrm>
                  <a:off x="4987" y="3018"/>
                  <a:ext cx="6" cy="3"/>
                </a:xfrm>
                <a:custGeom>
                  <a:avLst/>
                  <a:gdLst>
                    <a:gd name="T0" fmla="*/ 6 w 6"/>
                    <a:gd name="T1" fmla="*/ 3 h 3"/>
                    <a:gd name="T2" fmla="*/ 6 w 6"/>
                    <a:gd name="T3" fmla="*/ 3 h 3"/>
                    <a:gd name="T4" fmla="*/ 6 w 6"/>
                    <a:gd name="T5" fmla="*/ 0 h 3"/>
                    <a:gd name="T6" fmla="*/ 0 w 6"/>
                    <a:gd name="T7" fmla="*/ 0 h 3"/>
                    <a:gd name="T8" fmla="*/ 0 w 6"/>
                    <a:gd name="T9" fmla="*/ 3 h 3"/>
                    <a:gd name="T10" fmla="*/ 0 w 6"/>
                    <a:gd name="T11" fmla="*/ 3 h 3"/>
                    <a:gd name="T12" fmla="*/ 6 w 6"/>
                    <a:gd name="T13" fmla="*/ 3 h 3"/>
                    <a:gd name="T14" fmla="*/ 6 w 6"/>
                    <a:gd name="T15" fmla="*/ 3 h 3"/>
                    <a:gd name="T16" fmla="*/ 6 w 6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3">
                      <a:moveTo>
                        <a:pt x="6" y="3"/>
                      </a:moveTo>
                      <a:lnTo>
                        <a:pt x="6" y="3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6" y="3"/>
                      </a:lnTo>
                      <a:lnTo>
                        <a:pt x="6" y="3"/>
                      </a:lnTo>
                      <a:lnTo>
                        <a:pt x="6" y="3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92" name="Freeform 494"/>
                <p:cNvSpPr>
                  <a:spLocks/>
                </p:cNvSpPr>
                <p:nvPr/>
              </p:nvSpPr>
              <p:spPr bwMode="auto">
                <a:xfrm>
                  <a:off x="4987" y="3021"/>
                  <a:ext cx="6" cy="3"/>
                </a:xfrm>
                <a:custGeom>
                  <a:avLst/>
                  <a:gdLst>
                    <a:gd name="T0" fmla="*/ 6 w 6"/>
                    <a:gd name="T1" fmla="*/ 3 h 3"/>
                    <a:gd name="T2" fmla="*/ 6 w 6"/>
                    <a:gd name="T3" fmla="*/ 3 h 3"/>
                    <a:gd name="T4" fmla="*/ 6 w 6"/>
                    <a:gd name="T5" fmla="*/ 0 h 3"/>
                    <a:gd name="T6" fmla="*/ 0 w 6"/>
                    <a:gd name="T7" fmla="*/ 0 h 3"/>
                    <a:gd name="T8" fmla="*/ 0 w 6"/>
                    <a:gd name="T9" fmla="*/ 3 h 3"/>
                    <a:gd name="T10" fmla="*/ 0 w 6"/>
                    <a:gd name="T11" fmla="*/ 3 h 3"/>
                    <a:gd name="T12" fmla="*/ 6 w 6"/>
                    <a:gd name="T13" fmla="*/ 3 h 3"/>
                    <a:gd name="T14" fmla="*/ 6 w 6"/>
                    <a:gd name="T15" fmla="*/ 3 h 3"/>
                    <a:gd name="T16" fmla="*/ 6 w 6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3">
                      <a:moveTo>
                        <a:pt x="6" y="3"/>
                      </a:moveTo>
                      <a:lnTo>
                        <a:pt x="6" y="3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6" y="3"/>
                      </a:lnTo>
                      <a:lnTo>
                        <a:pt x="6" y="3"/>
                      </a:lnTo>
                      <a:lnTo>
                        <a:pt x="6" y="3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93" name="Freeform 495"/>
                <p:cNvSpPr>
                  <a:spLocks/>
                </p:cNvSpPr>
                <p:nvPr/>
              </p:nvSpPr>
              <p:spPr bwMode="auto">
                <a:xfrm>
                  <a:off x="4987" y="3024"/>
                  <a:ext cx="6" cy="3"/>
                </a:xfrm>
                <a:custGeom>
                  <a:avLst/>
                  <a:gdLst>
                    <a:gd name="T0" fmla="*/ 3 w 6"/>
                    <a:gd name="T1" fmla="*/ 3 h 3"/>
                    <a:gd name="T2" fmla="*/ 6 w 6"/>
                    <a:gd name="T3" fmla="*/ 3 h 3"/>
                    <a:gd name="T4" fmla="*/ 6 w 6"/>
                    <a:gd name="T5" fmla="*/ 0 h 3"/>
                    <a:gd name="T6" fmla="*/ 0 w 6"/>
                    <a:gd name="T7" fmla="*/ 0 h 3"/>
                    <a:gd name="T8" fmla="*/ 0 w 6"/>
                    <a:gd name="T9" fmla="*/ 0 h 3"/>
                    <a:gd name="T10" fmla="*/ 0 w 6"/>
                    <a:gd name="T11" fmla="*/ 0 h 3"/>
                    <a:gd name="T12" fmla="*/ 3 w 6"/>
                    <a:gd name="T13" fmla="*/ 3 h 3"/>
                    <a:gd name="T14" fmla="*/ 3 w 6"/>
                    <a:gd name="T15" fmla="*/ 3 h 3"/>
                    <a:gd name="T16" fmla="*/ 6 w 6"/>
                    <a:gd name="T17" fmla="*/ 3 h 3"/>
                    <a:gd name="T18" fmla="*/ 3 w 6"/>
                    <a:gd name="T1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" h="3">
                      <a:moveTo>
                        <a:pt x="3" y="3"/>
                      </a:moveTo>
                      <a:lnTo>
                        <a:pt x="6" y="3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6" y="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94" name="Freeform 496"/>
                <p:cNvSpPr>
                  <a:spLocks/>
                </p:cNvSpPr>
                <p:nvPr/>
              </p:nvSpPr>
              <p:spPr bwMode="auto">
                <a:xfrm>
                  <a:off x="4987" y="3024"/>
                  <a:ext cx="3" cy="6"/>
                </a:xfrm>
                <a:custGeom>
                  <a:avLst/>
                  <a:gdLst>
                    <a:gd name="T0" fmla="*/ 3 w 3"/>
                    <a:gd name="T1" fmla="*/ 6 h 6"/>
                    <a:gd name="T2" fmla="*/ 3 w 3"/>
                    <a:gd name="T3" fmla="*/ 6 h 6"/>
                    <a:gd name="T4" fmla="*/ 3 w 3"/>
                    <a:gd name="T5" fmla="*/ 3 h 6"/>
                    <a:gd name="T6" fmla="*/ 0 w 3"/>
                    <a:gd name="T7" fmla="*/ 0 h 6"/>
                    <a:gd name="T8" fmla="*/ 0 w 3"/>
                    <a:gd name="T9" fmla="*/ 3 h 6"/>
                    <a:gd name="T10" fmla="*/ 0 w 3"/>
                    <a:gd name="T11" fmla="*/ 3 h 6"/>
                    <a:gd name="T12" fmla="*/ 3 w 3"/>
                    <a:gd name="T13" fmla="*/ 6 h 6"/>
                    <a:gd name="T14" fmla="*/ 3 w 3"/>
                    <a:gd name="T15" fmla="*/ 6 h 6"/>
                    <a:gd name="T16" fmla="*/ 3 w 3"/>
                    <a:gd name="T17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6">
                      <a:moveTo>
                        <a:pt x="3" y="6"/>
                      </a:moveTo>
                      <a:lnTo>
                        <a:pt x="3" y="6"/>
                      </a:lnTo>
                      <a:lnTo>
                        <a:pt x="3" y="3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3" y="6"/>
                      </a:lnTo>
                      <a:lnTo>
                        <a:pt x="3" y="6"/>
                      </a:lnTo>
                      <a:lnTo>
                        <a:pt x="3" y="6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95" name="Freeform 497"/>
                <p:cNvSpPr>
                  <a:spLocks/>
                </p:cNvSpPr>
                <p:nvPr/>
              </p:nvSpPr>
              <p:spPr bwMode="auto">
                <a:xfrm>
                  <a:off x="4984" y="3027"/>
                  <a:ext cx="6" cy="3"/>
                </a:xfrm>
                <a:custGeom>
                  <a:avLst/>
                  <a:gdLst>
                    <a:gd name="T0" fmla="*/ 3 w 6"/>
                    <a:gd name="T1" fmla="*/ 3 h 3"/>
                    <a:gd name="T2" fmla="*/ 6 w 6"/>
                    <a:gd name="T3" fmla="*/ 3 h 3"/>
                    <a:gd name="T4" fmla="*/ 6 w 6"/>
                    <a:gd name="T5" fmla="*/ 3 h 3"/>
                    <a:gd name="T6" fmla="*/ 3 w 6"/>
                    <a:gd name="T7" fmla="*/ 0 h 3"/>
                    <a:gd name="T8" fmla="*/ 0 w 6"/>
                    <a:gd name="T9" fmla="*/ 0 h 3"/>
                    <a:gd name="T10" fmla="*/ 3 w 6"/>
                    <a:gd name="T11" fmla="*/ 0 h 3"/>
                    <a:gd name="T12" fmla="*/ 3 w 6"/>
                    <a:gd name="T13" fmla="*/ 3 h 3"/>
                    <a:gd name="T14" fmla="*/ 3 w 6"/>
                    <a:gd name="T15" fmla="*/ 3 h 3"/>
                    <a:gd name="T16" fmla="*/ 6 w 6"/>
                    <a:gd name="T17" fmla="*/ 3 h 3"/>
                    <a:gd name="T18" fmla="*/ 3 w 6"/>
                    <a:gd name="T1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" h="3">
                      <a:moveTo>
                        <a:pt x="3" y="3"/>
                      </a:moveTo>
                      <a:lnTo>
                        <a:pt x="6" y="3"/>
                      </a:lnTo>
                      <a:lnTo>
                        <a:pt x="6" y="3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6" y="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96" name="Freeform 498"/>
                <p:cNvSpPr>
                  <a:spLocks/>
                </p:cNvSpPr>
                <p:nvPr/>
              </p:nvSpPr>
              <p:spPr bwMode="auto">
                <a:xfrm>
                  <a:off x="4984" y="3027"/>
                  <a:ext cx="3" cy="6"/>
                </a:xfrm>
                <a:custGeom>
                  <a:avLst/>
                  <a:gdLst>
                    <a:gd name="T0" fmla="*/ 3 w 3"/>
                    <a:gd name="T1" fmla="*/ 6 h 6"/>
                    <a:gd name="T2" fmla="*/ 3 w 3"/>
                    <a:gd name="T3" fmla="*/ 6 h 6"/>
                    <a:gd name="T4" fmla="*/ 3 w 3"/>
                    <a:gd name="T5" fmla="*/ 3 h 6"/>
                    <a:gd name="T6" fmla="*/ 3 w 3"/>
                    <a:gd name="T7" fmla="*/ 0 h 6"/>
                    <a:gd name="T8" fmla="*/ 0 w 3"/>
                    <a:gd name="T9" fmla="*/ 3 h 6"/>
                    <a:gd name="T10" fmla="*/ 0 w 3"/>
                    <a:gd name="T11" fmla="*/ 3 h 6"/>
                    <a:gd name="T12" fmla="*/ 3 w 3"/>
                    <a:gd name="T13" fmla="*/ 6 h 6"/>
                    <a:gd name="T14" fmla="*/ 3 w 3"/>
                    <a:gd name="T15" fmla="*/ 6 h 6"/>
                    <a:gd name="T16" fmla="*/ 3 w 3"/>
                    <a:gd name="T17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6">
                      <a:moveTo>
                        <a:pt x="3" y="6"/>
                      </a:moveTo>
                      <a:lnTo>
                        <a:pt x="3" y="6"/>
                      </a:lnTo>
                      <a:lnTo>
                        <a:pt x="3" y="3"/>
                      </a:lnTo>
                      <a:lnTo>
                        <a:pt x="3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3" y="6"/>
                      </a:lnTo>
                      <a:lnTo>
                        <a:pt x="3" y="6"/>
                      </a:lnTo>
                      <a:lnTo>
                        <a:pt x="3" y="6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97" name="Freeform 499"/>
                <p:cNvSpPr>
                  <a:spLocks/>
                </p:cNvSpPr>
                <p:nvPr/>
              </p:nvSpPr>
              <p:spPr bwMode="auto">
                <a:xfrm>
                  <a:off x="4981" y="3030"/>
                  <a:ext cx="6" cy="3"/>
                </a:xfrm>
                <a:custGeom>
                  <a:avLst/>
                  <a:gdLst>
                    <a:gd name="T0" fmla="*/ 3 w 6"/>
                    <a:gd name="T1" fmla="*/ 3 h 3"/>
                    <a:gd name="T2" fmla="*/ 3 w 6"/>
                    <a:gd name="T3" fmla="*/ 3 h 3"/>
                    <a:gd name="T4" fmla="*/ 6 w 6"/>
                    <a:gd name="T5" fmla="*/ 3 h 3"/>
                    <a:gd name="T6" fmla="*/ 3 w 6"/>
                    <a:gd name="T7" fmla="*/ 0 h 3"/>
                    <a:gd name="T8" fmla="*/ 0 w 6"/>
                    <a:gd name="T9" fmla="*/ 0 h 3"/>
                    <a:gd name="T10" fmla="*/ 3 w 6"/>
                    <a:gd name="T11" fmla="*/ 0 h 3"/>
                    <a:gd name="T12" fmla="*/ 3 w 6"/>
                    <a:gd name="T13" fmla="*/ 3 h 3"/>
                    <a:gd name="T14" fmla="*/ 3 w 6"/>
                    <a:gd name="T15" fmla="*/ 3 h 3"/>
                    <a:gd name="T16" fmla="*/ 3 w 6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3">
                      <a:moveTo>
                        <a:pt x="3" y="3"/>
                      </a:moveTo>
                      <a:lnTo>
                        <a:pt x="3" y="3"/>
                      </a:lnTo>
                      <a:lnTo>
                        <a:pt x="6" y="3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98" name="Freeform 500"/>
                <p:cNvSpPr>
                  <a:spLocks/>
                </p:cNvSpPr>
                <p:nvPr/>
              </p:nvSpPr>
              <p:spPr bwMode="auto">
                <a:xfrm>
                  <a:off x="4981" y="3030"/>
                  <a:ext cx="3" cy="6"/>
                </a:xfrm>
                <a:custGeom>
                  <a:avLst/>
                  <a:gdLst>
                    <a:gd name="T0" fmla="*/ 0 w 3"/>
                    <a:gd name="T1" fmla="*/ 6 h 6"/>
                    <a:gd name="T2" fmla="*/ 0 w 3"/>
                    <a:gd name="T3" fmla="*/ 6 h 6"/>
                    <a:gd name="T4" fmla="*/ 3 w 3"/>
                    <a:gd name="T5" fmla="*/ 3 h 6"/>
                    <a:gd name="T6" fmla="*/ 3 w 3"/>
                    <a:gd name="T7" fmla="*/ 0 h 6"/>
                    <a:gd name="T8" fmla="*/ 0 w 3"/>
                    <a:gd name="T9" fmla="*/ 0 h 6"/>
                    <a:gd name="T10" fmla="*/ 0 w 3"/>
                    <a:gd name="T11" fmla="*/ 0 h 6"/>
                    <a:gd name="T12" fmla="*/ 0 w 3"/>
                    <a:gd name="T13" fmla="*/ 6 h 6"/>
                    <a:gd name="T14" fmla="*/ 0 w 3"/>
                    <a:gd name="T15" fmla="*/ 6 h 6"/>
                    <a:gd name="T16" fmla="*/ 0 w 3"/>
                    <a:gd name="T17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6">
                      <a:moveTo>
                        <a:pt x="0" y="6"/>
                      </a:moveTo>
                      <a:lnTo>
                        <a:pt x="0" y="6"/>
                      </a:lnTo>
                      <a:lnTo>
                        <a:pt x="3" y="3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99" name="Freeform 501"/>
                <p:cNvSpPr>
                  <a:spLocks/>
                </p:cNvSpPr>
                <p:nvPr/>
              </p:nvSpPr>
              <p:spPr bwMode="auto">
                <a:xfrm>
                  <a:off x="4978" y="3030"/>
                  <a:ext cx="3" cy="6"/>
                </a:xfrm>
                <a:custGeom>
                  <a:avLst/>
                  <a:gdLst>
                    <a:gd name="T0" fmla="*/ 0 w 3"/>
                    <a:gd name="T1" fmla="*/ 6 h 6"/>
                    <a:gd name="T2" fmla="*/ 0 w 3"/>
                    <a:gd name="T3" fmla="*/ 6 h 6"/>
                    <a:gd name="T4" fmla="*/ 3 w 3"/>
                    <a:gd name="T5" fmla="*/ 6 h 6"/>
                    <a:gd name="T6" fmla="*/ 3 w 3"/>
                    <a:gd name="T7" fmla="*/ 0 h 6"/>
                    <a:gd name="T8" fmla="*/ 0 w 3"/>
                    <a:gd name="T9" fmla="*/ 0 h 6"/>
                    <a:gd name="T10" fmla="*/ 0 w 3"/>
                    <a:gd name="T11" fmla="*/ 0 h 6"/>
                    <a:gd name="T12" fmla="*/ 0 w 3"/>
                    <a:gd name="T13" fmla="*/ 6 h 6"/>
                    <a:gd name="T14" fmla="*/ 0 w 3"/>
                    <a:gd name="T15" fmla="*/ 6 h 6"/>
                    <a:gd name="T16" fmla="*/ 0 w 3"/>
                    <a:gd name="T17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6">
                      <a:moveTo>
                        <a:pt x="0" y="6"/>
                      </a:moveTo>
                      <a:lnTo>
                        <a:pt x="0" y="6"/>
                      </a:lnTo>
                      <a:lnTo>
                        <a:pt x="3" y="6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500" name="Freeform 502"/>
                <p:cNvSpPr>
                  <a:spLocks/>
                </p:cNvSpPr>
                <p:nvPr/>
              </p:nvSpPr>
              <p:spPr bwMode="auto">
                <a:xfrm>
                  <a:off x="4975" y="3030"/>
                  <a:ext cx="3" cy="6"/>
                </a:xfrm>
                <a:custGeom>
                  <a:avLst/>
                  <a:gdLst>
                    <a:gd name="T0" fmla="*/ 0 w 3"/>
                    <a:gd name="T1" fmla="*/ 6 h 6"/>
                    <a:gd name="T2" fmla="*/ 0 w 3"/>
                    <a:gd name="T3" fmla="*/ 6 h 6"/>
                    <a:gd name="T4" fmla="*/ 3 w 3"/>
                    <a:gd name="T5" fmla="*/ 6 h 6"/>
                    <a:gd name="T6" fmla="*/ 3 w 3"/>
                    <a:gd name="T7" fmla="*/ 0 h 6"/>
                    <a:gd name="T8" fmla="*/ 3 w 3"/>
                    <a:gd name="T9" fmla="*/ 0 h 6"/>
                    <a:gd name="T10" fmla="*/ 3 w 3"/>
                    <a:gd name="T11" fmla="*/ 0 h 6"/>
                    <a:gd name="T12" fmla="*/ 0 w 3"/>
                    <a:gd name="T13" fmla="*/ 6 h 6"/>
                    <a:gd name="T14" fmla="*/ 0 w 3"/>
                    <a:gd name="T15" fmla="*/ 6 h 6"/>
                    <a:gd name="T16" fmla="*/ 0 w 3"/>
                    <a:gd name="T17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6">
                      <a:moveTo>
                        <a:pt x="0" y="6"/>
                      </a:moveTo>
                      <a:lnTo>
                        <a:pt x="0" y="6"/>
                      </a:lnTo>
                      <a:lnTo>
                        <a:pt x="3" y="6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501" name="Freeform 503"/>
                <p:cNvSpPr>
                  <a:spLocks/>
                </p:cNvSpPr>
                <p:nvPr/>
              </p:nvSpPr>
              <p:spPr bwMode="auto">
                <a:xfrm>
                  <a:off x="4972" y="3030"/>
                  <a:ext cx="6" cy="6"/>
                </a:xfrm>
                <a:custGeom>
                  <a:avLst/>
                  <a:gdLst>
                    <a:gd name="T0" fmla="*/ 0 w 6"/>
                    <a:gd name="T1" fmla="*/ 3 h 6"/>
                    <a:gd name="T2" fmla="*/ 3 w 6"/>
                    <a:gd name="T3" fmla="*/ 3 h 6"/>
                    <a:gd name="T4" fmla="*/ 3 w 6"/>
                    <a:gd name="T5" fmla="*/ 6 h 6"/>
                    <a:gd name="T6" fmla="*/ 6 w 6"/>
                    <a:gd name="T7" fmla="*/ 0 h 6"/>
                    <a:gd name="T8" fmla="*/ 3 w 6"/>
                    <a:gd name="T9" fmla="*/ 0 h 6"/>
                    <a:gd name="T10" fmla="*/ 3 w 6"/>
                    <a:gd name="T11" fmla="*/ 0 h 6"/>
                    <a:gd name="T12" fmla="*/ 0 w 6"/>
                    <a:gd name="T13" fmla="*/ 3 h 6"/>
                    <a:gd name="T14" fmla="*/ 0 w 6"/>
                    <a:gd name="T15" fmla="*/ 3 h 6"/>
                    <a:gd name="T16" fmla="*/ 3 w 6"/>
                    <a:gd name="T17" fmla="*/ 3 h 6"/>
                    <a:gd name="T18" fmla="*/ 0 w 6"/>
                    <a:gd name="T19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" h="6">
                      <a:moveTo>
                        <a:pt x="0" y="3"/>
                      </a:moveTo>
                      <a:lnTo>
                        <a:pt x="3" y="3"/>
                      </a:lnTo>
                      <a:lnTo>
                        <a:pt x="3" y="6"/>
                      </a:lnTo>
                      <a:lnTo>
                        <a:pt x="6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3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502" name="Freeform 504"/>
                <p:cNvSpPr>
                  <a:spLocks/>
                </p:cNvSpPr>
                <p:nvPr/>
              </p:nvSpPr>
              <p:spPr bwMode="auto">
                <a:xfrm>
                  <a:off x="4969" y="3030"/>
                  <a:ext cx="6" cy="3"/>
                </a:xfrm>
                <a:custGeom>
                  <a:avLst/>
                  <a:gdLst>
                    <a:gd name="T0" fmla="*/ 0 w 6"/>
                    <a:gd name="T1" fmla="*/ 3 h 3"/>
                    <a:gd name="T2" fmla="*/ 3 w 6"/>
                    <a:gd name="T3" fmla="*/ 3 h 3"/>
                    <a:gd name="T4" fmla="*/ 3 w 6"/>
                    <a:gd name="T5" fmla="*/ 3 h 3"/>
                    <a:gd name="T6" fmla="*/ 6 w 6"/>
                    <a:gd name="T7" fmla="*/ 0 h 3"/>
                    <a:gd name="T8" fmla="*/ 3 w 6"/>
                    <a:gd name="T9" fmla="*/ 0 h 3"/>
                    <a:gd name="T10" fmla="*/ 3 w 6"/>
                    <a:gd name="T11" fmla="*/ 0 h 3"/>
                    <a:gd name="T12" fmla="*/ 0 w 6"/>
                    <a:gd name="T13" fmla="*/ 3 h 3"/>
                    <a:gd name="T14" fmla="*/ 0 w 6"/>
                    <a:gd name="T15" fmla="*/ 3 h 3"/>
                    <a:gd name="T16" fmla="*/ 3 w 6"/>
                    <a:gd name="T17" fmla="*/ 3 h 3"/>
                    <a:gd name="T18" fmla="*/ 0 w 6"/>
                    <a:gd name="T1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" h="3">
                      <a:moveTo>
                        <a:pt x="0" y="3"/>
                      </a:move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6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3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503" name="Freeform 505"/>
                <p:cNvSpPr>
                  <a:spLocks/>
                </p:cNvSpPr>
                <p:nvPr/>
              </p:nvSpPr>
              <p:spPr bwMode="auto">
                <a:xfrm>
                  <a:off x="4969" y="3027"/>
                  <a:ext cx="3" cy="6"/>
                </a:xfrm>
                <a:custGeom>
                  <a:avLst/>
                  <a:gdLst>
                    <a:gd name="T0" fmla="*/ 0 w 3"/>
                    <a:gd name="T1" fmla="*/ 3 h 6"/>
                    <a:gd name="T2" fmla="*/ 0 w 3"/>
                    <a:gd name="T3" fmla="*/ 3 h 6"/>
                    <a:gd name="T4" fmla="*/ 0 w 3"/>
                    <a:gd name="T5" fmla="*/ 6 h 6"/>
                    <a:gd name="T6" fmla="*/ 3 w 3"/>
                    <a:gd name="T7" fmla="*/ 3 h 6"/>
                    <a:gd name="T8" fmla="*/ 3 w 3"/>
                    <a:gd name="T9" fmla="*/ 0 h 6"/>
                    <a:gd name="T10" fmla="*/ 0 w 3"/>
                    <a:gd name="T11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" h="6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0" y="6"/>
                      </a:lnTo>
                      <a:lnTo>
                        <a:pt x="3" y="3"/>
                      </a:lnTo>
                      <a:lnTo>
                        <a:pt x="3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504" name="Freeform 506"/>
                <p:cNvSpPr>
                  <a:spLocks/>
                </p:cNvSpPr>
                <p:nvPr/>
              </p:nvSpPr>
              <p:spPr bwMode="auto">
                <a:xfrm>
                  <a:off x="5029" y="3012"/>
                  <a:ext cx="6" cy="3"/>
                </a:xfrm>
                <a:custGeom>
                  <a:avLst/>
                  <a:gdLst>
                    <a:gd name="T0" fmla="*/ 6 w 6"/>
                    <a:gd name="T1" fmla="*/ 3 h 3"/>
                    <a:gd name="T2" fmla="*/ 3 w 6"/>
                    <a:gd name="T3" fmla="*/ 3 h 3"/>
                    <a:gd name="T4" fmla="*/ 3 w 6"/>
                    <a:gd name="T5" fmla="*/ 0 h 3"/>
                    <a:gd name="T6" fmla="*/ 0 w 6"/>
                    <a:gd name="T7" fmla="*/ 3 h 3"/>
                    <a:gd name="T8" fmla="*/ 0 w 6"/>
                    <a:gd name="T9" fmla="*/ 3 h 3"/>
                    <a:gd name="T10" fmla="*/ 0 w 6"/>
                    <a:gd name="T11" fmla="*/ 3 h 3"/>
                    <a:gd name="T12" fmla="*/ 6 w 6"/>
                    <a:gd name="T13" fmla="*/ 3 h 3"/>
                    <a:gd name="T14" fmla="*/ 3 w 6"/>
                    <a:gd name="T15" fmla="*/ 3 h 3"/>
                    <a:gd name="T16" fmla="*/ 3 w 6"/>
                    <a:gd name="T17" fmla="*/ 3 h 3"/>
                    <a:gd name="T18" fmla="*/ 6 w 6"/>
                    <a:gd name="T1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" h="3">
                      <a:moveTo>
                        <a:pt x="6" y="3"/>
                      </a:moveTo>
                      <a:lnTo>
                        <a:pt x="3" y="3"/>
                      </a:lnTo>
                      <a:lnTo>
                        <a:pt x="3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6" y="3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6" y="3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505" name="Freeform 507"/>
                <p:cNvSpPr>
                  <a:spLocks/>
                </p:cNvSpPr>
                <p:nvPr/>
              </p:nvSpPr>
              <p:spPr bwMode="auto">
                <a:xfrm>
                  <a:off x="5029" y="3015"/>
                  <a:ext cx="6" cy="3"/>
                </a:xfrm>
                <a:custGeom>
                  <a:avLst/>
                  <a:gdLst>
                    <a:gd name="T0" fmla="*/ 6 w 6"/>
                    <a:gd name="T1" fmla="*/ 0 h 3"/>
                    <a:gd name="T2" fmla="*/ 6 w 6"/>
                    <a:gd name="T3" fmla="*/ 0 h 3"/>
                    <a:gd name="T4" fmla="*/ 6 w 6"/>
                    <a:gd name="T5" fmla="*/ 0 h 3"/>
                    <a:gd name="T6" fmla="*/ 0 w 6"/>
                    <a:gd name="T7" fmla="*/ 0 h 3"/>
                    <a:gd name="T8" fmla="*/ 0 w 6"/>
                    <a:gd name="T9" fmla="*/ 3 h 3"/>
                    <a:gd name="T10" fmla="*/ 0 w 6"/>
                    <a:gd name="T11" fmla="*/ 3 h 3"/>
                    <a:gd name="T12" fmla="*/ 6 w 6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" h="3">
                      <a:moveTo>
                        <a:pt x="6" y="0"/>
                      </a:move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506" name="Freeform 508"/>
                <p:cNvSpPr>
                  <a:spLocks/>
                </p:cNvSpPr>
                <p:nvPr/>
              </p:nvSpPr>
              <p:spPr bwMode="auto">
                <a:xfrm>
                  <a:off x="5029" y="3015"/>
                  <a:ext cx="6" cy="6"/>
                </a:xfrm>
                <a:custGeom>
                  <a:avLst/>
                  <a:gdLst>
                    <a:gd name="T0" fmla="*/ 6 w 6"/>
                    <a:gd name="T1" fmla="*/ 3 h 6"/>
                    <a:gd name="T2" fmla="*/ 6 w 6"/>
                    <a:gd name="T3" fmla="*/ 3 h 6"/>
                    <a:gd name="T4" fmla="*/ 6 w 6"/>
                    <a:gd name="T5" fmla="*/ 0 h 6"/>
                    <a:gd name="T6" fmla="*/ 0 w 6"/>
                    <a:gd name="T7" fmla="*/ 3 h 6"/>
                    <a:gd name="T8" fmla="*/ 3 w 6"/>
                    <a:gd name="T9" fmla="*/ 6 h 6"/>
                    <a:gd name="T10" fmla="*/ 3 w 6"/>
                    <a:gd name="T11" fmla="*/ 3 h 6"/>
                    <a:gd name="T12" fmla="*/ 6 w 6"/>
                    <a:gd name="T13" fmla="*/ 3 h 6"/>
                    <a:gd name="T14" fmla="*/ 6 w 6"/>
                    <a:gd name="T15" fmla="*/ 3 h 6"/>
                    <a:gd name="T16" fmla="*/ 6 w 6"/>
                    <a:gd name="T1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6">
                      <a:moveTo>
                        <a:pt x="6" y="3"/>
                      </a:moveTo>
                      <a:lnTo>
                        <a:pt x="6" y="3"/>
                      </a:lnTo>
                      <a:lnTo>
                        <a:pt x="6" y="0"/>
                      </a:lnTo>
                      <a:lnTo>
                        <a:pt x="0" y="3"/>
                      </a:lnTo>
                      <a:lnTo>
                        <a:pt x="3" y="6"/>
                      </a:lnTo>
                      <a:lnTo>
                        <a:pt x="3" y="3"/>
                      </a:lnTo>
                      <a:lnTo>
                        <a:pt x="6" y="3"/>
                      </a:lnTo>
                      <a:lnTo>
                        <a:pt x="6" y="3"/>
                      </a:lnTo>
                      <a:lnTo>
                        <a:pt x="6" y="3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507" name="Freeform 509"/>
                <p:cNvSpPr>
                  <a:spLocks/>
                </p:cNvSpPr>
                <p:nvPr/>
              </p:nvSpPr>
              <p:spPr bwMode="auto">
                <a:xfrm>
                  <a:off x="5032" y="3018"/>
                  <a:ext cx="3" cy="3"/>
                </a:xfrm>
                <a:custGeom>
                  <a:avLst/>
                  <a:gdLst>
                    <a:gd name="T0" fmla="*/ 3 w 3"/>
                    <a:gd name="T1" fmla="*/ 3 h 3"/>
                    <a:gd name="T2" fmla="*/ 3 w 3"/>
                    <a:gd name="T3" fmla="*/ 3 h 3"/>
                    <a:gd name="T4" fmla="*/ 3 w 3"/>
                    <a:gd name="T5" fmla="*/ 0 h 3"/>
                    <a:gd name="T6" fmla="*/ 0 w 3"/>
                    <a:gd name="T7" fmla="*/ 0 h 3"/>
                    <a:gd name="T8" fmla="*/ 0 w 3"/>
                    <a:gd name="T9" fmla="*/ 3 h 3"/>
                    <a:gd name="T10" fmla="*/ 0 w 3"/>
                    <a:gd name="T11" fmla="*/ 3 h 3"/>
                    <a:gd name="T12" fmla="*/ 3 w 3"/>
                    <a:gd name="T13" fmla="*/ 3 h 3"/>
                    <a:gd name="T14" fmla="*/ 3 w 3"/>
                    <a:gd name="T15" fmla="*/ 3 h 3"/>
                    <a:gd name="T16" fmla="*/ 3 w 3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3">
                      <a:moveTo>
                        <a:pt x="3" y="3"/>
                      </a:moveTo>
                      <a:lnTo>
                        <a:pt x="3" y="3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508" name="Freeform 510"/>
                <p:cNvSpPr>
                  <a:spLocks/>
                </p:cNvSpPr>
                <p:nvPr/>
              </p:nvSpPr>
              <p:spPr bwMode="auto">
                <a:xfrm>
                  <a:off x="5032" y="3021"/>
                  <a:ext cx="3" cy="3"/>
                </a:xfrm>
                <a:custGeom>
                  <a:avLst/>
                  <a:gdLst>
                    <a:gd name="T0" fmla="*/ 3 w 3"/>
                    <a:gd name="T1" fmla="*/ 3 h 3"/>
                    <a:gd name="T2" fmla="*/ 3 w 3"/>
                    <a:gd name="T3" fmla="*/ 3 h 3"/>
                    <a:gd name="T4" fmla="*/ 3 w 3"/>
                    <a:gd name="T5" fmla="*/ 0 h 3"/>
                    <a:gd name="T6" fmla="*/ 0 w 3"/>
                    <a:gd name="T7" fmla="*/ 0 h 3"/>
                    <a:gd name="T8" fmla="*/ 0 w 3"/>
                    <a:gd name="T9" fmla="*/ 3 h 3"/>
                    <a:gd name="T10" fmla="*/ 0 w 3"/>
                    <a:gd name="T11" fmla="*/ 3 h 3"/>
                    <a:gd name="T12" fmla="*/ 3 w 3"/>
                    <a:gd name="T13" fmla="*/ 3 h 3"/>
                    <a:gd name="T14" fmla="*/ 3 w 3"/>
                    <a:gd name="T15" fmla="*/ 3 h 3"/>
                    <a:gd name="T16" fmla="*/ 3 w 3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3">
                      <a:moveTo>
                        <a:pt x="3" y="3"/>
                      </a:moveTo>
                      <a:lnTo>
                        <a:pt x="3" y="3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509" name="Freeform 511"/>
                <p:cNvSpPr>
                  <a:spLocks/>
                </p:cNvSpPr>
                <p:nvPr/>
              </p:nvSpPr>
              <p:spPr bwMode="auto">
                <a:xfrm>
                  <a:off x="5029" y="3024"/>
                  <a:ext cx="6" cy="3"/>
                </a:xfrm>
                <a:custGeom>
                  <a:avLst/>
                  <a:gdLst>
                    <a:gd name="T0" fmla="*/ 6 w 6"/>
                    <a:gd name="T1" fmla="*/ 3 h 3"/>
                    <a:gd name="T2" fmla="*/ 6 w 6"/>
                    <a:gd name="T3" fmla="*/ 3 h 3"/>
                    <a:gd name="T4" fmla="*/ 6 w 6"/>
                    <a:gd name="T5" fmla="*/ 0 h 3"/>
                    <a:gd name="T6" fmla="*/ 3 w 6"/>
                    <a:gd name="T7" fmla="*/ 0 h 3"/>
                    <a:gd name="T8" fmla="*/ 0 w 6"/>
                    <a:gd name="T9" fmla="*/ 0 h 3"/>
                    <a:gd name="T10" fmla="*/ 0 w 6"/>
                    <a:gd name="T11" fmla="*/ 0 h 3"/>
                    <a:gd name="T12" fmla="*/ 6 w 6"/>
                    <a:gd name="T13" fmla="*/ 3 h 3"/>
                    <a:gd name="T14" fmla="*/ 6 w 6"/>
                    <a:gd name="T15" fmla="*/ 3 h 3"/>
                    <a:gd name="T16" fmla="*/ 6 w 6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3">
                      <a:moveTo>
                        <a:pt x="6" y="3"/>
                      </a:moveTo>
                      <a:lnTo>
                        <a:pt x="6" y="3"/>
                      </a:lnTo>
                      <a:lnTo>
                        <a:pt x="6" y="0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3"/>
                      </a:lnTo>
                      <a:lnTo>
                        <a:pt x="6" y="3"/>
                      </a:lnTo>
                      <a:lnTo>
                        <a:pt x="6" y="3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510" name="Freeform 512"/>
                <p:cNvSpPr>
                  <a:spLocks/>
                </p:cNvSpPr>
                <p:nvPr/>
              </p:nvSpPr>
              <p:spPr bwMode="auto">
                <a:xfrm>
                  <a:off x="5029" y="3024"/>
                  <a:ext cx="6" cy="6"/>
                </a:xfrm>
                <a:custGeom>
                  <a:avLst/>
                  <a:gdLst>
                    <a:gd name="T0" fmla="*/ 3 w 6"/>
                    <a:gd name="T1" fmla="*/ 6 h 6"/>
                    <a:gd name="T2" fmla="*/ 3 w 6"/>
                    <a:gd name="T3" fmla="*/ 6 h 6"/>
                    <a:gd name="T4" fmla="*/ 6 w 6"/>
                    <a:gd name="T5" fmla="*/ 3 h 6"/>
                    <a:gd name="T6" fmla="*/ 0 w 6"/>
                    <a:gd name="T7" fmla="*/ 0 h 6"/>
                    <a:gd name="T8" fmla="*/ 0 w 6"/>
                    <a:gd name="T9" fmla="*/ 3 h 6"/>
                    <a:gd name="T10" fmla="*/ 0 w 6"/>
                    <a:gd name="T11" fmla="*/ 3 h 6"/>
                    <a:gd name="T12" fmla="*/ 3 w 6"/>
                    <a:gd name="T13" fmla="*/ 6 h 6"/>
                    <a:gd name="T14" fmla="*/ 3 w 6"/>
                    <a:gd name="T15" fmla="*/ 6 h 6"/>
                    <a:gd name="T16" fmla="*/ 3 w 6"/>
                    <a:gd name="T17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6">
                      <a:moveTo>
                        <a:pt x="3" y="6"/>
                      </a:moveTo>
                      <a:lnTo>
                        <a:pt x="3" y="6"/>
                      </a:lnTo>
                      <a:lnTo>
                        <a:pt x="6" y="3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3" y="6"/>
                      </a:lnTo>
                      <a:lnTo>
                        <a:pt x="3" y="6"/>
                      </a:lnTo>
                      <a:lnTo>
                        <a:pt x="3" y="6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511" name="Freeform 513"/>
                <p:cNvSpPr>
                  <a:spLocks/>
                </p:cNvSpPr>
                <p:nvPr/>
              </p:nvSpPr>
              <p:spPr bwMode="auto">
                <a:xfrm>
                  <a:off x="5029" y="3027"/>
                  <a:ext cx="3" cy="3"/>
                </a:xfrm>
                <a:custGeom>
                  <a:avLst/>
                  <a:gdLst>
                    <a:gd name="T0" fmla="*/ 3 w 3"/>
                    <a:gd name="T1" fmla="*/ 3 h 3"/>
                    <a:gd name="T2" fmla="*/ 3 w 3"/>
                    <a:gd name="T3" fmla="*/ 3 h 3"/>
                    <a:gd name="T4" fmla="*/ 3 w 3"/>
                    <a:gd name="T5" fmla="*/ 3 h 3"/>
                    <a:gd name="T6" fmla="*/ 0 w 3"/>
                    <a:gd name="T7" fmla="*/ 0 h 3"/>
                    <a:gd name="T8" fmla="*/ 0 w 3"/>
                    <a:gd name="T9" fmla="*/ 0 h 3"/>
                    <a:gd name="T10" fmla="*/ 0 w 3"/>
                    <a:gd name="T11" fmla="*/ 0 h 3"/>
                    <a:gd name="T12" fmla="*/ 3 w 3"/>
                    <a:gd name="T13" fmla="*/ 3 h 3"/>
                    <a:gd name="T14" fmla="*/ 3 w 3"/>
                    <a:gd name="T15" fmla="*/ 3 h 3"/>
                    <a:gd name="T16" fmla="*/ 3 w 3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3">
                      <a:moveTo>
                        <a:pt x="3" y="3"/>
                      </a:move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512" name="Freeform 514"/>
                <p:cNvSpPr>
                  <a:spLocks/>
                </p:cNvSpPr>
                <p:nvPr/>
              </p:nvSpPr>
              <p:spPr bwMode="auto">
                <a:xfrm>
                  <a:off x="5026" y="3027"/>
                  <a:ext cx="6" cy="6"/>
                </a:xfrm>
                <a:custGeom>
                  <a:avLst/>
                  <a:gdLst>
                    <a:gd name="T0" fmla="*/ 3 w 6"/>
                    <a:gd name="T1" fmla="*/ 6 h 6"/>
                    <a:gd name="T2" fmla="*/ 3 w 6"/>
                    <a:gd name="T3" fmla="*/ 6 h 6"/>
                    <a:gd name="T4" fmla="*/ 6 w 6"/>
                    <a:gd name="T5" fmla="*/ 3 h 6"/>
                    <a:gd name="T6" fmla="*/ 3 w 6"/>
                    <a:gd name="T7" fmla="*/ 0 h 6"/>
                    <a:gd name="T8" fmla="*/ 0 w 6"/>
                    <a:gd name="T9" fmla="*/ 3 h 6"/>
                    <a:gd name="T10" fmla="*/ 0 w 6"/>
                    <a:gd name="T11" fmla="*/ 3 h 6"/>
                    <a:gd name="T12" fmla="*/ 3 w 6"/>
                    <a:gd name="T13" fmla="*/ 6 h 6"/>
                    <a:gd name="T14" fmla="*/ 3 w 6"/>
                    <a:gd name="T15" fmla="*/ 6 h 6"/>
                    <a:gd name="T16" fmla="*/ 3 w 6"/>
                    <a:gd name="T17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6">
                      <a:moveTo>
                        <a:pt x="3" y="6"/>
                      </a:moveTo>
                      <a:lnTo>
                        <a:pt x="3" y="6"/>
                      </a:lnTo>
                      <a:lnTo>
                        <a:pt x="6" y="3"/>
                      </a:lnTo>
                      <a:lnTo>
                        <a:pt x="3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3" y="6"/>
                      </a:lnTo>
                      <a:lnTo>
                        <a:pt x="3" y="6"/>
                      </a:lnTo>
                      <a:lnTo>
                        <a:pt x="3" y="6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513" name="Freeform 515"/>
                <p:cNvSpPr>
                  <a:spLocks/>
                </p:cNvSpPr>
                <p:nvPr/>
              </p:nvSpPr>
              <p:spPr bwMode="auto">
                <a:xfrm>
                  <a:off x="5026" y="3030"/>
                  <a:ext cx="3" cy="3"/>
                </a:xfrm>
                <a:custGeom>
                  <a:avLst/>
                  <a:gdLst>
                    <a:gd name="T0" fmla="*/ 0 w 3"/>
                    <a:gd name="T1" fmla="*/ 3 h 3"/>
                    <a:gd name="T2" fmla="*/ 0 w 3"/>
                    <a:gd name="T3" fmla="*/ 3 h 3"/>
                    <a:gd name="T4" fmla="*/ 3 w 3"/>
                    <a:gd name="T5" fmla="*/ 3 h 3"/>
                    <a:gd name="T6" fmla="*/ 0 w 3"/>
                    <a:gd name="T7" fmla="*/ 0 h 3"/>
                    <a:gd name="T8" fmla="*/ 0 w 3"/>
                    <a:gd name="T9" fmla="*/ 0 h 3"/>
                    <a:gd name="T10" fmla="*/ 0 w 3"/>
                    <a:gd name="T11" fmla="*/ 0 h 3"/>
                    <a:gd name="T12" fmla="*/ 0 w 3"/>
                    <a:gd name="T13" fmla="*/ 3 h 3"/>
                    <a:gd name="T14" fmla="*/ 0 w 3"/>
                    <a:gd name="T15" fmla="*/ 3 h 3"/>
                    <a:gd name="T16" fmla="*/ 0 w 3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3" y="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514" name="Freeform 516"/>
                <p:cNvSpPr>
                  <a:spLocks/>
                </p:cNvSpPr>
                <p:nvPr/>
              </p:nvSpPr>
              <p:spPr bwMode="auto">
                <a:xfrm>
                  <a:off x="5023" y="3030"/>
                  <a:ext cx="3" cy="6"/>
                </a:xfrm>
                <a:custGeom>
                  <a:avLst/>
                  <a:gdLst>
                    <a:gd name="T0" fmla="*/ 0 w 3"/>
                    <a:gd name="T1" fmla="*/ 6 h 6"/>
                    <a:gd name="T2" fmla="*/ 0 w 3"/>
                    <a:gd name="T3" fmla="*/ 6 h 6"/>
                    <a:gd name="T4" fmla="*/ 3 w 3"/>
                    <a:gd name="T5" fmla="*/ 3 h 6"/>
                    <a:gd name="T6" fmla="*/ 3 w 3"/>
                    <a:gd name="T7" fmla="*/ 0 h 6"/>
                    <a:gd name="T8" fmla="*/ 0 w 3"/>
                    <a:gd name="T9" fmla="*/ 0 h 6"/>
                    <a:gd name="T10" fmla="*/ 0 w 3"/>
                    <a:gd name="T11" fmla="*/ 0 h 6"/>
                    <a:gd name="T12" fmla="*/ 0 w 3"/>
                    <a:gd name="T13" fmla="*/ 6 h 6"/>
                    <a:gd name="T14" fmla="*/ 0 w 3"/>
                    <a:gd name="T15" fmla="*/ 6 h 6"/>
                    <a:gd name="T16" fmla="*/ 0 w 3"/>
                    <a:gd name="T17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6">
                      <a:moveTo>
                        <a:pt x="0" y="6"/>
                      </a:moveTo>
                      <a:lnTo>
                        <a:pt x="0" y="6"/>
                      </a:lnTo>
                      <a:lnTo>
                        <a:pt x="3" y="3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515" name="Freeform 517"/>
                <p:cNvSpPr>
                  <a:spLocks/>
                </p:cNvSpPr>
                <p:nvPr/>
              </p:nvSpPr>
              <p:spPr bwMode="auto">
                <a:xfrm>
                  <a:off x="5020" y="3030"/>
                  <a:ext cx="3" cy="6"/>
                </a:xfrm>
                <a:custGeom>
                  <a:avLst/>
                  <a:gdLst>
                    <a:gd name="T0" fmla="*/ 0 w 3"/>
                    <a:gd name="T1" fmla="*/ 6 h 6"/>
                    <a:gd name="T2" fmla="*/ 3 w 3"/>
                    <a:gd name="T3" fmla="*/ 6 h 6"/>
                    <a:gd name="T4" fmla="*/ 3 w 3"/>
                    <a:gd name="T5" fmla="*/ 6 h 6"/>
                    <a:gd name="T6" fmla="*/ 3 w 3"/>
                    <a:gd name="T7" fmla="*/ 0 h 6"/>
                    <a:gd name="T8" fmla="*/ 0 w 3"/>
                    <a:gd name="T9" fmla="*/ 0 h 6"/>
                    <a:gd name="T10" fmla="*/ 3 w 3"/>
                    <a:gd name="T11" fmla="*/ 0 h 6"/>
                    <a:gd name="T12" fmla="*/ 0 w 3"/>
                    <a:gd name="T13" fmla="*/ 6 h 6"/>
                    <a:gd name="T14" fmla="*/ 0 w 3"/>
                    <a:gd name="T15" fmla="*/ 6 h 6"/>
                    <a:gd name="T16" fmla="*/ 3 w 3"/>
                    <a:gd name="T17" fmla="*/ 6 h 6"/>
                    <a:gd name="T18" fmla="*/ 0 w 3"/>
                    <a:gd name="T1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" h="6">
                      <a:moveTo>
                        <a:pt x="0" y="6"/>
                      </a:moveTo>
                      <a:lnTo>
                        <a:pt x="3" y="6"/>
                      </a:lnTo>
                      <a:lnTo>
                        <a:pt x="3" y="6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3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516" name="Freeform 518"/>
                <p:cNvSpPr>
                  <a:spLocks/>
                </p:cNvSpPr>
                <p:nvPr/>
              </p:nvSpPr>
              <p:spPr bwMode="auto">
                <a:xfrm>
                  <a:off x="5017" y="3030"/>
                  <a:ext cx="6" cy="6"/>
                </a:xfrm>
                <a:custGeom>
                  <a:avLst/>
                  <a:gdLst>
                    <a:gd name="T0" fmla="*/ 0 w 6"/>
                    <a:gd name="T1" fmla="*/ 6 h 6"/>
                    <a:gd name="T2" fmla="*/ 0 w 6"/>
                    <a:gd name="T3" fmla="*/ 6 h 6"/>
                    <a:gd name="T4" fmla="*/ 3 w 6"/>
                    <a:gd name="T5" fmla="*/ 6 h 6"/>
                    <a:gd name="T6" fmla="*/ 6 w 6"/>
                    <a:gd name="T7" fmla="*/ 0 h 6"/>
                    <a:gd name="T8" fmla="*/ 3 w 6"/>
                    <a:gd name="T9" fmla="*/ 0 h 6"/>
                    <a:gd name="T10" fmla="*/ 3 w 6"/>
                    <a:gd name="T11" fmla="*/ 0 h 6"/>
                    <a:gd name="T12" fmla="*/ 0 w 6"/>
                    <a:gd name="T13" fmla="*/ 6 h 6"/>
                    <a:gd name="T14" fmla="*/ 0 w 6"/>
                    <a:gd name="T15" fmla="*/ 6 h 6"/>
                    <a:gd name="T16" fmla="*/ 0 w 6"/>
                    <a:gd name="T17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6">
                      <a:moveTo>
                        <a:pt x="0" y="6"/>
                      </a:moveTo>
                      <a:lnTo>
                        <a:pt x="0" y="6"/>
                      </a:lnTo>
                      <a:lnTo>
                        <a:pt x="3" y="6"/>
                      </a:lnTo>
                      <a:lnTo>
                        <a:pt x="6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517" name="Freeform 519"/>
                <p:cNvSpPr>
                  <a:spLocks/>
                </p:cNvSpPr>
                <p:nvPr/>
              </p:nvSpPr>
              <p:spPr bwMode="auto">
                <a:xfrm>
                  <a:off x="5014" y="3030"/>
                  <a:ext cx="6" cy="6"/>
                </a:xfrm>
                <a:custGeom>
                  <a:avLst/>
                  <a:gdLst>
                    <a:gd name="T0" fmla="*/ 0 w 6"/>
                    <a:gd name="T1" fmla="*/ 3 h 6"/>
                    <a:gd name="T2" fmla="*/ 3 w 6"/>
                    <a:gd name="T3" fmla="*/ 3 h 6"/>
                    <a:gd name="T4" fmla="*/ 3 w 6"/>
                    <a:gd name="T5" fmla="*/ 6 h 6"/>
                    <a:gd name="T6" fmla="*/ 6 w 6"/>
                    <a:gd name="T7" fmla="*/ 0 h 6"/>
                    <a:gd name="T8" fmla="*/ 3 w 6"/>
                    <a:gd name="T9" fmla="*/ 0 h 6"/>
                    <a:gd name="T10" fmla="*/ 3 w 6"/>
                    <a:gd name="T11" fmla="*/ 0 h 6"/>
                    <a:gd name="T12" fmla="*/ 0 w 6"/>
                    <a:gd name="T13" fmla="*/ 3 h 6"/>
                    <a:gd name="T14" fmla="*/ 3 w 6"/>
                    <a:gd name="T15" fmla="*/ 3 h 6"/>
                    <a:gd name="T16" fmla="*/ 3 w 6"/>
                    <a:gd name="T17" fmla="*/ 3 h 6"/>
                    <a:gd name="T18" fmla="*/ 0 w 6"/>
                    <a:gd name="T19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" h="6">
                      <a:moveTo>
                        <a:pt x="0" y="3"/>
                      </a:moveTo>
                      <a:lnTo>
                        <a:pt x="3" y="3"/>
                      </a:lnTo>
                      <a:lnTo>
                        <a:pt x="3" y="6"/>
                      </a:lnTo>
                      <a:lnTo>
                        <a:pt x="6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0" y="3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518" name="Freeform 520"/>
                <p:cNvSpPr>
                  <a:spLocks/>
                </p:cNvSpPr>
                <p:nvPr/>
              </p:nvSpPr>
              <p:spPr bwMode="auto">
                <a:xfrm>
                  <a:off x="5014" y="3030"/>
                  <a:ext cx="3" cy="3"/>
                </a:xfrm>
                <a:custGeom>
                  <a:avLst/>
                  <a:gdLst>
                    <a:gd name="T0" fmla="*/ 0 w 3"/>
                    <a:gd name="T1" fmla="*/ 3 h 3"/>
                    <a:gd name="T2" fmla="*/ 0 w 3"/>
                    <a:gd name="T3" fmla="*/ 3 h 3"/>
                    <a:gd name="T4" fmla="*/ 0 w 3"/>
                    <a:gd name="T5" fmla="*/ 3 h 3"/>
                    <a:gd name="T6" fmla="*/ 3 w 3"/>
                    <a:gd name="T7" fmla="*/ 0 h 3"/>
                    <a:gd name="T8" fmla="*/ 0 w 3"/>
                    <a:gd name="T9" fmla="*/ 0 h 3"/>
                    <a:gd name="T10" fmla="*/ 3 w 3"/>
                    <a:gd name="T11" fmla="*/ 0 h 3"/>
                    <a:gd name="T12" fmla="*/ 0 w 3"/>
                    <a:gd name="T13" fmla="*/ 3 h 3"/>
                    <a:gd name="T14" fmla="*/ 0 w 3"/>
                    <a:gd name="T15" fmla="*/ 3 h 3"/>
                    <a:gd name="T16" fmla="*/ 0 w 3"/>
                    <a:gd name="T1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3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519" name="Freeform 521"/>
                <p:cNvSpPr>
                  <a:spLocks/>
                </p:cNvSpPr>
                <p:nvPr/>
              </p:nvSpPr>
              <p:spPr bwMode="auto">
                <a:xfrm>
                  <a:off x="5011" y="3027"/>
                  <a:ext cx="6" cy="6"/>
                </a:xfrm>
                <a:custGeom>
                  <a:avLst/>
                  <a:gdLst>
                    <a:gd name="T0" fmla="*/ 3 w 6"/>
                    <a:gd name="T1" fmla="*/ 3 h 6"/>
                    <a:gd name="T2" fmla="*/ 0 w 6"/>
                    <a:gd name="T3" fmla="*/ 3 h 6"/>
                    <a:gd name="T4" fmla="*/ 3 w 6"/>
                    <a:gd name="T5" fmla="*/ 6 h 6"/>
                    <a:gd name="T6" fmla="*/ 6 w 6"/>
                    <a:gd name="T7" fmla="*/ 3 h 6"/>
                    <a:gd name="T8" fmla="*/ 3 w 6"/>
                    <a:gd name="T9" fmla="*/ 0 h 6"/>
                    <a:gd name="T10" fmla="*/ 3 w 6"/>
                    <a:gd name="T11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" h="6">
                      <a:moveTo>
                        <a:pt x="3" y="3"/>
                      </a:moveTo>
                      <a:lnTo>
                        <a:pt x="0" y="3"/>
                      </a:lnTo>
                      <a:lnTo>
                        <a:pt x="3" y="6"/>
                      </a:lnTo>
                      <a:lnTo>
                        <a:pt x="6" y="3"/>
                      </a:lnTo>
                      <a:lnTo>
                        <a:pt x="3" y="0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E0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/>
                </a:p>
              </p:txBody>
            </p:sp>
          </p:grpSp>
        </p:grpSp>
      </p:grpSp>
      <p:grpSp>
        <p:nvGrpSpPr>
          <p:cNvPr id="520" name="Group 527"/>
          <p:cNvGrpSpPr>
            <a:grpSpLocks/>
          </p:cNvGrpSpPr>
          <p:nvPr/>
        </p:nvGrpSpPr>
        <p:grpSpPr bwMode="auto">
          <a:xfrm>
            <a:off x="6084888" y="1052513"/>
            <a:ext cx="2722562" cy="2209800"/>
            <a:chOff x="3833" y="663"/>
            <a:chExt cx="1715" cy="1392"/>
          </a:xfrm>
        </p:grpSpPr>
        <p:sp>
          <p:nvSpPr>
            <p:cNvPr id="521" name="AutoShape 8"/>
            <p:cNvSpPr>
              <a:spLocks noChangeArrowheads="1"/>
            </p:cNvSpPr>
            <p:nvPr/>
          </p:nvSpPr>
          <p:spPr bwMode="auto">
            <a:xfrm>
              <a:off x="3833" y="663"/>
              <a:ext cx="1715" cy="1392"/>
            </a:xfrm>
            <a:prstGeom prst="cloudCallout">
              <a:avLst>
                <a:gd name="adj1" fmla="val 35190"/>
                <a:gd name="adj2" fmla="val 24426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th-TH" sz="2400" b="0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522" name="Text Box 10"/>
            <p:cNvSpPr txBox="1">
              <a:spLocks noChangeArrowheads="1"/>
            </p:cNvSpPr>
            <p:nvPr/>
          </p:nvSpPr>
          <p:spPr bwMode="auto">
            <a:xfrm>
              <a:off x="4195" y="1117"/>
              <a:ext cx="108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th-TH" sz="3200">
                  <a:latin typeface="CordiaUPC" pitchFamily="34" charset="-34"/>
                  <a:cs typeface="Angsana New" pitchFamily="18" charset="-34"/>
                </a:rPr>
                <a:t>I n t e r n e t</a:t>
              </a:r>
              <a:endParaRPr lang="th-TH" sz="3600">
                <a:latin typeface="CordiaUPC" pitchFamily="34" charset="-34"/>
                <a:cs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862286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09600" y="-63624"/>
            <a:ext cx="8001000" cy="111636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th-TH" sz="6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Rose" pitchFamily="18" charset="-34"/>
                <a:ea typeface="UPC-Rose" pitchFamily="18" charset="-34"/>
                <a:cs typeface="UPC-Rose" pitchFamily="18" charset="-34"/>
              </a:rPr>
              <a:t>เทคโนโลยีบนเครือข่าย</a:t>
            </a:r>
            <a:endParaRPr lang="en-US" sz="6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PC-Hyacinth" pitchFamily="34" charset="-34"/>
              <a:ea typeface="UPC-Hyacinth" pitchFamily="34" charset="-34"/>
              <a:cs typeface="UPC-Hyacinth" pitchFamily="34" charset="-34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275" y="1000433"/>
            <a:ext cx="6603093" cy="4948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696" y="4941168"/>
            <a:ext cx="3796680" cy="1097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830" y="1340768"/>
            <a:ext cx="1661170" cy="1169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26374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09600" y="-63624"/>
            <a:ext cx="8001000" cy="111636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th-TH" sz="6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Rose" pitchFamily="18" charset="-34"/>
                <a:ea typeface="UPC-Rose" pitchFamily="18" charset="-34"/>
                <a:cs typeface="UPC-Rose" pitchFamily="18" charset="-34"/>
              </a:rPr>
              <a:t>เทคโนโลยีบนเครือข่าย</a:t>
            </a:r>
            <a:endParaRPr lang="en-US" sz="6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PC-Hyacinth" pitchFamily="34" charset="-34"/>
              <a:ea typeface="UPC-Hyacinth" pitchFamily="34" charset="-34"/>
              <a:cs typeface="UPC-Hyacinth" pitchFamily="34" charset="-34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54292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434" y="1225028"/>
            <a:ext cx="2832166" cy="2286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381" y="3630173"/>
            <a:ext cx="2448272" cy="2264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21378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645439"/>
            <a:ext cx="7046822" cy="295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09600" y="-63624"/>
            <a:ext cx="8001000" cy="111636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th-TH" sz="6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Rose" pitchFamily="18" charset="-34"/>
                <a:ea typeface="UPC-Rose" pitchFamily="18" charset="-34"/>
                <a:cs typeface="UPC-Rose" pitchFamily="18" charset="-34"/>
              </a:rPr>
              <a:t>เทคโนโลยีบนเครือข่าย</a:t>
            </a:r>
            <a:endParaRPr lang="en-US" sz="6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PC-Hyacinth" pitchFamily="34" charset="-34"/>
              <a:ea typeface="UPC-Hyacinth" pitchFamily="34" charset="-34"/>
              <a:cs typeface="UPC-Hyacinth" pitchFamily="34" charset="-34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55" y="836712"/>
            <a:ext cx="6715125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2584" y="1566357"/>
            <a:ext cx="1771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Straight though Cable</a:t>
            </a:r>
            <a:endParaRPr lang="th-TH" sz="3200"/>
          </a:p>
        </p:txBody>
      </p:sp>
      <p:sp>
        <p:nvSpPr>
          <p:cNvPr id="4" name="TextBox 3"/>
          <p:cNvSpPr txBox="1"/>
          <p:nvPr/>
        </p:nvSpPr>
        <p:spPr>
          <a:xfrm>
            <a:off x="7010310" y="4077072"/>
            <a:ext cx="18101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Cross </a:t>
            </a:r>
            <a:r>
              <a:rPr lang="en-US" sz="3200" smtClean="0"/>
              <a:t>Over Cable</a:t>
            </a:r>
            <a:endParaRPr lang="th-TH" sz="3200"/>
          </a:p>
        </p:txBody>
      </p:sp>
    </p:spTree>
    <p:extLst>
      <p:ext uri="{BB962C8B-B14F-4D97-AF65-F5344CB8AC3E}">
        <p14:creationId xmlns:p14="http://schemas.microsoft.com/office/powerpoint/2010/main" val="224522864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white">
          <a:xfrm>
            <a:off x="609600" y="128588"/>
            <a:ext cx="8001000" cy="563562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th-TH" sz="4400" smtClean="0">
                <a:solidFill>
                  <a:schemeClr val="bg1"/>
                </a:solidFill>
                <a:latin typeface="UPC-Salvia" pitchFamily="34" charset="-34"/>
                <a:cs typeface="UPC-Salvia" pitchFamily="34" charset="-34"/>
              </a:rPr>
              <a:t>ความรู้บนเครือข่าย </a:t>
            </a:r>
            <a:r>
              <a:rPr lang="en-US" sz="4400" smtClean="0">
                <a:solidFill>
                  <a:schemeClr val="bg1"/>
                </a:solidFill>
                <a:latin typeface="UPC-Salvia" pitchFamily="34" charset="-34"/>
                <a:cs typeface="UPC-Salvia" pitchFamily="34" charset="-34"/>
              </a:rPr>
              <a:t>Digital Knowledge </a:t>
            </a:r>
            <a:endParaRPr lang="en-US" sz="4400">
              <a:solidFill>
                <a:schemeClr val="bg1"/>
              </a:solidFill>
              <a:latin typeface="UPC-Salvia" pitchFamily="34" charset="-34"/>
              <a:cs typeface="UPC-Salvia" pitchFamily="34" charset="-34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492896"/>
            <a:ext cx="4876800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6168"/>
            <a:ext cx="3533775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urved Down Arrow 2"/>
          <p:cNvSpPr/>
          <p:nvPr/>
        </p:nvSpPr>
        <p:spPr bwMode="auto">
          <a:xfrm>
            <a:off x="1815707" y="863266"/>
            <a:ext cx="4583478" cy="720080"/>
          </a:xfrm>
          <a:prstGeom prst="curvedDownArrow">
            <a:avLst>
              <a:gd name="adj1" fmla="val 25000"/>
              <a:gd name="adj2" fmla="val 50000"/>
              <a:gd name="adj3" fmla="val 3930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0913" y="1591756"/>
            <a:ext cx="4896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800" smtClean="0">
                <a:solidFill>
                  <a:srgbClr val="C00000"/>
                </a:solidFill>
                <a:latin typeface="Eucrosia News" pitchFamily="18" charset="-34"/>
                <a:cs typeface="Eucrosia News" pitchFamily="18" charset="-34"/>
              </a:rPr>
              <a:t>จากกระดานดำสู่จอดิจิตอล</a:t>
            </a:r>
            <a:endParaRPr lang="th-TH" sz="4800">
              <a:solidFill>
                <a:srgbClr val="C00000"/>
              </a:solidFill>
              <a:latin typeface="Eucrosia News" pitchFamily="18" charset="-34"/>
              <a:cs typeface="Eucrosia News" pitchFamily="18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2473" y="4581128"/>
            <a:ext cx="30903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800" smtClean="0">
                <a:solidFill>
                  <a:srgbClr val="C00000"/>
                </a:solidFill>
                <a:latin typeface="Eucrosia News" pitchFamily="18" charset="-34"/>
                <a:cs typeface="Eucrosia News" pitchFamily="18" charset="-34"/>
              </a:rPr>
              <a:t>จากหน้าสารบัญ</a:t>
            </a:r>
          </a:p>
          <a:p>
            <a:r>
              <a:rPr lang="th-TH" sz="4800" smtClean="0">
                <a:solidFill>
                  <a:srgbClr val="C00000"/>
                </a:solidFill>
                <a:latin typeface="Eucrosia News" pitchFamily="18" charset="-34"/>
                <a:cs typeface="Eucrosia News" pitchFamily="18" charset="-34"/>
              </a:rPr>
              <a:t>สู่หน้าต่างค้นหา</a:t>
            </a:r>
            <a:endParaRPr lang="th-TH" sz="4800">
              <a:solidFill>
                <a:srgbClr val="C00000"/>
              </a:solidFill>
              <a:latin typeface="Eucrosia News" pitchFamily="18" charset="-34"/>
              <a:cs typeface="Eucrosia News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896974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white">
          <a:xfrm>
            <a:off x="609600" y="128588"/>
            <a:ext cx="8001000" cy="563562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400" smtClean="0">
                <a:solidFill>
                  <a:schemeClr val="bg1"/>
                </a:solidFill>
                <a:latin typeface="UPC-Salvia" pitchFamily="34" charset="-34"/>
                <a:cs typeface="UPC-Salvia" pitchFamily="34" charset="-34"/>
              </a:rPr>
              <a:t>Digital Knowledge </a:t>
            </a:r>
            <a:endParaRPr lang="en-US" sz="4400">
              <a:solidFill>
                <a:schemeClr val="bg1"/>
              </a:solidFill>
              <a:latin typeface="UPC-Salvia" pitchFamily="34" charset="-34"/>
              <a:cs typeface="UPC-Salvia" pitchFamily="34" charset="-34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02" y="980728"/>
            <a:ext cx="9247603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5703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22" name="Picture 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958" y="3383632"/>
            <a:ext cx="21431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sz="6000" smtClean="0">
                <a:latin typeface="UPC-Rose" pitchFamily="18" charset="-34"/>
                <a:ea typeface="UPC-Rose" pitchFamily="18" charset="-34"/>
                <a:cs typeface="UPC-Rose" pitchFamily="18" charset="-34"/>
              </a:rPr>
              <a:t>เครือข่าย</a:t>
            </a:r>
            <a:r>
              <a:rPr lang="th-TH" sz="6000" smtClean="0">
                <a:latin typeface="UPC-Hyacinth" pitchFamily="34" charset="-34"/>
                <a:ea typeface="UPC-Hyacinth" pitchFamily="34" charset="-34"/>
                <a:cs typeface="UPC-Hyacinth" pitchFamily="34" charset="-34"/>
              </a:rPr>
              <a:t> </a:t>
            </a:r>
            <a:r>
              <a:rPr lang="en-US" sz="6000" smtClean="0">
                <a:latin typeface="UPC-Hyacinth" pitchFamily="34" charset="-34"/>
                <a:ea typeface="UPC-Hyacinth" pitchFamily="34" charset="-34"/>
                <a:cs typeface="UPC-Hyacinth" pitchFamily="34" charset="-34"/>
              </a:rPr>
              <a:t>Network</a:t>
            </a:r>
            <a:endParaRPr lang="en-US" sz="6000">
              <a:latin typeface="UPC-Hyacinth" pitchFamily="34" charset="-34"/>
              <a:ea typeface="UPC-Hyacinth" pitchFamily="34" charset="-34"/>
              <a:cs typeface="UPC-Hyacinth" pitchFamily="34" charset="-34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62" y="1124744"/>
            <a:ext cx="6635856" cy="4296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white">
          <a:xfrm>
            <a:off x="609600" y="128588"/>
            <a:ext cx="8001000" cy="563562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400" smtClean="0">
                <a:solidFill>
                  <a:schemeClr val="bg1"/>
                </a:solidFill>
                <a:latin typeface="UPC-Salvia" pitchFamily="34" charset="-34"/>
                <a:cs typeface="UPC-Salvia" pitchFamily="34" charset="-34"/>
              </a:rPr>
              <a:t>Digital Knowledge </a:t>
            </a:r>
            <a:endParaRPr lang="en-US" sz="4400">
              <a:solidFill>
                <a:schemeClr val="bg1"/>
              </a:solidFill>
              <a:latin typeface="UPC-Salvia" pitchFamily="34" charset="-34"/>
              <a:cs typeface="UPC-Salvia" pitchFamily="34" charset="-34"/>
            </a:endParaRPr>
          </a:p>
        </p:txBody>
      </p:sp>
      <p:pic>
        <p:nvPicPr>
          <p:cNvPr id="1126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908720"/>
            <a:ext cx="8885237" cy="537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04522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white">
          <a:xfrm>
            <a:off x="609600" y="128588"/>
            <a:ext cx="8001000" cy="563562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400" smtClean="0">
                <a:solidFill>
                  <a:schemeClr val="bg1"/>
                </a:solidFill>
                <a:latin typeface="UPC-Salvia" pitchFamily="34" charset="-34"/>
                <a:cs typeface="UPC-Salvia" pitchFamily="34" charset="-34"/>
              </a:rPr>
              <a:t>Digital Knowledge </a:t>
            </a:r>
            <a:endParaRPr lang="en-US" sz="4400">
              <a:solidFill>
                <a:schemeClr val="bg1"/>
              </a:solidFill>
              <a:latin typeface="UPC-Salvia" pitchFamily="34" charset="-34"/>
              <a:cs typeface="UPC-Salvia" pitchFamily="34" charset="-34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28" y="908720"/>
            <a:ext cx="9679601" cy="486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2553" y="5780583"/>
            <a:ext cx="6552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C00000"/>
                </a:solidFill>
                <a:latin typeface="Eucrosia News" pitchFamily="18" charset="-34"/>
                <a:cs typeface="Eucrosia News" pitchFamily="18" charset="-34"/>
              </a:rPr>
              <a:t>http://th.wikipedia.org/wiki/</a:t>
            </a:r>
            <a:r>
              <a:rPr lang="th-TH" sz="4400" smtClean="0">
                <a:solidFill>
                  <a:srgbClr val="C00000"/>
                </a:solidFill>
                <a:latin typeface="Eucrosia News" pitchFamily="18" charset="-34"/>
                <a:cs typeface="Eucrosia News" pitchFamily="18" charset="-34"/>
              </a:rPr>
              <a:t>วิกิพี</a:t>
            </a:r>
            <a:r>
              <a:rPr lang="th-TH" sz="4400" err="1" smtClean="0">
                <a:solidFill>
                  <a:srgbClr val="C00000"/>
                </a:solidFill>
                <a:latin typeface="Eucrosia News" pitchFamily="18" charset="-34"/>
                <a:cs typeface="Eucrosia News" pitchFamily="18" charset="-34"/>
              </a:rPr>
              <a:t>เดีย</a:t>
            </a:r>
            <a:endParaRPr lang="th-TH" sz="4400">
              <a:solidFill>
                <a:srgbClr val="C00000"/>
              </a:solidFill>
              <a:latin typeface="Eucrosia News" pitchFamily="18" charset="-34"/>
              <a:cs typeface="Eucrosia News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678956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white">
          <a:xfrm>
            <a:off x="609600" y="128588"/>
            <a:ext cx="8001000" cy="563562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400" smtClean="0">
                <a:solidFill>
                  <a:schemeClr val="bg1"/>
                </a:solidFill>
                <a:latin typeface="UPC-Salvia" pitchFamily="34" charset="-34"/>
                <a:cs typeface="UPC-Salvia" pitchFamily="34" charset="-34"/>
              </a:rPr>
              <a:t>Digital Knowledge </a:t>
            </a:r>
            <a:endParaRPr lang="en-US" sz="4400">
              <a:solidFill>
                <a:schemeClr val="bg1"/>
              </a:solidFill>
              <a:latin typeface="UPC-Salvia" pitchFamily="34" charset="-34"/>
              <a:cs typeface="UPC-Salvia" pitchFamily="34" charset="-34"/>
            </a:endParaRPr>
          </a:p>
        </p:txBody>
      </p:sp>
      <p:pic>
        <p:nvPicPr>
          <p:cNvPr id="1229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4536504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92080" y="1196752"/>
            <a:ext cx="37444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 News" pitchFamily="18" charset="-34"/>
                <a:cs typeface="Eucrosia News" pitchFamily="18" charset="-34"/>
              </a:rPr>
              <a:t>WikiLeaks</a:t>
            </a:r>
            <a:r>
              <a:rPr lang="en-US" sz="4400">
                <a:solidFill>
                  <a:schemeClr val="tx2"/>
                </a:solidFill>
                <a:latin typeface="Eucrosia News" pitchFamily="18" charset="-34"/>
                <a:cs typeface="Eucrosia News" pitchFamily="18" charset="-34"/>
              </a:rPr>
              <a:t> </a:t>
            </a:r>
            <a:r>
              <a:rPr lang="th-TH" sz="4400" smtClean="0">
                <a:solidFill>
                  <a:schemeClr val="tx2"/>
                </a:solidFill>
                <a:latin typeface="Eucrosia News" pitchFamily="18" charset="-34"/>
                <a:cs typeface="Eucrosia News" pitchFamily="18" charset="-34"/>
              </a:rPr>
              <a:t>เป็น</a:t>
            </a:r>
            <a:r>
              <a:rPr lang="th-TH" sz="4400">
                <a:solidFill>
                  <a:schemeClr val="tx2"/>
                </a:solidFill>
                <a:latin typeface="Eucrosia News" pitchFamily="18" charset="-34"/>
                <a:cs typeface="Eucrosia News" pitchFamily="18" charset="-34"/>
              </a:rPr>
              <a:t>เว็บที่เอาข้อมูลภายในของทั้งภาครัฐและเอกชนมา</a:t>
            </a:r>
            <a:r>
              <a:rPr lang="th-TH" sz="4400" smtClean="0">
                <a:solidFill>
                  <a:schemeClr val="tx2"/>
                </a:solidFill>
                <a:latin typeface="Eucrosia News" pitchFamily="18" charset="-34"/>
                <a:cs typeface="Eucrosia News" pitchFamily="18" charset="-34"/>
              </a:rPr>
              <a:t>เปิดเผยสู่สาธารณะ</a:t>
            </a:r>
            <a:endParaRPr lang="th-TH" sz="4400">
              <a:solidFill>
                <a:schemeClr val="tx2"/>
              </a:solidFill>
              <a:latin typeface="Eucrosia News" pitchFamily="18" charset="-34"/>
              <a:cs typeface="Eucrosia News" pitchFamily="18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4581128"/>
            <a:ext cx="828707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80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 News" pitchFamily="18" charset="-34"/>
                <a:cs typeface="Eucrosia News" pitchFamily="18" charset="-34"/>
              </a:rPr>
              <a:t>ความรู้ดิจิตอล</a:t>
            </a:r>
            <a:r>
              <a:rPr lang="en-US" sz="4400" smtClean="0">
                <a:solidFill>
                  <a:schemeClr val="tx2"/>
                </a:solidFill>
                <a:latin typeface="Eucrosia News" pitchFamily="18" charset="-34"/>
                <a:cs typeface="Eucrosia News" pitchFamily="18" charset="-34"/>
              </a:rPr>
              <a:t> </a:t>
            </a:r>
            <a:r>
              <a:rPr lang="th-TH" sz="4400" smtClean="0">
                <a:solidFill>
                  <a:srgbClr val="002060"/>
                </a:solidFill>
                <a:latin typeface="Eucrosia News" pitchFamily="18" charset="-34"/>
                <a:cs typeface="Eucrosia News" pitchFamily="18" charset="-34"/>
              </a:rPr>
              <a:t>จึงต้องมีการกลั่นกรอง ตรวจสอบให้แน่ชัดก่อน เปรียบเทียบข้อมูลจากหลายแห่ง</a:t>
            </a:r>
            <a:endParaRPr lang="th-TH" sz="4400">
              <a:solidFill>
                <a:srgbClr val="002060"/>
              </a:solidFill>
              <a:latin typeface="Eucrosia News" pitchFamily="18" charset="-34"/>
              <a:cs typeface="Eucrosia News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871665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2" name="Rectangle 4"/>
          <p:cNvSpPr>
            <a:spLocks noChangeArrowheads="1"/>
          </p:cNvSpPr>
          <p:nvPr/>
        </p:nvSpPr>
        <p:spPr bwMode="white">
          <a:xfrm>
            <a:off x="609600" y="152400"/>
            <a:ext cx="8001000" cy="563563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th-TH" sz="4000">
                <a:solidFill>
                  <a:schemeClr val="bg1"/>
                </a:solidFill>
                <a:latin typeface="UPC-Salvia" pitchFamily="34" charset="-34"/>
                <a:cs typeface="UPC-Salvia" pitchFamily="34" charset="-34"/>
              </a:rPr>
              <a:t>การค้นหาข้อมูล </a:t>
            </a:r>
            <a:r>
              <a:rPr lang="en-US" sz="4000">
                <a:solidFill>
                  <a:schemeClr val="bg1"/>
                </a:solidFill>
                <a:latin typeface="UPC-Salvia" pitchFamily="34" charset="-34"/>
                <a:cs typeface="UPC-Salvia" pitchFamily="34" charset="-34"/>
              </a:rPr>
              <a:t>(Search)</a:t>
            </a:r>
            <a:endParaRPr lang="th-TH" sz="4000">
              <a:solidFill>
                <a:schemeClr val="bg1"/>
              </a:solidFill>
              <a:latin typeface="UPC-Salvia" pitchFamily="34" charset="-34"/>
              <a:cs typeface="UPC-Salvia" pitchFamily="34" charset="-34"/>
            </a:endParaRPr>
          </a:p>
        </p:txBody>
      </p:sp>
      <p:pic>
        <p:nvPicPr>
          <p:cNvPr id="1044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6" b="3040"/>
          <a:stretch>
            <a:fillRect/>
          </a:stretch>
        </p:blipFill>
        <p:spPr bwMode="auto">
          <a:xfrm>
            <a:off x="684213" y="1196975"/>
            <a:ext cx="4535487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54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700213"/>
            <a:ext cx="4787900" cy="416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4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32" name="Rectangle 8"/>
          <p:cNvSpPr>
            <a:spLocks noChangeArrowheads="1"/>
          </p:cNvSpPr>
          <p:nvPr/>
        </p:nvSpPr>
        <p:spPr bwMode="auto">
          <a:xfrm>
            <a:off x="539750" y="1125538"/>
            <a:ext cx="8218488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v"/>
            </a:pPr>
            <a:r>
              <a:rPr lang="th-TH" sz="36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PC-Freesia" pitchFamily="34" charset="-34"/>
                <a:cs typeface="UPC-Freesia" pitchFamily="34" charset="-34"/>
              </a:rPr>
              <a:t>Google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 – ทำการค้นหาข้อมูลจากเว็บไซต์ต่างๆ จำนวนมากกว่า </a:t>
            </a:r>
            <a:r>
              <a:rPr lang="th-TH" sz="3600">
                <a:solidFill>
                  <a:srgbClr val="0000FF"/>
                </a:solidFill>
                <a:latin typeface="UPC-Freesia" pitchFamily="34" charset="-34"/>
                <a:cs typeface="UPC-Freesia" pitchFamily="34" charset="-34"/>
              </a:rPr>
              <a:t>8 พันล้าน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 </a:t>
            </a:r>
            <a:r>
              <a:rPr lang="th-TH" sz="3600">
                <a:solidFill>
                  <a:srgbClr val="0000FF"/>
                </a:solidFill>
                <a:latin typeface="UPC-Freesia" pitchFamily="34" charset="-34"/>
                <a:cs typeface="UPC-Freesia" pitchFamily="34" charset="-34"/>
              </a:rPr>
              <a:t>เว็บเพจ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 ค้นรูปภาพ 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(image) 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จำนวนมากกว่า </a:t>
            </a:r>
            <a:r>
              <a:rPr lang="th-TH" sz="3600">
                <a:solidFill>
                  <a:srgbClr val="0000FF"/>
                </a:solidFill>
                <a:latin typeface="UPC-Freesia" pitchFamily="34" charset="-34"/>
                <a:cs typeface="UPC-Freesia" pitchFamily="34" charset="-34"/>
              </a:rPr>
              <a:t>1 พันล้านภาพ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 </a:t>
            </a:r>
          </a:p>
          <a:p>
            <a:pPr marL="342900" indent="-342900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v"/>
            </a:pPr>
            <a:r>
              <a:rPr lang="th-TH" sz="3600">
                <a:latin typeface="UPC-Freesia" pitchFamily="34" charset="-34"/>
                <a:cs typeface="UPC-Freesia" pitchFamily="34" charset="-34"/>
              </a:rPr>
              <a:t>เทคนิคในการสืบค้น 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: 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ให้เลือกใช้คำค้นที่</a:t>
            </a:r>
            <a:r>
              <a:rPr lang="th-TH" sz="3600">
                <a:solidFill>
                  <a:srgbClr val="0000FF"/>
                </a:solidFill>
                <a:latin typeface="UPC-Freesia" pitchFamily="34" charset="-34"/>
                <a:cs typeface="UPC-Freesia" pitchFamily="34" charset="-34"/>
              </a:rPr>
              <a:t>จำเพาะเจาะจง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 และมีความหมายตรงกับข้อมูลที่ต้องการให้มากที่สุด </a:t>
            </a:r>
          </a:p>
          <a:p>
            <a:pPr marL="342900" indent="-342900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v"/>
            </a:pPr>
            <a:r>
              <a:rPr lang="th-TH" sz="3600">
                <a:latin typeface="UPC-Freesia" pitchFamily="34" charset="-34"/>
                <a:cs typeface="UPC-Freesia" pitchFamily="34" charset="-34"/>
              </a:rPr>
              <a:t>อาจใช้คำเดียว หรือหลายๆ คำก็ได้ เช่น </a:t>
            </a:r>
            <a:r>
              <a:rPr lang="en-US" sz="3600">
                <a:solidFill>
                  <a:srgbClr val="FF3300"/>
                </a:solidFill>
                <a:latin typeface="UPC-Freesia" pitchFamily="34" charset="-34"/>
                <a:cs typeface="UPC-Freesia" pitchFamily="34" charset="-34"/>
              </a:rPr>
              <a:t>distance learning thailand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 (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โปรแกรมจะทำการค้นทุกคำ และเชื่อมด้วย </a:t>
            </a:r>
            <a:r>
              <a:rPr lang="en-US" sz="3600">
                <a:solidFill>
                  <a:srgbClr val="0000FF"/>
                </a:solidFill>
                <a:latin typeface="UPC-Freesia" pitchFamily="34" charset="-34"/>
                <a:cs typeface="UPC-Freesia" pitchFamily="34" charset="-34"/>
              </a:rPr>
              <a:t>AND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 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โดยอัตโนมัติ)</a:t>
            </a:r>
          </a:p>
          <a:p>
            <a:pPr marL="342900" indent="-342900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v"/>
            </a:pPr>
            <a:r>
              <a:rPr lang="th-TH" sz="3600">
                <a:latin typeface="UPC-Freesia" pitchFamily="34" charset="-34"/>
                <a:cs typeface="UPC-Freesia" pitchFamily="34" charset="-34"/>
              </a:rPr>
              <a:t>การคำค้นภาษาอังกฤษ จะพิมพ์</a:t>
            </a:r>
            <a:r>
              <a:rPr lang="th-TH" sz="3600">
                <a:solidFill>
                  <a:srgbClr val="0000FF"/>
                </a:solidFill>
                <a:latin typeface="UPC-Freesia" pitchFamily="34" charset="-34"/>
                <a:cs typeface="UPC-Freesia" pitchFamily="34" charset="-34"/>
              </a:rPr>
              <a:t>อักษรตัวใหญ่หรือเล็ก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ก็ได้ มีความหมายเท่ากัน </a:t>
            </a:r>
            <a:endParaRPr lang="th-TH" sz="3600">
              <a:solidFill>
                <a:srgbClr val="FF3300"/>
              </a:solidFill>
              <a:latin typeface="UPC-Freesia" pitchFamily="34" charset="-34"/>
              <a:cs typeface="UPC-Freesia" pitchFamily="34" charset="-34"/>
            </a:endParaRPr>
          </a:p>
        </p:txBody>
      </p:sp>
      <p:grpSp>
        <p:nvGrpSpPr>
          <p:cNvPr id="103435" name="Group 11"/>
          <p:cNvGrpSpPr>
            <a:grpSpLocks/>
          </p:cNvGrpSpPr>
          <p:nvPr/>
        </p:nvGrpSpPr>
        <p:grpSpPr bwMode="auto">
          <a:xfrm>
            <a:off x="609600" y="152400"/>
            <a:ext cx="7556500" cy="598488"/>
            <a:chOff x="384" y="96"/>
            <a:chExt cx="4760" cy="377"/>
          </a:xfrm>
        </p:grpSpPr>
        <p:sp>
          <p:nvSpPr>
            <p:cNvPr id="103428" name="Rectangle 4"/>
            <p:cNvSpPr>
              <a:spLocks noChangeArrowheads="1"/>
            </p:cNvSpPr>
            <p:nvPr/>
          </p:nvSpPr>
          <p:spPr bwMode="white">
            <a:xfrm>
              <a:off x="384" y="96"/>
              <a:ext cx="3902" cy="355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chemeClr val="tx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th-TH" sz="4000">
                  <a:solidFill>
                    <a:schemeClr val="bg1"/>
                  </a:solidFill>
                  <a:latin typeface="UPC-Salvia" pitchFamily="34" charset="-34"/>
                  <a:cs typeface="UPC-Salvia" pitchFamily="34" charset="-34"/>
                </a:rPr>
                <a:t>การค้นหาข้อมูลอย่างมืออาชีพ</a:t>
              </a:r>
            </a:p>
          </p:txBody>
        </p:sp>
        <p:pic>
          <p:nvPicPr>
            <p:cNvPr id="103433" name="Picture 9" descr="Go to Google Home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" y="119"/>
              <a:ext cx="858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4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4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4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4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4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4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32" grpI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476" name="Group 4"/>
          <p:cNvGrpSpPr>
            <a:grpSpLocks/>
          </p:cNvGrpSpPr>
          <p:nvPr/>
        </p:nvGrpSpPr>
        <p:grpSpPr bwMode="auto">
          <a:xfrm>
            <a:off x="609600" y="152400"/>
            <a:ext cx="7556500" cy="598488"/>
            <a:chOff x="384" y="96"/>
            <a:chExt cx="4760" cy="377"/>
          </a:xfrm>
        </p:grpSpPr>
        <p:sp>
          <p:nvSpPr>
            <p:cNvPr id="105477" name="Rectangle 5"/>
            <p:cNvSpPr>
              <a:spLocks noChangeArrowheads="1"/>
            </p:cNvSpPr>
            <p:nvPr/>
          </p:nvSpPr>
          <p:spPr bwMode="white">
            <a:xfrm>
              <a:off x="384" y="96"/>
              <a:ext cx="3902" cy="355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chemeClr val="tx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th-TH" sz="4000">
                  <a:solidFill>
                    <a:schemeClr val="bg1"/>
                  </a:solidFill>
                  <a:latin typeface="UPC-Salvia" pitchFamily="34" charset="-34"/>
                  <a:cs typeface="UPC-Salvia" pitchFamily="34" charset="-34"/>
                </a:rPr>
                <a:t>การค้นหาข้อมูลอย่างมืออาชีพ</a:t>
              </a:r>
            </a:p>
          </p:txBody>
        </p:sp>
        <p:pic>
          <p:nvPicPr>
            <p:cNvPr id="105478" name="Picture 6" descr="Go to Google Home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" y="119"/>
              <a:ext cx="858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5480" name="Rectangle 8"/>
          <p:cNvSpPr>
            <a:spLocks noChangeArrowheads="1"/>
          </p:cNvSpPr>
          <p:nvPr/>
        </p:nvSpPr>
        <p:spPr bwMode="auto">
          <a:xfrm>
            <a:off x="539750" y="1125538"/>
            <a:ext cx="8218488" cy="230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44500" indent="-444500">
              <a:buClr>
                <a:schemeClr val="tx2"/>
              </a:buClr>
              <a:buSzPct val="75000"/>
              <a:buFont typeface="Wingdings" pitchFamily="2" charset="2"/>
              <a:buChar char="v"/>
            </a:pPr>
            <a:r>
              <a:rPr lang="th-TH" sz="3600">
                <a:latin typeface="UPC-Freesia" pitchFamily="34" charset="-34"/>
                <a:cs typeface="UPC-Freesia" pitchFamily="34" charset="-34"/>
              </a:rPr>
              <a:t>โปรแกรมจะไม่ค้นคำประเภท </a:t>
            </a:r>
            <a:r>
              <a:rPr lang="en-US" sz="3600">
                <a:solidFill>
                  <a:srgbClr val="FF0000"/>
                </a:solidFill>
                <a:latin typeface="UPC-Freesia" pitchFamily="34" charset="-34"/>
                <a:cs typeface="UPC-Freesia" pitchFamily="34" charset="-34"/>
              </a:rPr>
              <a:t>commond word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 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เช่น 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a, an, the, what, when, why 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ตัวเลขหรือตัวอักษรเดี่ยว แต่ถ้าต้องการบังคับให้ค้น จะต้องใส่เครื่องหมาย 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+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นำหน้า </a:t>
            </a:r>
            <a:br>
              <a:rPr lang="th-TH" sz="3600">
                <a:latin typeface="UPC-Freesia" pitchFamily="34" charset="-34"/>
                <a:cs typeface="UPC-Freesia" pitchFamily="34" charset="-34"/>
              </a:rPr>
            </a:br>
            <a:r>
              <a:rPr lang="th-TH" sz="3600">
                <a:latin typeface="UPC-Freesia" pitchFamily="34" charset="-34"/>
                <a:cs typeface="UPC-Freesia" pitchFamily="34" charset="-34"/>
              </a:rPr>
              <a:t>เช่น </a:t>
            </a:r>
            <a:r>
              <a:rPr lang="en-US" sz="3600">
                <a:solidFill>
                  <a:srgbClr val="FF0000"/>
                </a:solidFill>
                <a:latin typeface="UPC-Freesia" pitchFamily="34" charset="-34"/>
                <a:cs typeface="UPC-Freesia" pitchFamily="34" charset="-34"/>
              </a:rPr>
              <a:t>star war episode +I</a:t>
            </a:r>
            <a:endParaRPr lang="th-TH" sz="3600">
              <a:solidFill>
                <a:srgbClr val="FF0000"/>
              </a:solidFill>
              <a:latin typeface="UPC-Freesia" pitchFamily="34" charset="-34"/>
              <a:cs typeface="UPC-Freesia" pitchFamily="34" charset="-34"/>
            </a:endParaRPr>
          </a:p>
        </p:txBody>
      </p:sp>
      <p:pic>
        <p:nvPicPr>
          <p:cNvPr id="10548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7" t="22667" r="6343" b="30467"/>
          <a:stretch>
            <a:fillRect/>
          </a:stretch>
        </p:blipFill>
        <p:spPr bwMode="auto">
          <a:xfrm>
            <a:off x="1331913" y="3500438"/>
            <a:ext cx="6408737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5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5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5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5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80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8" name="Group 4"/>
          <p:cNvGrpSpPr>
            <a:grpSpLocks/>
          </p:cNvGrpSpPr>
          <p:nvPr/>
        </p:nvGrpSpPr>
        <p:grpSpPr bwMode="auto">
          <a:xfrm>
            <a:off x="825500" y="152400"/>
            <a:ext cx="7556500" cy="598488"/>
            <a:chOff x="384" y="96"/>
            <a:chExt cx="4760" cy="377"/>
          </a:xfrm>
        </p:grpSpPr>
        <p:sp>
          <p:nvSpPr>
            <p:cNvPr id="108549" name="Rectangle 5"/>
            <p:cNvSpPr>
              <a:spLocks noChangeArrowheads="1"/>
            </p:cNvSpPr>
            <p:nvPr/>
          </p:nvSpPr>
          <p:spPr bwMode="white">
            <a:xfrm>
              <a:off x="384" y="96"/>
              <a:ext cx="3902" cy="355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chemeClr val="tx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th-TH" sz="4000">
                  <a:solidFill>
                    <a:schemeClr val="bg1"/>
                  </a:solidFill>
                  <a:latin typeface="UPC-Salvia" pitchFamily="34" charset="-34"/>
                  <a:cs typeface="UPC-Salvia" pitchFamily="34" charset="-34"/>
                </a:rPr>
                <a:t>การค้นหาข้อมูลอย่างมืออาชีพ</a:t>
              </a:r>
            </a:p>
          </p:txBody>
        </p:sp>
        <p:pic>
          <p:nvPicPr>
            <p:cNvPr id="108550" name="Picture 6" descr="Go to Google Home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" y="119"/>
              <a:ext cx="858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8551" name="Rectangle 7"/>
          <p:cNvSpPr>
            <a:spLocks noChangeArrowheads="1"/>
          </p:cNvSpPr>
          <p:nvPr/>
        </p:nvSpPr>
        <p:spPr bwMode="auto">
          <a:xfrm>
            <a:off x="468313" y="981075"/>
            <a:ext cx="8496300" cy="539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44500" indent="-44450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v"/>
            </a:pPr>
            <a:r>
              <a:rPr lang="th-TH" sz="3600">
                <a:latin typeface="UPC-Freesia" pitchFamily="34" charset="-34"/>
                <a:cs typeface="UPC-Freesia" pitchFamily="34" charset="-34"/>
              </a:rPr>
              <a:t>อาจบังคับการค้นเป็นวลี โดยการใส่</a:t>
            </a:r>
            <a:r>
              <a:rPr lang="th-TH" sz="3600">
                <a:solidFill>
                  <a:srgbClr val="0000FF"/>
                </a:solidFill>
                <a:latin typeface="UPC-Freesia" pitchFamily="34" charset="-34"/>
                <a:cs typeface="UPC-Freesia" pitchFamily="34" charset="-34"/>
              </a:rPr>
              <a:t>เครื่องหมายคำพูด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 คร่อม เช่น </a:t>
            </a:r>
            <a:r>
              <a:rPr lang="en-US" sz="3600">
                <a:solidFill>
                  <a:srgbClr val="FF3300"/>
                </a:solidFill>
                <a:latin typeface="UPC-Freesia" pitchFamily="34" charset="-34"/>
                <a:cs typeface="UPC-Freesia" pitchFamily="34" charset="-34"/>
              </a:rPr>
              <a:t>“star war episode I”</a:t>
            </a:r>
          </a:p>
          <a:p>
            <a:pPr marL="444500" indent="-44450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v"/>
            </a:pPr>
            <a:r>
              <a:rPr lang="en-US" sz="3600">
                <a:latin typeface="UPC-Freesia" pitchFamily="34" charset="-34"/>
                <a:cs typeface="UPC-Freesia" pitchFamily="34" charset="-34"/>
              </a:rPr>
              <a:t>Google 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ใช้ 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stemming technology 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ในการค้นคำอื่นๆ ที่ใกล้เคียงกันกับคำที่พิมพ์เข้าไป เช่น ถ้าค้นคำว่า </a:t>
            </a:r>
            <a:r>
              <a:rPr lang="en-US" sz="3600">
                <a:solidFill>
                  <a:srgbClr val="FF3300"/>
                </a:solidFill>
                <a:latin typeface="UPC-Freesia" pitchFamily="34" charset="-34"/>
                <a:cs typeface="UPC-Freesia" pitchFamily="34" charset="-34"/>
              </a:rPr>
              <a:t>dietary foods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 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จะได้ผลการค้นที่ใช้คำว่า </a:t>
            </a:r>
            <a:r>
              <a:rPr lang="en-US" sz="3600">
                <a:solidFill>
                  <a:srgbClr val="FF3300"/>
                </a:solidFill>
                <a:latin typeface="UPC-Freesia" pitchFamily="34" charset="-34"/>
                <a:cs typeface="UPC-Freesia" pitchFamily="34" charset="-34"/>
              </a:rPr>
              <a:t>diet, diets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 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และ </a:t>
            </a:r>
            <a:r>
              <a:rPr lang="en-US" sz="3600">
                <a:solidFill>
                  <a:srgbClr val="FF3300"/>
                </a:solidFill>
                <a:latin typeface="UPC-Freesia" pitchFamily="34" charset="-34"/>
                <a:cs typeface="UPC-Freesia" pitchFamily="34" charset="-34"/>
              </a:rPr>
              <a:t>food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 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ด้วยเช่นกัน</a:t>
            </a:r>
          </a:p>
          <a:p>
            <a:pPr marL="444500" indent="-44450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v"/>
            </a:pPr>
            <a:r>
              <a:rPr lang="th-TH" sz="3600">
                <a:latin typeface="UPC-Freesia" pitchFamily="34" charset="-34"/>
                <a:cs typeface="UPC-Freesia" pitchFamily="34" charset="-34"/>
              </a:rPr>
              <a:t>ถ้าไม่ต้องการให้คำใด ให้ใส่เครื่องหมาย </a:t>
            </a:r>
            <a:r>
              <a:rPr lang="en-US" sz="3600">
                <a:solidFill>
                  <a:srgbClr val="0000FF"/>
                </a:solidFill>
                <a:latin typeface="UPC-Freesia" pitchFamily="34" charset="-34"/>
                <a:cs typeface="UPC-Freesia" pitchFamily="34" charset="-34"/>
              </a:rPr>
              <a:t>– </a:t>
            </a:r>
            <a:r>
              <a:rPr lang="th-TH" sz="3600">
                <a:solidFill>
                  <a:srgbClr val="0000FF"/>
                </a:solidFill>
                <a:latin typeface="UPC-Freesia" pitchFamily="34" charset="-34"/>
                <a:cs typeface="UPC-Freesia" pitchFamily="34" charset="-34"/>
              </a:rPr>
              <a:t>นำหน้า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คำนั้น เช่น </a:t>
            </a:r>
            <a:r>
              <a:rPr lang="en-US" sz="3600">
                <a:solidFill>
                  <a:srgbClr val="FF3300"/>
                </a:solidFill>
                <a:latin typeface="UPC-Freesia" pitchFamily="34" charset="-34"/>
                <a:cs typeface="UPC-Freesia" pitchFamily="34" charset="-34"/>
              </a:rPr>
              <a:t>becham -victoria</a:t>
            </a:r>
            <a:endParaRPr lang="th-TH" sz="3600">
              <a:solidFill>
                <a:srgbClr val="FF3300"/>
              </a:solidFill>
              <a:latin typeface="UPC-Freesia" pitchFamily="34" charset="-34"/>
              <a:cs typeface="UPC-Freesia" pitchFamily="34" charset="-34"/>
            </a:endParaRPr>
          </a:p>
          <a:p>
            <a:pPr marL="444500" indent="-44450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v"/>
            </a:pPr>
            <a:r>
              <a:rPr lang="th-TH" sz="3600">
                <a:latin typeface="UPC-Freesia" pitchFamily="34" charset="-34"/>
                <a:cs typeface="UPC-Freesia" pitchFamily="34" charset="-34"/>
              </a:rPr>
              <a:t>ปุ่ม 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“I’m feeling lucky” 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หรือ 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“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ดีใจจัง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 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ค้นแล้วเจอเลย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” 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เป็นการสั่งให้ค้น และแสดงผลตรงไปที่เว็บไซต์ซึ่งตรงกับคำค้นมากที่สุด </a:t>
            </a:r>
            <a:r>
              <a:rPr lang="th-TH" sz="3600">
                <a:solidFill>
                  <a:srgbClr val="0000FF"/>
                </a:solidFill>
                <a:latin typeface="UPC-Freesia" pitchFamily="34" charset="-34"/>
                <a:cs typeface="UPC-Freesia" pitchFamily="34" charset="-34"/>
              </a:rPr>
              <a:t>เพียงเว็บไซต์เดียว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เพื่อความสะดวกรวดเร็ว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8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8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85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85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85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85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85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85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51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72" name="Group 4"/>
          <p:cNvGrpSpPr>
            <a:grpSpLocks/>
          </p:cNvGrpSpPr>
          <p:nvPr/>
        </p:nvGrpSpPr>
        <p:grpSpPr bwMode="auto">
          <a:xfrm>
            <a:off x="681038" y="153988"/>
            <a:ext cx="7556500" cy="598487"/>
            <a:chOff x="384" y="96"/>
            <a:chExt cx="4760" cy="377"/>
          </a:xfrm>
        </p:grpSpPr>
        <p:sp>
          <p:nvSpPr>
            <p:cNvPr id="109573" name="Rectangle 5"/>
            <p:cNvSpPr>
              <a:spLocks noChangeArrowheads="1"/>
            </p:cNvSpPr>
            <p:nvPr/>
          </p:nvSpPr>
          <p:spPr bwMode="white">
            <a:xfrm>
              <a:off x="384" y="96"/>
              <a:ext cx="3902" cy="355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chemeClr val="tx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th-TH" sz="4000">
                  <a:solidFill>
                    <a:schemeClr val="bg1"/>
                  </a:solidFill>
                  <a:latin typeface="UPC-Salvia" pitchFamily="34" charset="-34"/>
                  <a:cs typeface="UPC-Salvia" pitchFamily="34" charset="-34"/>
                </a:rPr>
                <a:t>การค้นหาข้อมูลอย่างมืออาชีพ</a:t>
              </a:r>
            </a:p>
          </p:txBody>
        </p:sp>
        <p:pic>
          <p:nvPicPr>
            <p:cNvPr id="109574" name="Picture 6" descr="Go to Google Home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" y="119"/>
              <a:ext cx="858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9575" name="Rectangle 7"/>
          <p:cNvSpPr>
            <a:spLocks noChangeArrowheads="1"/>
          </p:cNvSpPr>
          <p:nvPr/>
        </p:nvSpPr>
        <p:spPr bwMode="auto">
          <a:xfrm>
            <a:off x="611188" y="1054100"/>
            <a:ext cx="8218487" cy="482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44500" indent="-444500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v"/>
            </a:pPr>
            <a:r>
              <a:rPr lang="th-TH" sz="3600">
                <a:latin typeface="UPC-Freesia" pitchFamily="34" charset="-34"/>
                <a:cs typeface="UPC-Freesia" pitchFamily="34" charset="-34"/>
              </a:rPr>
              <a:t>นอกจากการค้นแบบ </a:t>
            </a:r>
            <a:r>
              <a:rPr lang="en-US" sz="3600">
                <a:solidFill>
                  <a:srgbClr val="0000FF"/>
                </a:solidFill>
                <a:latin typeface="UPC-Freesia" pitchFamily="34" charset="-34"/>
                <a:cs typeface="UPC-Freesia" pitchFamily="34" charset="-34"/>
              </a:rPr>
              <a:t>Basic Search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 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แล้ว อาจเลือกใช้ </a:t>
            </a:r>
            <a:r>
              <a:rPr lang="en-US" sz="3600">
                <a:solidFill>
                  <a:srgbClr val="0000FF"/>
                </a:solidFill>
                <a:latin typeface="UPC-Freesia" pitchFamily="34" charset="-34"/>
                <a:cs typeface="UPC-Freesia" pitchFamily="34" charset="-34"/>
              </a:rPr>
              <a:t>Advanced Search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 (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ค้นหาอย่างละเอียด)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 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เพื่อช่วยให้การค้นเป็นไปอย่างมีประสิทธิภาพมากขึ้น</a:t>
            </a:r>
          </a:p>
          <a:p>
            <a:pPr marL="444500" indent="-444500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v"/>
            </a:pPr>
            <a:r>
              <a:rPr lang="th-TH" sz="3600">
                <a:latin typeface="UPC-Freesia" pitchFamily="34" charset="-34"/>
                <a:cs typeface="UPC-Freesia" pitchFamily="34" charset="-34"/>
              </a:rPr>
              <a:t>ในกรณีที่ต้องการให้ค้นคำใดคำหนึ่งก็ได้ ให้ใช้ </a:t>
            </a:r>
            <a:r>
              <a:rPr lang="en-US" sz="3600">
                <a:solidFill>
                  <a:srgbClr val="0000FF"/>
                </a:solidFill>
                <a:latin typeface="UPC-Freesia" pitchFamily="34" charset="-34"/>
                <a:cs typeface="UPC-Freesia" pitchFamily="34" charset="-34"/>
              </a:rPr>
              <a:t>OR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 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เชื่อมคำ (พิมพ์ด้วยอักษรตัวใหญ่) เช่น </a:t>
            </a:r>
            <a:endParaRPr lang="en-US" sz="3600">
              <a:latin typeface="UPC-Freesia" pitchFamily="34" charset="-34"/>
              <a:cs typeface="UPC-Freesia" pitchFamily="34" charset="-34"/>
            </a:endParaRPr>
          </a:p>
          <a:p>
            <a:pPr marL="444500" indent="-444500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en-US" sz="3600">
                <a:latin typeface="UPC-Freesia" pitchFamily="34" charset="-34"/>
                <a:cs typeface="UPC-Freesia" pitchFamily="34" charset="-34"/>
              </a:rPr>
              <a:t>     </a:t>
            </a:r>
            <a:r>
              <a:rPr lang="en-US" sz="3600">
                <a:solidFill>
                  <a:srgbClr val="FF3300"/>
                </a:solidFill>
                <a:latin typeface="UPC-Freesia" pitchFamily="34" charset="-34"/>
                <a:cs typeface="UPC-Freesia" pitchFamily="34" charset="-34"/>
              </a:rPr>
              <a:t>“travel guide” hongkong OR singapore</a:t>
            </a:r>
          </a:p>
          <a:p>
            <a:pPr marL="444500" indent="-444500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v"/>
            </a:pPr>
            <a:r>
              <a:rPr lang="th-TH" sz="3600">
                <a:latin typeface="UPC-Freesia" pitchFamily="34" charset="-34"/>
                <a:cs typeface="UPC-Freesia" pitchFamily="34" charset="-34"/>
              </a:rPr>
              <a:t>ค้นคำพ้อง ให้ใช้เครื่องหมาย </a:t>
            </a:r>
            <a:r>
              <a:rPr lang="en-US" sz="3600">
                <a:solidFill>
                  <a:srgbClr val="0000FF"/>
                </a:solidFill>
                <a:latin typeface="UPC-Freesia" pitchFamily="34" charset="-34"/>
                <a:cs typeface="UPC-Freesia" pitchFamily="34" charset="-34"/>
              </a:rPr>
              <a:t>~ (tilde)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 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เช่น </a:t>
            </a:r>
            <a:r>
              <a:rPr lang="en-US" sz="3600">
                <a:solidFill>
                  <a:srgbClr val="FF3300"/>
                </a:solidFill>
                <a:latin typeface="UPC-Freesia" pitchFamily="34" charset="-34"/>
                <a:cs typeface="UPC-Freesia" pitchFamily="34" charset="-34"/>
              </a:rPr>
              <a:t>~anthropologist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 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     ผลการค้นจะได้ทั้ง 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anthropologist 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(นักมานุษยวิทยา) และ 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archaeonologist (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นักโบราณคดี)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95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95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95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95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95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95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95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95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95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95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95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95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836613"/>
            <a:ext cx="8208962" cy="567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597" name="Rectangle 5"/>
          <p:cNvSpPr>
            <a:spLocks noChangeArrowheads="1"/>
          </p:cNvSpPr>
          <p:nvPr/>
        </p:nvSpPr>
        <p:spPr bwMode="white">
          <a:xfrm>
            <a:off x="609600" y="152400"/>
            <a:ext cx="8001000" cy="563563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th-TH" sz="4000">
                <a:solidFill>
                  <a:schemeClr val="bg1"/>
                </a:solidFill>
                <a:latin typeface="UPC-Salvia" pitchFamily="34" charset="-34"/>
                <a:cs typeface="UPC-Salvia" pitchFamily="34" charset="-34"/>
              </a:rPr>
              <a:t>ผลการค้นหาข้อมูล </a:t>
            </a:r>
            <a:r>
              <a:rPr lang="en-US" sz="4000">
                <a:solidFill>
                  <a:schemeClr val="bg1"/>
                </a:solidFill>
                <a:latin typeface="UPC-Salvia" pitchFamily="34" charset="-34"/>
                <a:cs typeface="UPC-Salvia" pitchFamily="34" charset="-34"/>
              </a:rPr>
              <a:t>(Search)</a:t>
            </a:r>
            <a:endParaRPr lang="th-TH" sz="4000">
              <a:solidFill>
                <a:schemeClr val="bg1"/>
              </a:solidFill>
              <a:latin typeface="UPC-Salvia" pitchFamily="34" charset="-34"/>
              <a:cs typeface="UPC-Salvia" pitchFamily="34" charset="-34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20" name="Group 4"/>
          <p:cNvGrpSpPr>
            <a:grpSpLocks/>
          </p:cNvGrpSpPr>
          <p:nvPr/>
        </p:nvGrpSpPr>
        <p:grpSpPr bwMode="auto">
          <a:xfrm>
            <a:off x="681038" y="188913"/>
            <a:ext cx="7556500" cy="598487"/>
            <a:chOff x="384" y="96"/>
            <a:chExt cx="4760" cy="377"/>
          </a:xfrm>
        </p:grpSpPr>
        <p:sp>
          <p:nvSpPr>
            <p:cNvPr id="111621" name="Rectangle 5"/>
            <p:cNvSpPr>
              <a:spLocks noChangeArrowheads="1"/>
            </p:cNvSpPr>
            <p:nvPr/>
          </p:nvSpPr>
          <p:spPr bwMode="white">
            <a:xfrm>
              <a:off x="384" y="96"/>
              <a:ext cx="3902" cy="355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chemeClr val="tx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th-TH" sz="4000">
                  <a:solidFill>
                    <a:schemeClr val="bg1"/>
                  </a:solidFill>
                  <a:latin typeface="UPC-Salvia" pitchFamily="34" charset="-34"/>
                  <a:cs typeface="UPC-Salvia" pitchFamily="34" charset="-34"/>
                </a:rPr>
                <a:t>การค้นหาข้อมูลอย่างมืออาชีพ</a:t>
              </a:r>
            </a:p>
          </p:txBody>
        </p:sp>
        <p:pic>
          <p:nvPicPr>
            <p:cNvPr id="111622" name="Picture 6" descr="Go to Google Home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" y="119"/>
              <a:ext cx="858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1623" name="Rectangle 7"/>
          <p:cNvSpPr>
            <a:spLocks noChangeArrowheads="1"/>
          </p:cNvSpPr>
          <p:nvPr/>
        </p:nvSpPr>
        <p:spPr bwMode="auto">
          <a:xfrm>
            <a:off x="611188" y="1089025"/>
            <a:ext cx="8218487" cy="529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44500" indent="-4445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v"/>
            </a:pPr>
            <a:r>
              <a:rPr lang="th-TH" sz="3600">
                <a:latin typeface="UPC-Freesia" pitchFamily="34" charset="-34"/>
                <a:cs typeface="UPC-Freesia" pitchFamily="34" charset="-34"/>
              </a:rPr>
              <a:t>การระบุให้ค้นเฉพาะภายใน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 domain 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ที่ต้องการเท่านั้น ให้ใช้ </a:t>
            </a:r>
            <a:r>
              <a:rPr lang="en-US" sz="3600">
                <a:solidFill>
                  <a:srgbClr val="0000FF"/>
                </a:solidFill>
                <a:latin typeface="UPC-Freesia" pitchFamily="34" charset="-34"/>
                <a:cs typeface="UPC-Freesia" pitchFamily="34" charset="-34"/>
              </a:rPr>
              <a:t>site:&lt;domain name&gt;</a:t>
            </a:r>
            <a:r>
              <a:rPr lang="th-TH" sz="3600">
                <a:solidFill>
                  <a:srgbClr val="0000FF"/>
                </a:solidFill>
                <a:latin typeface="UPC-Freesia" pitchFamily="34" charset="-34"/>
                <a:cs typeface="UPC-Freesia" pitchFamily="34" charset="-34"/>
              </a:rPr>
              <a:t> 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เช่น ต้องการค้นหาพิพิธภัณฑ์ในเว็บไซต์ของมหาวิทยาลัยโตเกียว</a:t>
            </a:r>
            <a:r>
              <a:rPr lang="th-TH" sz="3600">
                <a:solidFill>
                  <a:srgbClr val="0000FF"/>
                </a:solidFill>
                <a:latin typeface="UPC-Freesia" pitchFamily="34" charset="-34"/>
                <a:cs typeface="UPC-Freesia" pitchFamily="34" charset="-34"/>
              </a:rPr>
              <a:t> 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 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/>
            </a:r>
            <a:br>
              <a:rPr lang="en-US" sz="3600">
                <a:latin typeface="UPC-Freesia" pitchFamily="34" charset="-34"/>
                <a:cs typeface="UPC-Freesia" pitchFamily="34" charset="-34"/>
              </a:rPr>
            </a:br>
            <a:r>
              <a:rPr lang="en-US" sz="3600">
                <a:solidFill>
                  <a:srgbClr val="FF3300"/>
                </a:solidFill>
                <a:latin typeface="UPC-Freesia" pitchFamily="34" charset="-34"/>
                <a:cs typeface="UPC-Freesia" pitchFamily="34" charset="-34"/>
              </a:rPr>
              <a:t>museum site:www.u-tokyo.ac.jp</a:t>
            </a:r>
          </a:p>
          <a:p>
            <a:pPr marL="444500" indent="-4445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v"/>
            </a:pPr>
            <a:r>
              <a:rPr lang="th-TH" sz="3600">
                <a:latin typeface="UPC-Freesia" pitchFamily="34" charset="-34"/>
                <a:cs typeface="UPC-Freesia" pitchFamily="34" charset="-34"/>
              </a:rPr>
              <a:t>การค้นข้อมูลตัวเลข เงิน ระยะทาง หรือระยะเวลา ภายในช่วงที่ต้องการ ให้ใช้ 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/>
            </a:r>
            <a:br>
              <a:rPr lang="en-US" sz="3600">
                <a:latin typeface="UPC-Freesia" pitchFamily="34" charset="-34"/>
                <a:cs typeface="UPC-Freesia" pitchFamily="34" charset="-34"/>
              </a:rPr>
            </a:br>
            <a:r>
              <a:rPr lang="en-US" sz="3600">
                <a:solidFill>
                  <a:srgbClr val="0000FF"/>
                </a:solidFill>
                <a:latin typeface="UPC-Freesia" pitchFamily="34" charset="-34"/>
                <a:cs typeface="UPC-Freesia" pitchFamily="34" charset="-34"/>
              </a:rPr>
              <a:t>&lt;</a:t>
            </a:r>
            <a:r>
              <a:rPr lang="th-TH" sz="3600">
                <a:solidFill>
                  <a:srgbClr val="0000FF"/>
                </a:solidFill>
                <a:latin typeface="UPC-Freesia" pitchFamily="34" charset="-34"/>
                <a:cs typeface="UPC-Freesia" pitchFamily="34" charset="-34"/>
              </a:rPr>
              <a:t>ตัวเลขแรก</a:t>
            </a:r>
            <a:r>
              <a:rPr lang="en-US" sz="3600">
                <a:solidFill>
                  <a:srgbClr val="0000FF"/>
                </a:solidFill>
                <a:latin typeface="UPC-Freesia" pitchFamily="34" charset="-34"/>
                <a:cs typeface="UPC-Freesia" pitchFamily="34" charset="-34"/>
              </a:rPr>
              <a:t>&gt;</a:t>
            </a:r>
            <a:r>
              <a:rPr lang="th-TH" sz="3600">
                <a:solidFill>
                  <a:srgbClr val="0000FF"/>
                </a:solidFill>
                <a:latin typeface="UPC-Freesia" pitchFamily="34" charset="-34"/>
                <a:cs typeface="UPC-Freesia" pitchFamily="34" charset="-34"/>
              </a:rPr>
              <a:t>..</a:t>
            </a:r>
            <a:r>
              <a:rPr lang="en-US" sz="3600">
                <a:solidFill>
                  <a:srgbClr val="0000FF"/>
                </a:solidFill>
                <a:latin typeface="UPC-Freesia" pitchFamily="34" charset="-34"/>
                <a:cs typeface="UPC-Freesia" pitchFamily="34" charset="-34"/>
              </a:rPr>
              <a:t>&lt;</a:t>
            </a:r>
            <a:r>
              <a:rPr lang="th-TH" sz="3600">
                <a:solidFill>
                  <a:srgbClr val="0000FF"/>
                </a:solidFill>
                <a:latin typeface="UPC-Freesia" pitchFamily="34" charset="-34"/>
                <a:cs typeface="UPC-Freesia" pitchFamily="34" charset="-34"/>
              </a:rPr>
              <a:t>ตัวเลขสุดท้าย</a:t>
            </a:r>
            <a:r>
              <a:rPr lang="en-US" sz="3600">
                <a:solidFill>
                  <a:srgbClr val="0000FF"/>
                </a:solidFill>
                <a:latin typeface="UPC-Freesia" pitchFamily="34" charset="-34"/>
                <a:cs typeface="UPC-Freesia" pitchFamily="34" charset="-34"/>
              </a:rPr>
              <a:t>&gt;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 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/>
            </a:r>
            <a:br>
              <a:rPr lang="th-TH" sz="3600">
                <a:latin typeface="UPC-Freesia" pitchFamily="34" charset="-34"/>
                <a:cs typeface="UPC-Freesia" pitchFamily="34" charset="-34"/>
              </a:rPr>
            </a:br>
            <a:r>
              <a:rPr lang="th-TH" sz="3600">
                <a:latin typeface="UPC-Freesia" pitchFamily="34" charset="-34"/>
                <a:cs typeface="UPC-Freesia" pitchFamily="34" charset="-34"/>
              </a:rPr>
              <a:t>ตัวอย่างเช่น </a:t>
            </a:r>
            <a:r>
              <a:rPr lang="en-US" sz="3600">
                <a:solidFill>
                  <a:srgbClr val="FF3300"/>
                </a:solidFill>
                <a:latin typeface="UPC-Freesia" pitchFamily="34" charset="-34"/>
                <a:cs typeface="UPC-Freesia" pitchFamily="34" charset="-34"/>
              </a:rPr>
              <a:t>The Kingdom of Siam 1300..1800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 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/>
            </a:r>
            <a:br>
              <a:rPr lang="th-TH" sz="3600">
                <a:latin typeface="UPC-Freesia" pitchFamily="34" charset="-34"/>
                <a:cs typeface="UPC-Freesia" pitchFamily="34" charset="-34"/>
              </a:rPr>
            </a:br>
            <a:r>
              <a:rPr lang="th-TH" sz="3600">
                <a:latin typeface="UPC-Freesia" pitchFamily="34" charset="-34"/>
                <a:cs typeface="UPC-Freesia" pitchFamily="34" charset="-34"/>
              </a:rPr>
              <a:t>(ควรระบุหน่วยนับของตัวเลขด้วย เช่น 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$, kg, km 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/>
            </a:r>
            <a:br>
              <a:rPr lang="th-TH" sz="3600">
                <a:latin typeface="UPC-Freesia" pitchFamily="34" charset="-34"/>
                <a:cs typeface="UPC-Freesia" pitchFamily="34" charset="-34"/>
              </a:rPr>
            </a:br>
            <a:r>
              <a:rPr lang="th-TH" sz="3600">
                <a:latin typeface="UPC-Freesia" pitchFamily="34" charset="-34"/>
                <a:cs typeface="UPC-Freesia" pitchFamily="34" charset="-34"/>
              </a:rPr>
              <a:t>จะทำให้ผลการค้นแม่นยำมากขึ้น)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6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6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16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16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16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16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958" y="3599656"/>
            <a:ext cx="21431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09600" y="-171400"/>
            <a:ext cx="8001000" cy="111636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th-TH" sz="6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Rose" pitchFamily="18" charset="-34"/>
                <a:ea typeface="UPC-Rose" pitchFamily="18" charset="-34"/>
                <a:cs typeface="UPC-Rose" pitchFamily="18" charset="-34"/>
              </a:rPr>
              <a:t>เครือข่าย</a:t>
            </a:r>
            <a:r>
              <a:rPr lang="th-TH" sz="6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UPC-Hyacinth" pitchFamily="34" charset="-34"/>
              </a:rPr>
              <a:t> </a:t>
            </a:r>
            <a:r>
              <a:rPr lang="en-US" sz="6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UPC-Hyacinth" pitchFamily="34" charset="-34"/>
              </a:rPr>
              <a:t>Network</a:t>
            </a:r>
            <a:endParaRPr lang="en-US" sz="6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PC-Hyacinth" pitchFamily="34" charset="-34"/>
              <a:ea typeface="UPC-Hyacinth" pitchFamily="34" charset="-34"/>
              <a:cs typeface="UPC-Hyacinth" pitchFamily="34" charset="-34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6528725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42780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45" name="Oval 5"/>
          <p:cNvSpPr>
            <a:spLocks noChangeArrowheads="1"/>
          </p:cNvSpPr>
          <p:nvPr/>
        </p:nvSpPr>
        <p:spPr bwMode="auto">
          <a:xfrm>
            <a:off x="1812925" y="1270000"/>
            <a:ext cx="2447925" cy="503238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668" name="Group 4"/>
          <p:cNvGrpSpPr>
            <a:grpSpLocks/>
          </p:cNvGrpSpPr>
          <p:nvPr/>
        </p:nvGrpSpPr>
        <p:grpSpPr bwMode="auto">
          <a:xfrm>
            <a:off x="681038" y="188913"/>
            <a:ext cx="7556500" cy="598487"/>
            <a:chOff x="384" y="96"/>
            <a:chExt cx="4760" cy="377"/>
          </a:xfrm>
        </p:grpSpPr>
        <p:sp>
          <p:nvSpPr>
            <p:cNvPr id="113669" name="Rectangle 5"/>
            <p:cNvSpPr>
              <a:spLocks noChangeArrowheads="1"/>
            </p:cNvSpPr>
            <p:nvPr/>
          </p:nvSpPr>
          <p:spPr bwMode="white">
            <a:xfrm>
              <a:off x="384" y="96"/>
              <a:ext cx="3902" cy="355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chemeClr val="tx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th-TH" sz="4000">
                  <a:solidFill>
                    <a:schemeClr val="bg1"/>
                  </a:solidFill>
                  <a:latin typeface="UPC-Salvia" pitchFamily="34" charset="-34"/>
                  <a:cs typeface="UPC-Salvia" pitchFamily="34" charset="-34"/>
                </a:rPr>
                <a:t>การค้นหาข้อมูลอย่างมืออาชีพ</a:t>
              </a:r>
            </a:p>
          </p:txBody>
        </p:sp>
        <p:pic>
          <p:nvPicPr>
            <p:cNvPr id="113670" name="Picture 6" descr="Go to Google Home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" y="119"/>
              <a:ext cx="858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3671" name="Rectangle 7"/>
          <p:cNvSpPr>
            <a:spLocks noChangeArrowheads="1"/>
          </p:cNvSpPr>
          <p:nvPr/>
        </p:nvSpPr>
        <p:spPr bwMode="auto">
          <a:xfrm>
            <a:off x="611188" y="1089025"/>
            <a:ext cx="8218487" cy="482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44500" indent="-444500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v"/>
            </a:pPr>
            <a:r>
              <a:rPr lang="en-US" sz="3600" u="sng">
                <a:latin typeface="UPC-Freesia" pitchFamily="34" charset="-34"/>
                <a:cs typeface="UPC-Freesia" pitchFamily="34" charset="-34"/>
              </a:rPr>
              <a:t>Book Search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 : 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ค้นหาหนังสือที่ต้องการ โดยการใช้คำว่า </a:t>
            </a:r>
            <a:r>
              <a:rPr lang="en-US" sz="3600">
                <a:solidFill>
                  <a:srgbClr val="0000FF"/>
                </a:solidFill>
                <a:latin typeface="UPC-Freesia" pitchFamily="34" charset="-34"/>
                <a:cs typeface="UPC-Freesia" pitchFamily="34" charset="-34"/>
              </a:rPr>
              <a:t>book about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 </a:t>
            </a:r>
            <a:r>
              <a:rPr lang="en-US" sz="3600">
                <a:solidFill>
                  <a:srgbClr val="0000FF"/>
                </a:solidFill>
                <a:latin typeface="UPC-Freesia" pitchFamily="34" charset="-34"/>
                <a:cs typeface="UPC-Freesia" pitchFamily="34" charset="-34"/>
              </a:rPr>
              <a:t>&lt;</a:t>
            </a:r>
            <a:r>
              <a:rPr lang="th-TH" sz="3600">
                <a:solidFill>
                  <a:srgbClr val="0000FF"/>
                </a:solidFill>
                <a:latin typeface="UPC-Freesia" pitchFamily="34" charset="-34"/>
                <a:cs typeface="UPC-Freesia" pitchFamily="34" charset="-34"/>
              </a:rPr>
              <a:t>คำค้น</a:t>
            </a:r>
            <a:r>
              <a:rPr lang="en-US" sz="3600">
                <a:solidFill>
                  <a:srgbClr val="0000FF"/>
                </a:solidFill>
                <a:latin typeface="UPC-Freesia" pitchFamily="34" charset="-34"/>
                <a:cs typeface="UPC-Freesia" pitchFamily="34" charset="-34"/>
              </a:rPr>
              <a:t>&gt;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 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ตัวอย่างเช่น </a:t>
            </a:r>
            <a:r>
              <a:rPr lang="en-US" sz="3600">
                <a:solidFill>
                  <a:srgbClr val="FF3300"/>
                </a:solidFill>
                <a:latin typeface="UPC-Freesia" pitchFamily="34" charset="-34"/>
                <a:cs typeface="UPC-Freesia" pitchFamily="34" charset="-34"/>
              </a:rPr>
              <a:t>book about thai spa</a:t>
            </a:r>
            <a:endParaRPr lang="en-US" sz="3600">
              <a:latin typeface="UPC-Freesia" pitchFamily="34" charset="-34"/>
              <a:cs typeface="UPC-Freesia" pitchFamily="34" charset="-34"/>
            </a:endParaRPr>
          </a:p>
          <a:p>
            <a:pPr marL="444500" indent="-444500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v"/>
            </a:pPr>
            <a:r>
              <a:rPr lang="en-US" sz="3600">
                <a:latin typeface="UPC-Freesia" pitchFamily="34" charset="-34"/>
                <a:cs typeface="UPC-Freesia" pitchFamily="34" charset="-34"/>
              </a:rPr>
              <a:t>Google 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สามารถใช้เป็นเครื่องคิดเลขได้ด้วย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  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ตัวอย่างเช่น </a:t>
            </a:r>
            <a:r>
              <a:rPr lang="en-US" sz="3600">
                <a:solidFill>
                  <a:srgbClr val="FF3300"/>
                </a:solidFill>
                <a:latin typeface="UPC-Freesia" pitchFamily="34" charset="-34"/>
                <a:cs typeface="UPC-Freesia" pitchFamily="34" charset="-34"/>
              </a:rPr>
              <a:t>100/2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 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หรือ </a:t>
            </a:r>
            <a:r>
              <a:rPr lang="en-US" sz="3600">
                <a:solidFill>
                  <a:srgbClr val="FF3300"/>
                </a:solidFill>
                <a:latin typeface="UPC-Freesia" pitchFamily="34" charset="-34"/>
                <a:cs typeface="UPC-Freesia" pitchFamily="34" charset="-34"/>
              </a:rPr>
              <a:t>10^5 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โดยใช้เครื่องหมาย </a:t>
            </a:r>
            <a:r>
              <a:rPr lang="en-US" sz="3600">
                <a:solidFill>
                  <a:srgbClr val="0000FF"/>
                </a:solidFill>
                <a:latin typeface="UPC-Freesia" pitchFamily="34" charset="-34"/>
                <a:cs typeface="UPC-Freesia" pitchFamily="34" charset="-34"/>
              </a:rPr>
              <a:t>+ - * / ^ %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 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หรือ พิมพ์คำว่า </a:t>
            </a:r>
            <a:r>
              <a:rPr lang="en-US" sz="3600">
                <a:solidFill>
                  <a:srgbClr val="FF3300"/>
                </a:solidFill>
                <a:latin typeface="UPC-Freesia" pitchFamily="34" charset="-34"/>
                <a:cs typeface="UPC-Freesia" pitchFamily="34" charset="-34"/>
              </a:rPr>
              <a:t>5 k</a:t>
            </a:r>
            <a:r>
              <a:rPr lang="th-TH" sz="3600">
                <a:solidFill>
                  <a:srgbClr val="FF3300"/>
                </a:solidFill>
                <a:latin typeface="UPC-Freesia" pitchFamily="34" charset="-34"/>
                <a:cs typeface="UPC-Freesia" pitchFamily="34" charset="-34"/>
              </a:rPr>
              <a:t>ilometers in miles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 (เพื่อถามว่า 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5 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กิโลเมตรเท่ากับกี่ไมล์ 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?) </a:t>
            </a:r>
          </a:p>
          <a:p>
            <a:pPr marL="444500" indent="-444500">
              <a:lnSpc>
                <a:spcPct val="85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v"/>
            </a:pPr>
            <a:r>
              <a:rPr lang="th-TH" sz="3600">
                <a:latin typeface="UPC-Freesia" pitchFamily="34" charset="-34"/>
                <a:cs typeface="UPC-Freesia" pitchFamily="34" charset="-34"/>
              </a:rPr>
              <a:t>ถามอัตราแลกเปลี่ยนเงินตราจากต่างประเทศ เช่น </a:t>
            </a:r>
            <a:r>
              <a:rPr lang="en-US" sz="3600">
                <a:solidFill>
                  <a:srgbClr val="FF3300"/>
                </a:solidFill>
                <a:latin typeface="UPC-Freesia" pitchFamily="34" charset="-34"/>
                <a:cs typeface="UPC-Freesia" pitchFamily="34" charset="-34"/>
              </a:rPr>
              <a:t>100 USD in GBP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 (เพื่อถามว่า 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100 US$ 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เท่ากับกี่ 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British pounds) 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หรือพิมพ์ว่า </a:t>
            </a:r>
            <a:r>
              <a:rPr lang="en-US" sz="3600">
                <a:solidFill>
                  <a:srgbClr val="FF3300"/>
                </a:solidFill>
                <a:latin typeface="UPC-Freesia" pitchFamily="34" charset="-34"/>
                <a:cs typeface="UPC-Freesia" pitchFamily="34" charset="-34"/>
              </a:rPr>
              <a:t>currency of japan in Thai money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 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เป็นต้น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36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36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36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36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36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36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36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36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36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1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693" name="Oval 5"/>
          <p:cNvSpPr>
            <a:spLocks noChangeArrowheads="1"/>
          </p:cNvSpPr>
          <p:nvPr/>
        </p:nvSpPr>
        <p:spPr bwMode="auto">
          <a:xfrm>
            <a:off x="1763713" y="1196975"/>
            <a:ext cx="1800225" cy="6477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114694" name="Rectangle 6"/>
          <p:cNvSpPr>
            <a:spLocks noChangeArrowheads="1"/>
          </p:cNvSpPr>
          <p:nvPr/>
        </p:nvSpPr>
        <p:spPr bwMode="auto">
          <a:xfrm>
            <a:off x="611188" y="2420938"/>
            <a:ext cx="3455987" cy="503237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3" grpId="0" animBg="1"/>
      <p:bldP spid="11469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5718" name="Oval 6"/>
          <p:cNvSpPr>
            <a:spLocks noChangeArrowheads="1"/>
          </p:cNvSpPr>
          <p:nvPr/>
        </p:nvSpPr>
        <p:spPr bwMode="auto">
          <a:xfrm>
            <a:off x="1763713" y="1268413"/>
            <a:ext cx="2447925" cy="504825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115719" name="Rectangle 7"/>
          <p:cNvSpPr>
            <a:spLocks noChangeArrowheads="1"/>
          </p:cNvSpPr>
          <p:nvPr/>
        </p:nvSpPr>
        <p:spPr bwMode="auto">
          <a:xfrm>
            <a:off x="684213" y="2492375"/>
            <a:ext cx="4248150" cy="360363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8" grpId="0" animBg="1"/>
      <p:bldP spid="11571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740" name="Group 4"/>
          <p:cNvGrpSpPr>
            <a:grpSpLocks/>
          </p:cNvGrpSpPr>
          <p:nvPr/>
        </p:nvGrpSpPr>
        <p:grpSpPr bwMode="auto">
          <a:xfrm>
            <a:off x="681038" y="188913"/>
            <a:ext cx="7556500" cy="598487"/>
            <a:chOff x="384" y="96"/>
            <a:chExt cx="4760" cy="377"/>
          </a:xfrm>
        </p:grpSpPr>
        <p:sp>
          <p:nvSpPr>
            <p:cNvPr id="116741" name="Rectangle 5"/>
            <p:cNvSpPr>
              <a:spLocks noChangeArrowheads="1"/>
            </p:cNvSpPr>
            <p:nvPr/>
          </p:nvSpPr>
          <p:spPr bwMode="white">
            <a:xfrm>
              <a:off x="384" y="96"/>
              <a:ext cx="3902" cy="355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chemeClr val="tx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th-TH" sz="4000">
                  <a:solidFill>
                    <a:schemeClr val="bg1"/>
                  </a:solidFill>
                  <a:latin typeface="UPC-Salvia" pitchFamily="34" charset="-34"/>
                  <a:cs typeface="UPC-Salvia" pitchFamily="34" charset="-34"/>
                </a:rPr>
                <a:t>การค้นหาข้อมูลอย่างมืออาชีพ</a:t>
              </a:r>
            </a:p>
          </p:txBody>
        </p:sp>
        <p:pic>
          <p:nvPicPr>
            <p:cNvPr id="116742" name="Picture 6" descr="Go to Google Home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" y="119"/>
              <a:ext cx="858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6743" name="Rectangle 7"/>
          <p:cNvSpPr>
            <a:spLocks noChangeArrowheads="1"/>
          </p:cNvSpPr>
          <p:nvPr/>
        </p:nvSpPr>
        <p:spPr bwMode="auto">
          <a:xfrm>
            <a:off x="611188" y="1089025"/>
            <a:ext cx="8218487" cy="482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44500" indent="-4445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v"/>
            </a:pPr>
            <a:r>
              <a:rPr lang="th-TH" sz="3600">
                <a:latin typeface="UPC-Freesia" pitchFamily="34" charset="-34"/>
                <a:cs typeface="UPC-Freesia" pitchFamily="34" charset="-34"/>
              </a:rPr>
              <a:t>ถามความหมายหรือคำจำกัดความของคำศัพท์ 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(definition) 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ใช้คำว่า </a:t>
            </a:r>
            <a:r>
              <a:rPr lang="en-US" sz="3600">
                <a:solidFill>
                  <a:srgbClr val="0000FF"/>
                </a:solidFill>
                <a:latin typeface="UPC-Freesia" pitchFamily="34" charset="-34"/>
                <a:cs typeface="UPC-Freesia" pitchFamily="34" charset="-34"/>
              </a:rPr>
              <a:t>define &lt;</a:t>
            </a:r>
            <a:r>
              <a:rPr lang="th-TH" sz="3600">
                <a:solidFill>
                  <a:srgbClr val="0000FF"/>
                </a:solidFill>
                <a:latin typeface="UPC-Freesia" pitchFamily="34" charset="-34"/>
                <a:cs typeface="UPC-Freesia" pitchFamily="34" charset="-34"/>
              </a:rPr>
              <a:t>คำค้น</a:t>
            </a:r>
            <a:r>
              <a:rPr lang="en-US" sz="3600">
                <a:solidFill>
                  <a:srgbClr val="0000FF"/>
                </a:solidFill>
                <a:latin typeface="UPC-Freesia" pitchFamily="34" charset="-34"/>
                <a:cs typeface="UPC-Freesia" pitchFamily="34" charset="-34"/>
              </a:rPr>
              <a:t>&gt;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 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ตัวอย่างเช่น 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 </a:t>
            </a:r>
            <a:br>
              <a:rPr lang="en-US" sz="3600">
                <a:latin typeface="UPC-Freesia" pitchFamily="34" charset="-34"/>
                <a:cs typeface="UPC-Freesia" pitchFamily="34" charset="-34"/>
              </a:rPr>
            </a:br>
            <a:r>
              <a:rPr lang="en-US" sz="3600">
                <a:solidFill>
                  <a:srgbClr val="FF3300"/>
                </a:solidFill>
                <a:latin typeface="UPC-Freesia" pitchFamily="34" charset="-34"/>
                <a:cs typeface="UPC-Freesia" pitchFamily="34" charset="-34"/>
              </a:rPr>
              <a:t>define archaeology</a:t>
            </a:r>
          </a:p>
          <a:p>
            <a:pPr marL="444500" indent="-4445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v"/>
            </a:pPr>
            <a:r>
              <a:rPr lang="th-TH" sz="3600">
                <a:latin typeface="UPC-Freesia" pitchFamily="34" charset="-34"/>
                <a:cs typeface="UPC-Freesia" pitchFamily="34" charset="-34"/>
              </a:rPr>
              <a:t>การค้นหาข้อมูลจากไฟล์ชนิดอื่นๆ 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(file type) 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ที่ไม่ใช้ 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htm 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เช่น 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pdf, ppt, xls, doc, rtf 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ให้ใช้ </a:t>
            </a:r>
            <a:r>
              <a:rPr lang="th-TH" sz="3600">
                <a:solidFill>
                  <a:srgbClr val="0000FF"/>
                </a:solidFill>
                <a:latin typeface="UPC-Freesia" pitchFamily="34" charset="-34"/>
                <a:cs typeface="UPC-Freesia" pitchFamily="34" charset="-34"/>
              </a:rPr>
              <a:t>filetype:[extension</a:t>
            </a:r>
            <a:r>
              <a:rPr lang="en-US" sz="3600">
                <a:solidFill>
                  <a:srgbClr val="0000FF"/>
                </a:solidFill>
                <a:latin typeface="UPC-Freesia" pitchFamily="34" charset="-34"/>
                <a:cs typeface="UPC-Freesia" pitchFamily="34" charset="-34"/>
              </a:rPr>
              <a:t>]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 ตัวอย่างเช่น 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  	</a:t>
            </a:r>
          </a:p>
          <a:p>
            <a:pPr marL="909638" lvl="1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</a:pPr>
            <a:r>
              <a:rPr lang="en-US" sz="3600">
                <a:solidFill>
                  <a:srgbClr val="FF3300"/>
                </a:solidFill>
                <a:latin typeface="UPC-Freesia" pitchFamily="34" charset="-34"/>
                <a:cs typeface="UPC-Freesia" pitchFamily="34" charset="-34"/>
              </a:rPr>
              <a:t>		digital library filetype:ppt</a:t>
            </a:r>
          </a:p>
          <a:p>
            <a:pPr marL="444500" indent="-4445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en-US" sz="3600">
                <a:solidFill>
                  <a:srgbClr val="FF3300"/>
                </a:solidFill>
                <a:latin typeface="UPC-Freesia" pitchFamily="34" charset="-34"/>
                <a:cs typeface="UPC-Freesia" pitchFamily="34" charset="-34"/>
              </a:rPr>
              <a:t>		digital library filetype:doc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67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67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67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67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67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67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67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67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67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67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67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67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764" name="Group 4"/>
          <p:cNvGrpSpPr>
            <a:grpSpLocks/>
          </p:cNvGrpSpPr>
          <p:nvPr/>
        </p:nvGrpSpPr>
        <p:grpSpPr bwMode="auto">
          <a:xfrm>
            <a:off x="681038" y="188913"/>
            <a:ext cx="7556500" cy="598487"/>
            <a:chOff x="384" y="96"/>
            <a:chExt cx="4760" cy="377"/>
          </a:xfrm>
        </p:grpSpPr>
        <p:sp>
          <p:nvSpPr>
            <p:cNvPr id="117765" name="Rectangle 5"/>
            <p:cNvSpPr>
              <a:spLocks noChangeArrowheads="1"/>
            </p:cNvSpPr>
            <p:nvPr/>
          </p:nvSpPr>
          <p:spPr bwMode="white">
            <a:xfrm>
              <a:off x="384" y="96"/>
              <a:ext cx="3902" cy="355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chemeClr val="tx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th-TH" sz="4000">
                  <a:solidFill>
                    <a:schemeClr val="bg1"/>
                  </a:solidFill>
                  <a:latin typeface="UPC-Salvia" pitchFamily="34" charset="-34"/>
                  <a:cs typeface="UPC-Salvia" pitchFamily="34" charset="-34"/>
                </a:rPr>
                <a:t>การค้นหาข้อมูลอย่างมืออาชีพ</a:t>
              </a:r>
            </a:p>
          </p:txBody>
        </p:sp>
        <p:pic>
          <p:nvPicPr>
            <p:cNvPr id="117766" name="Picture 6" descr="Go to Google Home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" y="119"/>
              <a:ext cx="858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7767" name="Rectangle 7"/>
          <p:cNvSpPr>
            <a:spLocks noChangeArrowheads="1"/>
          </p:cNvSpPr>
          <p:nvPr/>
        </p:nvSpPr>
        <p:spPr bwMode="auto">
          <a:xfrm>
            <a:off x="611188" y="1089025"/>
            <a:ext cx="8218487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44500" indent="-4445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v"/>
            </a:pPr>
            <a:r>
              <a:rPr lang="th-TH" sz="3600">
                <a:latin typeface="UPC-Freesia" pitchFamily="34" charset="-34"/>
                <a:cs typeface="UPC-Freesia" pitchFamily="34" charset="-34"/>
              </a:rPr>
              <a:t>ใช้ </a:t>
            </a:r>
            <a:r>
              <a:rPr lang="en-US" sz="3600">
                <a:solidFill>
                  <a:srgbClr val="FF0000"/>
                </a:solidFill>
                <a:latin typeface="UPC-Freesia" pitchFamily="34" charset="-34"/>
                <a:cs typeface="UPC-Freesia" pitchFamily="34" charset="-34"/>
              </a:rPr>
              <a:t>Language Tool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 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ในการแปลภาษา</a:t>
            </a:r>
            <a:endParaRPr lang="en-US" sz="3600">
              <a:latin typeface="UPC-Freesia" pitchFamily="34" charset="-34"/>
              <a:cs typeface="UPC-Freesia" pitchFamily="34" charset="-34"/>
            </a:endParaRPr>
          </a:p>
        </p:txBody>
      </p:sp>
      <p:pic>
        <p:nvPicPr>
          <p:cNvPr id="11776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060575"/>
            <a:ext cx="720090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7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7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7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7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7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7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0837" name="Oval 5"/>
          <p:cNvSpPr>
            <a:spLocks noChangeArrowheads="1"/>
          </p:cNvSpPr>
          <p:nvPr/>
        </p:nvSpPr>
        <p:spPr bwMode="auto">
          <a:xfrm>
            <a:off x="4140200" y="3573463"/>
            <a:ext cx="1800225" cy="7207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80513" cy="659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7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958" y="3599656"/>
            <a:ext cx="21431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09600" y="-171400"/>
            <a:ext cx="8001000" cy="111636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th-TH" sz="6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Rose" pitchFamily="18" charset="-34"/>
                <a:ea typeface="UPC-Rose" pitchFamily="18" charset="-34"/>
                <a:cs typeface="UPC-Rose" pitchFamily="18" charset="-34"/>
              </a:rPr>
              <a:t>เครือข่าย</a:t>
            </a:r>
            <a:r>
              <a:rPr lang="th-TH" sz="6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UPC-Hyacinth" pitchFamily="34" charset="-34"/>
              </a:rPr>
              <a:t> </a:t>
            </a:r>
            <a:r>
              <a:rPr lang="en-US" sz="6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UPC-Hyacinth" pitchFamily="34" charset="-34"/>
              </a:rPr>
              <a:t>Network</a:t>
            </a:r>
            <a:endParaRPr lang="en-US" sz="6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PC-Hyacinth" pitchFamily="34" charset="-34"/>
              <a:ea typeface="UPC-Hyacinth" pitchFamily="34" charset="-34"/>
              <a:cs typeface="UPC-Hyacinth" pitchFamily="34" charset="-34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89" y="1412776"/>
            <a:ext cx="6960773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56627" y="5445224"/>
            <a:ext cx="26642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6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Rose" pitchFamily="18" charset="-34"/>
                <a:ea typeface="UPC-Rose" pitchFamily="18" charset="-34"/>
                <a:cs typeface="UPC-Rose" pitchFamily="18" charset="-34"/>
              </a:rPr>
              <a:t>เถาวัลย์</a:t>
            </a:r>
            <a:endParaRPr lang="th-TH" sz="6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PC-Rose" pitchFamily="18" charset="-34"/>
              <a:ea typeface="UPC-Rose" pitchFamily="18" charset="-34"/>
              <a:cs typeface="UPC-Rose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6350832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914" name="Group 10"/>
          <p:cNvGrpSpPr>
            <a:grpSpLocks/>
          </p:cNvGrpSpPr>
          <p:nvPr/>
        </p:nvGrpSpPr>
        <p:grpSpPr bwMode="auto">
          <a:xfrm>
            <a:off x="0" y="0"/>
            <a:ext cx="9144000" cy="6572250"/>
            <a:chOff x="0" y="0"/>
            <a:chExt cx="5760" cy="4140"/>
          </a:xfrm>
        </p:grpSpPr>
        <p:pic>
          <p:nvPicPr>
            <p:cNvPr id="12390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1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390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5"/>
              <a:ext cx="5760" cy="7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3915" name="Group 11"/>
          <p:cNvGrpSpPr>
            <a:grpSpLocks/>
          </p:cNvGrpSpPr>
          <p:nvPr/>
        </p:nvGrpSpPr>
        <p:grpSpPr bwMode="auto">
          <a:xfrm>
            <a:off x="7092950" y="1125538"/>
            <a:ext cx="1222375" cy="1439862"/>
            <a:chOff x="4468" y="709"/>
            <a:chExt cx="770" cy="907"/>
          </a:xfrm>
        </p:grpSpPr>
        <p:sp>
          <p:nvSpPr>
            <p:cNvPr id="123910" name="Rectangle 6"/>
            <p:cNvSpPr>
              <a:spLocks noChangeArrowheads="1"/>
            </p:cNvSpPr>
            <p:nvPr/>
          </p:nvSpPr>
          <p:spPr bwMode="auto">
            <a:xfrm>
              <a:off x="4694" y="709"/>
              <a:ext cx="544" cy="227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123911" name="Rectangle 7"/>
            <p:cNvSpPr>
              <a:spLocks noChangeArrowheads="1"/>
            </p:cNvSpPr>
            <p:nvPr/>
          </p:nvSpPr>
          <p:spPr bwMode="auto">
            <a:xfrm>
              <a:off x="4468" y="1389"/>
              <a:ext cx="635" cy="227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/>
            </a:p>
          </p:txBody>
        </p:sp>
      </p:grpSp>
      <p:sp>
        <p:nvSpPr>
          <p:cNvPr id="123912" name="Rectangle 8"/>
          <p:cNvSpPr>
            <a:spLocks noChangeArrowheads="1"/>
          </p:cNvSpPr>
          <p:nvPr/>
        </p:nvSpPr>
        <p:spPr bwMode="auto">
          <a:xfrm>
            <a:off x="6516688" y="5013325"/>
            <a:ext cx="1657350" cy="36036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pic>
        <p:nvPicPr>
          <p:cNvPr id="12391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5013325"/>
            <a:ext cx="20478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1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04" y="3645024"/>
            <a:ext cx="8820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Social Network : </a:t>
            </a:r>
            <a:r>
              <a:rPr lang="th-TH" sz="600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สังคมเครือข่ายออนไลน์ </a:t>
            </a:r>
            <a:endParaRPr lang="th-TH" sz="600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white">
          <a:xfrm>
            <a:off x="609600" y="128588"/>
            <a:ext cx="8001000" cy="563562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400" smtClean="0">
                <a:solidFill>
                  <a:schemeClr val="bg1"/>
                </a:solidFill>
                <a:latin typeface="UPC-Salvia" pitchFamily="34" charset="-34"/>
                <a:cs typeface="UPC-Salvia" pitchFamily="34" charset="-34"/>
              </a:rPr>
              <a:t>Social Network</a:t>
            </a:r>
            <a:endParaRPr lang="en-US" sz="4400">
              <a:solidFill>
                <a:schemeClr val="bg1"/>
              </a:solidFill>
              <a:latin typeface="UPC-Salvia" pitchFamily="34" charset="-34"/>
              <a:cs typeface="UPC-Salvia" pitchFamily="34" charset="-34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98957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87593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white">
          <a:xfrm>
            <a:off x="609600" y="128588"/>
            <a:ext cx="8001000" cy="563562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400" smtClean="0">
                <a:solidFill>
                  <a:schemeClr val="bg1"/>
                </a:solidFill>
                <a:latin typeface="UPC-Salvia" pitchFamily="34" charset="-34"/>
                <a:cs typeface="UPC-Salvia" pitchFamily="34" charset="-34"/>
              </a:rPr>
              <a:t>Social Network</a:t>
            </a:r>
            <a:endParaRPr lang="en-US" sz="4400">
              <a:solidFill>
                <a:schemeClr val="bg1"/>
              </a:solidFill>
              <a:latin typeface="UPC-Salvia" pitchFamily="34" charset="-34"/>
              <a:cs typeface="UPC-Salvia" pitchFamily="34" charset="-34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9666"/>
            <a:ext cx="9143999" cy="590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489500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white">
          <a:xfrm>
            <a:off x="609600" y="128588"/>
            <a:ext cx="8001000" cy="563562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400" smtClean="0">
                <a:solidFill>
                  <a:schemeClr val="bg1"/>
                </a:solidFill>
                <a:latin typeface="UPC-Salvia" pitchFamily="34" charset="-34"/>
                <a:cs typeface="UPC-Salvia" pitchFamily="34" charset="-34"/>
              </a:rPr>
              <a:t>Social Network</a:t>
            </a:r>
            <a:endParaRPr lang="en-US" sz="4400">
              <a:solidFill>
                <a:schemeClr val="bg1"/>
              </a:solidFill>
              <a:latin typeface="UPC-Salvia" pitchFamily="34" charset="-34"/>
              <a:cs typeface="UPC-Salvia" pitchFamily="34" charset="-34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80512" cy="5742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31388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white">
          <a:xfrm>
            <a:off x="609600" y="128588"/>
            <a:ext cx="8001000" cy="563562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400" smtClean="0">
                <a:solidFill>
                  <a:schemeClr val="bg1"/>
                </a:solidFill>
                <a:latin typeface="UPC-Salvia" pitchFamily="34" charset="-34"/>
                <a:cs typeface="UPC-Salvia" pitchFamily="34" charset="-34"/>
              </a:rPr>
              <a:t>Social Network</a:t>
            </a:r>
            <a:endParaRPr lang="en-US" sz="4400">
              <a:solidFill>
                <a:schemeClr val="bg1"/>
              </a:solidFill>
              <a:latin typeface="UPC-Salvia" pitchFamily="34" charset="-34"/>
              <a:cs typeface="UPC-Salvia" pitchFamily="34" charset="-34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5938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77114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4547" y="2088723"/>
            <a:ext cx="4012704" cy="1508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white">
          <a:xfrm>
            <a:off x="609600" y="128588"/>
            <a:ext cx="8001000" cy="563562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400" smtClean="0">
                <a:solidFill>
                  <a:schemeClr val="bg1"/>
                </a:solidFill>
                <a:latin typeface="UPC-Salvia" pitchFamily="34" charset="-34"/>
                <a:cs typeface="UPC-Salvia" pitchFamily="34" charset="-34"/>
              </a:rPr>
              <a:t>Social Network</a:t>
            </a:r>
            <a:endParaRPr lang="en-US" sz="4400">
              <a:solidFill>
                <a:schemeClr val="bg1"/>
              </a:solidFill>
              <a:latin typeface="UPC-Salvia" pitchFamily="34" charset="-34"/>
              <a:cs typeface="UPC-Salvia" pitchFamily="34" charset="-34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36712"/>
            <a:ext cx="7920880" cy="5902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768599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white">
          <a:xfrm>
            <a:off x="609600" y="128588"/>
            <a:ext cx="8001000" cy="563562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400" smtClean="0">
                <a:solidFill>
                  <a:schemeClr val="bg1"/>
                </a:solidFill>
                <a:latin typeface="UPC-Salvia" pitchFamily="34" charset="-34"/>
                <a:cs typeface="UPC-Salvia" pitchFamily="34" charset="-34"/>
              </a:rPr>
              <a:t>Social Network</a:t>
            </a:r>
            <a:endParaRPr lang="en-US" sz="4400">
              <a:solidFill>
                <a:schemeClr val="bg1"/>
              </a:solidFill>
              <a:latin typeface="UPC-Salvia" pitchFamily="34" charset="-34"/>
              <a:cs typeface="UPC-Salvia" pitchFamily="34" charset="-34"/>
            </a:endParaRPr>
          </a:p>
        </p:txBody>
      </p:sp>
      <p:pic>
        <p:nvPicPr>
          <p:cNvPr id="19458" name="Picture 2" descr="C:\Users\Public\Pictures\tag_facebook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413377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Public\Pictures\tag_facebook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471" y="1052736"/>
            <a:ext cx="3735858" cy="373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Public\Pictures\tag_facebook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59" y="4221088"/>
            <a:ext cx="3240237" cy="227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C:\Users\Public\Pictures\tag_facebook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109" y="4588709"/>
            <a:ext cx="5070371" cy="152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99815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white">
          <a:xfrm>
            <a:off x="609600" y="128588"/>
            <a:ext cx="8001000" cy="563562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400" smtClean="0">
                <a:solidFill>
                  <a:schemeClr val="bg1"/>
                </a:solidFill>
                <a:latin typeface="UPC-Salvia" pitchFamily="34" charset="-34"/>
                <a:cs typeface="UPC-Salvia" pitchFamily="34" charset="-34"/>
              </a:rPr>
              <a:t>Social Network</a:t>
            </a:r>
            <a:endParaRPr lang="en-US" sz="4400">
              <a:solidFill>
                <a:schemeClr val="bg1"/>
              </a:solidFill>
              <a:latin typeface="UPC-Salvia" pitchFamily="34" charset="-34"/>
              <a:cs typeface="UPC-Salvia" pitchFamily="34" charset="-34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73262"/>
            <a:ext cx="9152404" cy="4904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39008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white">
          <a:xfrm>
            <a:off x="609600" y="128588"/>
            <a:ext cx="8001000" cy="563562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400" smtClean="0">
                <a:solidFill>
                  <a:schemeClr val="bg1"/>
                </a:solidFill>
                <a:latin typeface="UPC-Salvia" pitchFamily="34" charset="-34"/>
                <a:cs typeface="UPC-Salvia" pitchFamily="34" charset="-34"/>
              </a:rPr>
              <a:t>Social Network</a:t>
            </a:r>
            <a:endParaRPr lang="en-US" sz="4400">
              <a:solidFill>
                <a:schemeClr val="bg1"/>
              </a:solidFill>
              <a:latin typeface="UPC-Salvia" pitchFamily="34" charset="-34"/>
              <a:cs typeface="UPC-Salvia" pitchFamily="34" charset="-34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213679" cy="601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5949280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http://abhisitvejjajiva.hi5.com/</a:t>
            </a:r>
            <a:endParaRPr lang="th-TH" sz="360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63792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836613"/>
            <a:ext cx="467995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2195" name="Text Box 3"/>
          <p:cNvSpPr txBox="1">
            <a:spLocks noChangeArrowheads="1"/>
          </p:cNvSpPr>
          <p:nvPr/>
        </p:nvSpPr>
        <p:spPr bwMode="auto">
          <a:xfrm>
            <a:off x="0" y="5373688"/>
            <a:ext cx="914400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hangingPunct="0"/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ngsana New" pitchFamily="18" charset="-34"/>
              </a:rPr>
              <a:t>"On the Internet, nobody knows you're a dog."</a:t>
            </a:r>
            <a:endParaRPr lang="en-US" sz="28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Angsana New" pitchFamily="18" charset="-34"/>
            </a:endParaRPr>
          </a:p>
          <a:p>
            <a:pPr algn="ctr" eaLnBrk="0" hangingPunct="0"/>
            <a:r>
              <a:rPr lang="en-US" sz="2000">
                <a:solidFill>
                  <a:srgbClr val="339933"/>
                </a:solidFill>
                <a:latin typeface="Tahoma" pitchFamily="34" charset="0"/>
                <a:cs typeface="Angsana New" pitchFamily="18" charset="-34"/>
              </a:rPr>
              <a:t>Drawing by P. Stiener</a:t>
            </a:r>
          </a:p>
          <a:p>
            <a:pPr algn="ctr" eaLnBrk="0" hangingPunct="0"/>
            <a:r>
              <a:rPr lang="en-US">
                <a:solidFill>
                  <a:srgbClr val="000066"/>
                </a:solidFill>
                <a:latin typeface="Tahoma" pitchFamily="34" charset="0"/>
                <a:cs typeface="Angsana New" pitchFamily="18" charset="-34"/>
              </a:rPr>
              <a:t>© 1993 The New Yorker Magazine</a:t>
            </a:r>
            <a:r>
              <a:rPr lang="en-US" sz="2400">
                <a:solidFill>
                  <a:srgbClr val="339933"/>
                </a:solidFill>
                <a:latin typeface="Tahoma" pitchFamily="34" charset="0"/>
                <a:cs typeface="Angsana New" pitchFamily="18" charset="-34"/>
              </a:rPr>
              <a:t>   </a:t>
            </a:r>
            <a:r>
              <a:rPr lang="en-US" sz="1100">
                <a:solidFill>
                  <a:srgbClr val="000066"/>
                </a:solidFill>
                <a:latin typeface="Tahoma" pitchFamily="34" charset="0"/>
                <a:cs typeface="Angsana New" pitchFamily="18" charset="-34"/>
              </a:rPr>
              <a:t>All Rights Reserved</a:t>
            </a:r>
          </a:p>
        </p:txBody>
      </p:sp>
      <p:sp>
        <p:nvSpPr>
          <p:cNvPr id="124934" name="Rectangle 6"/>
          <p:cNvSpPr>
            <a:spLocks noChangeArrowheads="1"/>
          </p:cNvSpPr>
          <p:nvPr/>
        </p:nvSpPr>
        <p:spPr bwMode="white">
          <a:xfrm>
            <a:off x="609600" y="152400"/>
            <a:ext cx="8001000" cy="563563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th-TH" sz="4000">
                <a:solidFill>
                  <a:schemeClr val="bg1"/>
                </a:solidFill>
                <a:latin typeface="UPC-Salvia" pitchFamily="34" charset="-34"/>
                <a:cs typeface="UPC-Salvia" pitchFamily="34" charset="-34"/>
              </a:rPr>
              <a:t>ภัยร้ายที่แฝงตัวในอินเทอร์เน็ต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71" y="2348880"/>
            <a:ext cx="3072341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00" y="3645024"/>
            <a:ext cx="3426892" cy="250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09600" y="-171400"/>
            <a:ext cx="8001000" cy="111636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th-TH" sz="6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Rose" pitchFamily="18" charset="-34"/>
                <a:ea typeface="UPC-Rose" pitchFamily="18" charset="-34"/>
                <a:cs typeface="UPC-Rose" pitchFamily="18" charset="-34"/>
              </a:rPr>
              <a:t>สังคมเครือข่าย</a:t>
            </a:r>
            <a:r>
              <a:rPr lang="th-TH" sz="6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UPC-Hyacinth" pitchFamily="34" charset="-34"/>
              </a:rPr>
              <a:t> </a:t>
            </a:r>
            <a:r>
              <a:rPr lang="en-US" sz="6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PC-Hyacinth" pitchFamily="34" charset="-34"/>
                <a:ea typeface="UPC-Hyacinth" pitchFamily="34" charset="-34"/>
                <a:cs typeface="UPC-Hyacinth" pitchFamily="34" charset="-34"/>
              </a:rPr>
              <a:t>Social Network</a:t>
            </a:r>
            <a:endParaRPr lang="en-US" sz="6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PC-Hyacinth" pitchFamily="34" charset="-34"/>
              <a:ea typeface="UPC-Hyacinth" pitchFamily="34" charset="-34"/>
              <a:cs typeface="UPC-Hyacinth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75656" y="944960"/>
            <a:ext cx="53285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PC-Zinnia" pitchFamily="34" charset="-34"/>
                <a:cs typeface="UPC-Zinnia" pitchFamily="34" charset="-34"/>
              </a:rPr>
              <a:t>Social</a:t>
            </a:r>
            <a:r>
              <a:rPr lang="en-US" sz="9600" spc="-300" smtClean="0">
                <a:effectLst>
                  <a:outerShdw blurRad="38100" dist="38100" dir="2700000" algn="tl">
                    <a:srgbClr val="C0C0C0"/>
                  </a:outerShdw>
                </a:effectLst>
                <a:latin typeface="UPC-Zinnia" pitchFamily="34" charset="-34"/>
                <a:cs typeface="UPC-Zinnia" pitchFamily="34" charset="-34"/>
              </a:rPr>
              <a:t> </a:t>
            </a:r>
            <a:r>
              <a:rPr lang="en-US" sz="9600">
                <a:effectLst>
                  <a:outerShdw blurRad="38100" dist="38100" dir="2700000" algn="tl">
                    <a:srgbClr val="C0C0C0"/>
                  </a:outerShdw>
                </a:effectLst>
                <a:latin typeface="UPC-Zinnia" pitchFamily="34" charset="-34"/>
                <a:cs typeface="UPC-Zinnia" pitchFamily="34" charset="-34"/>
              </a:rPr>
              <a:t>Network</a:t>
            </a:r>
            <a:endParaRPr lang="th-TH" sz="960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553959"/>
            <a:ext cx="2132994" cy="189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6" name="Rectangle 4"/>
          <p:cNvSpPr>
            <a:spLocks noChangeArrowheads="1"/>
          </p:cNvSpPr>
          <p:nvPr/>
        </p:nvSpPr>
        <p:spPr bwMode="white">
          <a:xfrm>
            <a:off x="609600" y="152400"/>
            <a:ext cx="8001000" cy="563563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th-TH" sz="4000">
                <a:solidFill>
                  <a:schemeClr val="bg1"/>
                </a:solidFill>
                <a:latin typeface="UPC-Salvia" pitchFamily="34" charset="-34"/>
                <a:cs typeface="UPC-Salvia" pitchFamily="34" charset="-34"/>
              </a:rPr>
              <a:t>ภัยร้ายที่แฝงตัวในอินเทอร์เน็ต</a:t>
            </a:r>
          </a:p>
        </p:txBody>
      </p:sp>
      <p:sp>
        <p:nvSpPr>
          <p:cNvPr id="125957" name="Rectangle 5"/>
          <p:cNvSpPr>
            <a:spLocks noChangeArrowheads="1"/>
          </p:cNvSpPr>
          <p:nvPr/>
        </p:nvSpPr>
        <p:spPr bwMode="auto">
          <a:xfrm>
            <a:off x="611188" y="1089025"/>
            <a:ext cx="8218487" cy="536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63538" indent="-363538">
              <a:lnSpc>
                <a:spcPct val="90000"/>
              </a:lnSpc>
              <a:spcBef>
                <a:spcPct val="10000"/>
              </a:spcBef>
              <a:buClr>
                <a:schemeClr val="tx2"/>
              </a:buClr>
              <a:buSzPct val="75000"/>
              <a:buFont typeface="Wingdings" pitchFamily="2" charset="2"/>
              <a:buChar char="v"/>
            </a:pPr>
            <a:r>
              <a:rPr lang="th-TH" sz="4000" b="0">
                <a:solidFill>
                  <a:srgbClr val="FF0000"/>
                </a:solidFill>
                <a:latin typeface="UPC-Rose" pitchFamily="18" charset="-34"/>
                <a:cs typeface="UPC-Rose" pitchFamily="18" charset="-34"/>
              </a:rPr>
              <a:t>การพูดคุยกับคนรู้จักในอินเทอร์เน็ต ซึ่งอาจนำพาสู่การล่อลวงทั้งทางร่างกายและทรัพย์สิน</a:t>
            </a:r>
          </a:p>
          <a:p>
            <a:pPr marL="363538" indent="-363538">
              <a:lnSpc>
                <a:spcPct val="90000"/>
              </a:lnSpc>
              <a:spcBef>
                <a:spcPct val="10000"/>
              </a:spcBef>
              <a:buClr>
                <a:schemeClr val="tx2"/>
              </a:buClr>
              <a:buSzPct val="75000"/>
              <a:buFont typeface="Wingdings" pitchFamily="2" charset="2"/>
              <a:buChar char="v"/>
            </a:pPr>
            <a:r>
              <a:rPr lang="th-TH" sz="4000" b="0">
                <a:solidFill>
                  <a:srgbClr val="FF0000"/>
                </a:solidFill>
                <a:latin typeface="UPC-Rose" pitchFamily="18" charset="-34"/>
                <a:cs typeface="UPC-Rose" pitchFamily="18" charset="-34"/>
              </a:rPr>
              <a:t>การเปิดเผยข้อมูลส่วนตัวบางอย่าง อาจนำภัยมาสู่ตัวโดยมิได้ตั้งใจ</a:t>
            </a:r>
          </a:p>
          <a:p>
            <a:pPr marL="363538" indent="-363538">
              <a:lnSpc>
                <a:spcPct val="90000"/>
              </a:lnSpc>
              <a:spcBef>
                <a:spcPct val="10000"/>
              </a:spcBef>
              <a:buClr>
                <a:schemeClr val="tx2"/>
              </a:buClr>
              <a:buSzPct val="75000"/>
              <a:buFont typeface="Wingdings" pitchFamily="2" charset="2"/>
              <a:buChar char="v"/>
            </a:pPr>
            <a:r>
              <a:rPr lang="th-TH" sz="4000" b="0">
                <a:solidFill>
                  <a:srgbClr val="FF0000"/>
                </a:solidFill>
                <a:latin typeface="UPC-Rose" pitchFamily="18" charset="-34"/>
                <a:cs typeface="UPC-Rose" pitchFamily="18" charset="-34"/>
              </a:rPr>
              <a:t>การหลอกลวงในการซื้อ</a:t>
            </a:r>
            <a:r>
              <a:rPr lang="en-US" sz="4000" b="0">
                <a:solidFill>
                  <a:srgbClr val="FF0000"/>
                </a:solidFill>
                <a:latin typeface="UPC-Rose" pitchFamily="18" charset="-34"/>
                <a:cs typeface="UPC-Rose" pitchFamily="18" charset="-34"/>
              </a:rPr>
              <a:t>-</a:t>
            </a:r>
            <a:r>
              <a:rPr lang="th-TH" sz="4000" b="0">
                <a:solidFill>
                  <a:srgbClr val="FF0000"/>
                </a:solidFill>
                <a:latin typeface="UPC-Rose" pitchFamily="18" charset="-34"/>
                <a:cs typeface="UPC-Rose" pitchFamily="18" charset="-34"/>
              </a:rPr>
              <a:t>ขายสินค้าผ่านอินเทอร์เน็ต </a:t>
            </a:r>
          </a:p>
          <a:p>
            <a:pPr marL="363538" indent="-363538">
              <a:lnSpc>
                <a:spcPct val="90000"/>
              </a:lnSpc>
              <a:spcBef>
                <a:spcPct val="10000"/>
              </a:spcBef>
              <a:buClr>
                <a:schemeClr val="tx2"/>
              </a:buClr>
              <a:buSzPct val="75000"/>
              <a:buFont typeface="Wingdings" pitchFamily="2" charset="2"/>
              <a:buChar char="v"/>
            </a:pPr>
            <a:r>
              <a:rPr lang="th-TH" sz="4000" b="0">
                <a:solidFill>
                  <a:srgbClr val="FF0000"/>
                </a:solidFill>
                <a:latin typeface="UPC-Rose" pitchFamily="18" charset="-34"/>
                <a:cs typeface="UPC-Rose" pitchFamily="18" charset="-34"/>
              </a:rPr>
              <a:t>เป็นที่ด่าทอ หมิ่นประมาทใส่ร้ายผู้อื่น</a:t>
            </a:r>
          </a:p>
          <a:p>
            <a:pPr marL="363538" indent="-363538">
              <a:lnSpc>
                <a:spcPct val="90000"/>
              </a:lnSpc>
              <a:spcBef>
                <a:spcPct val="10000"/>
              </a:spcBef>
              <a:buClr>
                <a:schemeClr val="tx2"/>
              </a:buClr>
              <a:buSzPct val="75000"/>
              <a:buFont typeface="Wingdings" pitchFamily="2" charset="2"/>
              <a:buChar char="v"/>
            </a:pPr>
            <a:r>
              <a:rPr lang="th-TH" sz="4000" b="0">
                <a:solidFill>
                  <a:srgbClr val="FF0000"/>
                </a:solidFill>
                <a:latin typeface="UPC-Rose" pitchFamily="18" charset="-34"/>
                <a:cs typeface="UPC-Rose" pitchFamily="18" charset="-34"/>
              </a:rPr>
              <a:t>การส่งต่อภาพโป๊ คลิปโป๊ต่างๆ อาจนำพาตำรวจมาถึงตัวได้</a:t>
            </a:r>
            <a:endParaRPr lang="en-US" sz="4000" b="0">
              <a:solidFill>
                <a:srgbClr val="FF0000"/>
              </a:solidFill>
              <a:latin typeface="UPC-Rose" pitchFamily="18" charset="-34"/>
              <a:cs typeface="UPC-Rose" pitchFamily="18" charset="-34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59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59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59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59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59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59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59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59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59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59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59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59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59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59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59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7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2" name="Rectangle 6"/>
          <p:cNvSpPr>
            <a:spLocks noChangeArrowheads="1"/>
          </p:cNvSpPr>
          <p:nvPr/>
        </p:nvSpPr>
        <p:spPr bwMode="white">
          <a:xfrm>
            <a:off x="609600" y="152400"/>
            <a:ext cx="8001000" cy="563563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th-TH" sz="4000">
                <a:solidFill>
                  <a:schemeClr val="bg1"/>
                </a:solidFill>
                <a:latin typeface="UPC-Salvia" pitchFamily="34" charset="-34"/>
                <a:cs typeface="UPC-Salvia" pitchFamily="34" charset="-34"/>
              </a:rPr>
              <a:t>อินเทอร์เน็ตคือ ผู้ร้าย?</a:t>
            </a:r>
          </a:p>
        </p:txBody>
      </p:sp>
      <p:sp>
        <p:nvSpPr>
          <p:cNvPr id="126983" name="Rectangle 7"/>
          <p:cNvSpPr>
            <a:spLocks noChangeArrowheads="1"/>
          </p:cNvSpPr>
          <p:nvPr/>
        </p:nvSpPr>
        <p:spPr bwMode="auto">
          <a:xfrm>
            <a:off x="611188" y="1089025"/>
            <a:ext cx="8218487" cy="482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63538" indent="-363538">
              <a:lnSpc>
                <a:spcPct val="90000"/>
              </a:lnSpc>
              <a:spcBef>
                <a:spcPct val="10000"/>
              </a:spcBef>
              <a:buClr>
                <a:schemeClr val="tx2"/>
              </a:buClr>
              <a:buSzPct val="75000"/>
              <a:buFont typeface="Wingdings" pitchFamily="2" charset="2"/>
              <a:buChar char="v"/>
            </a:pPr>
            <a:r>
              <a:rPr lang="th-TH" sz="4000" b="0">
                <a:latin typeface="UPC-Rose" pitchFamily="18" charset="-34"/>
                <a:cs typeface="UPC-Rose" pitchFamily="18" charset="-34"/>
              </a:rPr>
              <a:t>ต้นตอของปัญหาไม่ใช่อินเทอร์เน็ต</a:t>
            </a:r>
          </a:p>
          <a:p>
            <a:pPr marL="363538" indent="-363538">
              <a:lnSpc>
                <a:spcPct val="90000"/>
              </a:lnSpc>
              <a:spcBef>
                <a:spcPct val="10000"/>
              </a:spcBef>
              <a:buClr>
                <a:schemeClr val="tx2"/>
              </a:buClr>
              <a:buSzPct val="75000"/>
              <a:buFont typeface="Wingdings" pitchFamily="2" charset="2"/>
              <a:buChar char="v"/>
            </a:pPr>
            <a:r>
              <a:rPr lang="th-TH" sz="4000" b="0">
                <a:latin typeface="UPC-Rose" pitchFamily="18" charset="-34"/>
                <a:cs typeface="UPC-Rose" pitchFamily="18" charset="-34"/>
              </a:rPr>
              <a:t>เกิดจากความรู้เท่าไม่ถึงการณ์ของผู้ใช้งาน</a:t>
            </a:r>
          </a:p>
          <a:p>
            <a:pPr marL="363538" indent="-363538">
              <a:lnSpc>
                <a:spcPct val="90000"/>
              </a:lnSpc>
              <a:spcBef>
                <a:spcPct val="10000"/>
              </a:spcBef>
              <a:buClr>
                <a:schemeClr val="tx2"/>
              </a:buClr>
              <a:buSzPct val="75000"/>
              <a:buFont typeface="Wingdings" pitchFamily="2" charset="2"/>
              <a:buChar char="v"/>
            </a:pPr>
            <a:r>
              <a:rPr lang="th-TH" sz="4000" b="0">
                <a:latin typeface="UPC-Rose" pitchFamily="18" charset="-34"/>
                <a:cs typeface="UPC-Rose" pitchFamily="18" charset="-34"/>
              </a:rPr>
              <a:t>เกิดจากปัญหาส่วนตัวของผู้ใช้งาน </a:t>
            </a:r>
          </a:p>
          <a:p>
            <a:pPr marL="363538" indent="-363538">
              <a:lnSpc>
                <a:spcPct val="90000"/>
              </a:lnSpc>
              <a:spcBef>
                <a:spcPct val="10000"/>
              </a:spcBef>
              <a:buClr>
                <a:schemeClr val="tx2"/>
              </a:buClr>
              <a:buSzPct val="75000"/>
              <a:buFont typeface="Wingdings" pitchFamily="2" charset="2"/>
              <a:buChar char="v"/>
            </a:pPr>
            <a:r>
              <a:rPr lang="th-TH" sz="4000" b="0">
                <a:latin typeface="UPC-Rose" pitchFamily="18" charset="-34"/>
                <a:cs typeface="UPC-Rose" pitchFamily="18" charset="-34"/>
              </a:rPr>
              <a:t>เกิดจากความโลภ อยากมี อยากได้</a:t>
            </a:r>
          </a:p>
          <a:p>
            <a:pPr marL="363538" indent="-363538">
              <a:lnSpc>
                <a:spcPct val="90000"/>
              </a:lnSpc>
              <a:spcBef>
                <a:spcPct val="10000"/>
              </a:spcBef>
              <a:buClr>
                <a:schemeClr val="tx2"/>
              </a:buClr>
              <a:buSzPct val="75000"/>
              <a:buFont typeface="Wingdings" pitchFamily="2" charset="2"/>
              <a:buChar char="v"/>
            </a:pPr>
            <a:r>
              <a:rPr lang="th-TH" sz="4000" b="0">
                <a:latin typeface="UPC-Rose" pitchFamily="18" charset="-34"/>
                <a:cs typeface="UPC-Rose" pitchFamily="18" charset="-34"/>
              </a:rPr>
              <a:t>เกิดจากการขาดการแนะนำ ขาดการเรียนรู้ และขาดการดูแลเอาใจใส่</a:t>
            </a:r>
          </a:p>
          <a:p>
            <a:pPr marL="363538" indent="-363538">
              <a:lnSpc>
                <a:spcPct val="90000"/>
              </a:lnSpc>
              <a:spcBef>
                <a:spcPct val="10000"/>
              </a:spcBef>
              <a:buClr>
                <a:schemeClr val="tx2"/>
              </a:buClr>
              <a:buSzPct val="75000"/>
              <a:buFont typeface="Wingdings" pitchFamily="2" charset="2"/>
              <a:buChar char="v"/>
            </a:pPr>
            <a:r>
              <a:rPr lang="th-TH" sz="4000" b="0">
                <a:latin typeface="UPC-Rose" pitchFamily="18" charset="-34"/>
                <a:cs typeface="UPC-Rose" pitchFamily="18" charset="-34"/>
              </a:rPr>
              <a:t>เชื่อว่าอินเทอร์เน็ตคือทุกสิ่ง.... คือพระเจ้า</a:t>
            </a:r>
            <a:endParaRPr lang="en-US" sz="4000" b="0">
              <a:latin typeface="UPC-Rose" pitchFamily="18" charset="-34"/>
              <a:cs typeface="UPC-Rose" pitchFamily="18" charset="-34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69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69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69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69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69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69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69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69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69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69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69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69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69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69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69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69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69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69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4" name="Rectangle 4"/>
          <p:cNvSpPr>
            <a:spLocks noChangeArrowheads="1"/>
          </p:cNvSpPr>
          <p:nvPr/>
        </p:nvSpPr>
        <p:spPr bwMode="white">
          <a:xfrm>
            <a:off x="609600" y="152400"/>
            <a:ext cx="8001000" cy="563563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th-TH" sz="4000">
                <a:solidFill>
                  <a:schemeClr val="bg1"/>
                </a:solidFill>
                <a:latin typeface="UPC-Salvia" pitchFamily="34" charset="-34"/>
                <a:cs typeface="UPC-Salvia" pitchFamily="34" charset="-34"/>
              </a:rPr>
              <a:t>สื่อรักอินเทอร์เน็ต... พึงระวัง</a:t>
            </a:r>
          </a:p>
        </p:txBody>
      </p:sp>
      <p:pic>
        <p:nvPicPr>
          <p:cNvPr id="6" name="Picture 4" descr="Ch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05038"/>
            <a:ext cx="3455988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563938" y="1412875"/>
            <a:ext cx="5364162" cy="46799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  <a:buFont typeface="Wingdings" pitchFamily="2" charset="2"/>
              <a:buNone/>
            </a:pPr>
            <a:r>
              <a:rPr lang="th-TH" sz="3600" b="0">
                <a:latin typeface="Calibri" pitchFamily="34" charset="0"/>
                <a:cs typeface="Angsana New" pitchFamily="18" charset="-34"/>
              </a:rPr>
              <a:t>“เราชื่อ ปอ อยากมีเพื่อนคุยแก้เหงา </a:t>
            </a:r>
            <a:br>
              <a:rPr lang="th-TH" sz="3600" b="0">
                <a:latin typeface="Calibri" pitchFamily="34" charset="0"/>
                <a:cs typeface="Angsana New" pitchFamily="18" charset="-34"/>
              </a:rPr>
            </a:br>
            <a:r>
              <a:rPr lang="th-TH" sz="3600" b="0">
                <a:latin typeface="Calibri" pitchFamily="34" charset="0"/>
                <a:cs typeface="Angsana New" pitchFamily="18" charset="-34"/>
              </a:rPr>
              <a:t>ไม่ผูกมัด สนใจเจอกันที่ห้อง คนเหงา”</a:t>
            </a:r>
          </a:p>
          <a:p>
            <a:pPr algn="ctr"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  <a:buFont typeface="Wingdings" pitchFamily="2" charset="2"/>
              <a:buNone/>
            </a:pPr>
            <a:r>
              <a:rPr lang="en-US" sz="3600" b="0">
                <a:solidFill>
                  <a:srgbClr val="FF0000"/>
                </a:solidFill>
                <a:latin typeface="Calibri" pitchFamily="34" charset="0"/>
                <a:cs typeface="Angsana New" pitchFamily="18" charset="-34"/>
              </a:rPr>
              <a:t>“</a:t>
            </a:r>
            <a:r>
              <a:rPr lang="th-TH" sz="3600" b="0">
                <a:solidFill>
                  <a:srgbClr val="FF0000"/>
                </a:solidFill>
                <a:latin typeface="Calibri" pitchFamily="34" charset="0"/>
                <a:cs typeface="Angsana New" pitchFamily="18" charset="-34"/>
              </a:rPr>
              <a:t>ใครอยากรู้จัก ปุ๋ย..คนน่ารัก</a:t>
            </a:r>
            <a:r>
              <a:rPr lang="en-US" sz="3600" b="0">
                <a:solidFill>
                  <a:srgbClr val="FF0000"/>
                </a:solidFill>
                <a:latin typeface="Calibri" pitchFamily="34" charset="0"/>
                <a:cs typeface="Angsana New" pitchFamily="18" charset="-34"/>
              </a:rPr>
              <a:t> </a:t>
            </a:r>
            <a:r>
              <a:rPr lang="th-TH" sz="3600" b="0">
                <a:solidFill>
                  <a:srgbClr val="FF0000"/>
                </a:solidFill>
                <a:latin typeface="Calibri" pitchFamily="34" charset="0"/>
                <a:cs typeface="Angsana New" pitchFamily="18" charset="-34"/>
              </a:rPr>
              <a:t>เชิญเอ็มมาที่ </a:t>
            </a:r>
            <a:r>
              <a:rPr lang="en-US" sz="3600" b="0">
                <a:solidFill>
                  <a:srgbClr val="FF0000"/>
                </a:solidFill>
                <a:latin typeface="Calibri" pitchFamily="34" charset="0"/>
                <a:cs typeface="Angsana New" pitchFamily="18" charset="-34"/>
              </a:rPr>
              <a:t>pui@hotmail.com</a:t>
            </a:r>
            <a:r>
              <a:rPr lang="th-TH" sz="3600" b="0">
                <a:solidFill>
                  <a:srgbClr val="FF0000"/>
                </a:solidFill>
                <a:latin typeface="Calibri" pitchFamily="34" charset="0"/>
                <a:cs typeface="Angsana New" pitchFamily="18" charset="-34"/>
              </a:rPr>
              <a:t>”</a:t>
            </a:r>
          </a:p>
          <a:p>
            <a:pPr algn="ctr"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  <a:buFont typeface="Wingdings" pitchFamily="2" charset="2"/>
              <a:buNone/>
            </a:pPr>
            <a:r>
              <a:rPr lang="th-TH" sz="3600" b="0">
                <a:solidFill>
                  <a:srgbClr val="008000"/>
                </a:solidFill>
                <a:latin typeface="Calibri" pitchFamily="34" charset="0"/>
                <a:cs typeface="Angsana New" pitchFamily="18" charset="-34"/>
              </a:rPr>
              <a:t>“น้องมีแฟนหรือยังอ่ะ น่ารักอย่างนี้ </a:t>
            </a:r>
            <a:r>
              <a:rPr lang="en-US" sz="3600" b="0">
                <a:solidFill>
                  <a:srgbClr val="008000"/>
                </a:solidFill>
                <a:latin typeface="Calibri" pitchFamily="34" charset="0"/>
                <a:cs typeface="Angsana New" pitchFamily="18" charset="-34"/>
              </a:rPr>
              <a:t/>
            </a:r>
            <a:br>
              <a:rPr lang="en-US" sz="3600" b="0">
                <a:solidFill>
                  <a:srgbClr val="008000"/>
                </a:solidFill>
                <a:latin typeface="Calibri" pitchFamily="34" charset="0"/>
                <a:cs typeface="Angsana New" pitchFamily="18" charset="-34"/>
              </a:rPr>
            </a:br>
            <a:r>
              <a:rPr lang="th-TH" sz="3600" b="0">
                <a:solidFill>
                  <a:srgbClr val="008000"/>
                </a:solidFill>
                <a:latin typeface="Calibri" pitchFamily="34" charset="0"/>
                <a:cs typeface="Angsana New" pitchFamily="18" charset="-34"/>
              </a:rPr>
              <a:t>ผมขอสมัครคนแรกเยย…”</a:t>
            </a:r>
            <a:r>
              <a:rPr lang="en-US" sz="2800" b="0">
                <a:latin typeface="Calibri" pitchFamily="34" charset="0"/>
                <a:cs typeface="Angsana New" pitchFamily="18" charset="-34"/>
              </a:rPr>
              <a:t> 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8" name="Rectangle 4"/>
          <p:cNvSpPr>
            <a:spLocks noChangeArrowheads="1"/>
          </p:cNvSpPr>
          <p:nvPr/>
        </p:nvSpPr>
        <p:spPr bwMode="white">
          <a:xfrm>
            <a:off x="609600" y="152400"/>
            <a:ext cx="8001000" cy="563563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th-TH" sz="4000">
                <a:solidFill>
                  <a:schemeClr val="bg1"/>
                </a:solidFill>
                <a:latin typeface="UPC-Salvia" pitchFamily="34" charset="-34"/>
                <a:cs typeface="UPC-Salvia" pitchFamily="34" charset="-34"/>
              </a:rPr>
              <a:t>การล่อลวงทางแช็ตรูม</a:t>
            </a:r>
          </a:p>
        </p:txBody>
      </p:sp>
      <p:sp>
        <p:nvSpPr>
          <p:cNvPr id="129029" name="Rectangle 3"/>
          <p:cNvSpPr txBox="1">
            <a:spLocks noChangeArrowheads="1"/>
          </p:cNvSpPr>
          <p:nvPr/>
        </p:nvSpPr>
        <p:spPr bwMode="auto">
          <a:xfrm>
            <a:off x="395288" y="1196975"/>
            <a:ext cx="814387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20000"/>
              </a:spcBef>
              <a:buSzPct val="70000"/>
              <a:buFont typeface="Wingdings" pitchFamily="2" charset="2"/>
              <a:buChar char="q"/>
            </a:pPr>
            <a:r>
              <a:rPr lang="th-TH" sz="3600">
                <a:latin typeface="Cordia New" pitchFamily="34" charset="-34"/>
                <a:cs typeface="Cordia New" pitchFamily="34" charset="-34"/>
              </a:rPr>
              <a:t>เด็กสาวอายุ 15 ปี พูดคุยกับเพื่อนแช็ตว่า</a:t>
            </a:r>
            <a:r>
              <a:rPr lang="th-TH" sz="360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ชีวิตไม่มีความสุข</a:t>
            </a:r>
            <a:r>
              <a:rPr lang="th-TH" sz="3600">
                <a:latin typeface="Cordia New" pitchFamily="34" charset="-34"/>
                <a:cs typeface="Cordia New" pitchFamily="34" charset="-34"/>
              </a:rPr>
              <a:t> อยากหนีออกจากบ้าน เพื่อนแช็ตรับพาหนี</a:t>
            </a:r>
            <a:br>
              <a:rPr lang="th-TH" sz="3600">
                <a:latin typeface="Cordia New" pitchFamily="34" charset="-34"/>
                <a:cs typeface="Cordia New" pitchFamily="34" charset="-34"/>
              </a:rPr>
            </a:br>
            <a:r>
              <a:rPr lang="th-TH" sz="3600">
                <a:latin typeface="Cordia New" pitchFamily="34" charset="-34"/>
                <a:cs typeface="Cordia New" pitchFamily="34" charset="-34"/>
              </a:rPr>
              <a:t>โดยนัดแนะให้ออกมาเจอกันในห้างสรรพสินค้าแห่งหนึ่ง</a:t>
            </a:r>
          </a:p>
          <a:p>
            <a:pPr>
              <a:lnSpc>
                <a:spcPct val="95000"/>
              </a:lnSpc>
              <a:spcBef>
                <a:spcPct val="20000"/>
              </a:spcBef>
              <a:buSzPct val="70000"/>
              <a:buFont typeface="Wingdings" pitchFamily="2" charset="2"/>
              <a:buChar char="q"/>
            </a:pPr>
            <a:r>
              <a:rPr lang="th-TH" sz="3600">
                <a:latin typeface="Cordia New" pitchFamily="34" charset="-34"/>
                <a:cs typeface="Cordia New" pitchFamily="34" charset="-34"/>
              </a:rPr>
              <a:t>ที่จุดนัดหมาย </a:t>
            </a:r>
            <a:r>
              <a:rPr lang="th-TH" sz="360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แทนที่จะได้พบเพื่อนสาวที่แช็ตด้วยกัน</a:t>
            </a:r>
            <a:br>
              <a:rPr lang="th-TH" sz="360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</a:br>
            <a:r>
              <a:rPr lang="th-TH" sz="360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เธอกลับเจอสามีภรรยาอายุราว 40 เศษ</a:t>
            </a:r>
            <a:r>
              <a:rPr lang="th-TH" sz="3600">
                <a:latin typeface="Cordia New" pitchFamily="34" charset="-34"/>
                <a:cs typeface="Cordia New" pitchFamily="34" charset="-34"/>
              </a:rPr>
              <a:t> ซึ่งบอกว่าเป็นลุงกับป้าของเพื่อนให้มารับเธอไปแทน เธอหลงเชื่อขึ้นรถตู้ไปด้วย พอถึงบ้านแทนที่จะเจอเพื่อน เปล่าเลย เธอถูกจับมัดขังในตู้เสื้อผ้า ถูกทุบตีและข่มขืน</a:t>
            </a:r>
          </a:p>
          <a:p>
            <a:pPr>
              <a:lnSpc>
                <a:spcPct val="95000"/>
              </a:lnSpc>
              <a:spcBef>
                <a:spcPct val="20000"/>
              </a:spcBef>
              <a:buSzPct val="70000"/>
              <a:buFont typeface="Wingdings" pitchFamily="2" charset="2"/>
              <a:buChar char="q"/>
            </a:pPr>
            <a:r>
              <a:rPr lang="th-TH" sz="3600">
                <a:latin typeface="Cordia New" pitchFamily="34" charset="-34"/>
                <a:cs typeface="Cordia New" pitchFamily="34" charset="-34"/>
              </a:rPr>
              <a:t>กว่าจะหนีรอดมาได้ก็ </a:t>
            </a:r>
            <a:r>
              <a:rPr lang="en-US" sz="3600">
                <a:latin typeface="Cordia New" pitchFamily="34" charset="-34"/>
                <a:cs typeface="Cordia New" pitchFamily="34" charset="-34"/>
              </a:rPr>
              <a:t>7 </a:t>
            </a:r>
            <a:r>
              <a:rPr lang="th-TH" sz="3600">
                <a:latin typeface="Cordia New" pitchFamily="34" charset="-34"/>
                <a:cs typeface="Cordia New" pitchFamily="34" charset="-34"/>
              </a:rPr>
              <a:t>วันแล้ว</a:t>
            </a:r>
            <a:endParaRPr lang="en-US" sz="3600">
              <a:latin typeface="Cordia New" pitchFamily="34" charset="-34"/>
              <a:cs typeface="Cordia New" pitchFamily="34" charset="-34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9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9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9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9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9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9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9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2" name="Rectangle 4"/>
          <p:cNvSpPr>
            <a:spLocks noChangeArrowheads="1"/>
          </p:cNvSpPr>
          <p:nvPr/>
        </p:nvSpPr>
        <p:spPr bwMode="white">
          <a:xfrm>
            <a:off x="574675" y="180975"/>
            <a:ext cx="8001000" cy="563563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UPC-Salvia" pitchFamily="34" charset="-34"/>
                <a:cs typeface="UPC-Salvia" pitchFamily="34" charset="-34"/>
              </a:rPr>
              <a:t>Hi5 … </a:t>
            </a:r>
            <a:r>
              <a:rPr lang="th-TH" sz="4000">
                <a:solidFill>
                  <a:schemeClr val="bg1"/>
                </a:solidFill>
                <a:latin typeface="UPC-Salvia" pitchFamily="34" charset="-34"/>
                <a:cs typeface="UPC-Salvia" pitchFamily="34" charset="-34"/>
              </a:rPr>
              <a:t>ภัยอาจมาถึงตัว</a:t>
            </a:r>
          </a:p>
        </p:txBody>
      </p:sp>
      <p:sp>
        <p:nvSpPr>
          <p:cNvPr id="130054" name="Text Box 6"/>
          <p:cNvSpPr txBox="1">
            <a:spLocks noChangeArrowheads="1"/>
          </p:cNvSpPr>
          <p:nvPr/>
        </p:nvSpPr>
        <p:spPr bwMode="auto">
          <a:xfrm>
            <a:off x="755650" y="1196975"/>
            <a:ext cx="763270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3200">
                <a:solidFill>
                  <a:srgbClr val="000066"/>
                </a:solidFill>
                <a:latin typeface="Cordia New" pitchFamily="34" charset="-34"/>
                <a:cs typeface="Cordia New" pitchFamily="34" charset="-34"/>
              </a:rPr>
              <a:t>“เด็กนักเรียนหญิง ม</a:t>
            </a:r>
            <a:r>
              <a:rPr lang="en-US" sz="3200">
                <a:solidFill>
                  <a:srgbClr val="000066"/>
                </a:solidFill>
                <a:latin typeface="Cordia New" pitchFamily="34" charset="-34"/>
                <a:cs typeface="Cordia New" pitchFamily="34" charset="-34"/>
              </a:rPr>
              <a:t>.3</a:t>
            </a:r>
            <a:r>
              <a:rPr lang="th-TH" sz="3200">
                <a:solidFill>
                  <a:srgbClr val="000066"/>
                </a:solidFill>
                <a:latin typeface="Cordia New" pitchFamily="34" charset="-34"/>
                <a:cs typeface="Cordia New" pitchFamily="34" charset="-34"/>
              </a:rPr>
              <a:t> ได้ถูกคนร้ายมาดักรอหน้าโรงเรียนและพยายามพาไปร่วมเพศที่โรงแรม แต่โชคดีที่วิ่งหนีเอาตัวรอด และชาวบ้านช่วยกันรุมจับตัวคนร้ายได้”</a:t>
            </a:r>
          </a:p>
        </p:txBody>
      </p:sp>
      <p:sp>
        <p:nvSpPr>
          <p:cNvPr id="130055" name="Text Box 7"/>
          <p:cNvSpPr txBox="1">
            <a:spLocks noChangeArrowheads="1"/>
          </p:cNvSpPr>
          <p:nvPr/>
        </p:nvSpPr>
        <p:spPr bwMode="auto">
          <a:xfrm>
            <a:off x="900113" y="2852738"/>
            <a:ext cx="7632700" cy="20510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3200">
                <a:solidFill>
                  <a:srgbClr val="000066"/>
                </a:solidFill>
                <a:latin typeface="Cordia New" pitchFamily="34" charset="-34"/>
                <a:cs typeface="Cordia New" pitchFamily="34" charset="-34"/>
              </a:rPr>
              <a:t>จากการสอบสวนพบว่า </a:t>
            </a:r>
            <a:r>
              <a:rPr lang="th-TH" sz="3200">
                <a:latin typeface="Cordia New" pitchFamily="34" charset="-34"/>
                <a:cs typeface="Cordia New" pitchFamily="34" charset="-34"/>
              </a:rPr>
              <a:t>“ชายโฉดได้โอนเงินซื้อบริการทางเพศโดยติดต่อผ่านหน้าส่วนตัวของเว็บไซต์ยอดฮิต </a:t>
            </a:r>
            <a:r>
              <a:rPr lang="en-US" sz="3200">
                <a:solidFill>
                  <a:srgbClr val="FF0000"/>
                </a:solidFill>
                <a:cs typeface="Cordia New" pitchFamily="34" charset="-34"/>
              </a:rPr>
              <a:t>hi5.com</a:t>
            </a:r>
            <a:r>
              <a:rPr lang="en-US" sz="3200"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3200">
                <a:latin typeface="Cordia New" pitchFamily="34" charset="-34"/>
                <a:cs typeface="Cordia New" pitchFamily="34" charset="-34"/>
              </a:rPr>
              <a:t>โดยตนมิทราบว่า เจ้าของหน้า</a:t>
            </a:r>
            <a:r>
              <a:rPr lang="en-US" sz="3200">
                <a:latin typeface="Cordia New" pitchFamily="34" charset="-34"/>
                <a:cs typeface="Cordia New" pitchFamily="34" charset="-34"/>
              </a:rPr>
              <a:t> hi5 </a:t>
            </a:r>
            <a:r>
              <a:rPr lang="th-TH" sz="3200">
                <a:latin typeface="Cordia New" pitchFamily="34" charset="-34"/>
                <a:cs typeface="Cordia New" pitchFamily="34" charset="-34"/>
              </a:rPr>
              <a:t>ที่ตนไปติดต่อ จะไม่ใช่คนเดียวกันกับในรูป”</a:t>
            </a:r>
          </a:p>
        </p:txBody>
      </p:sp>
      <p:sp>
        <p:nvSpPr>
          <p:cNvPr id="130056" name="Text Box 8"/>
          <p:cNvSpPr txBox="1">
            <a:spLocks noChangeArrowheads="1"/>
          </p:cNvSpPr>
          <p:nvPr/>
        </p:nvSpPr>
        <p:spPr bwMode="auto">
          <a:xfrm>
            <a:off x="3059113" y="5229225"/>
            <a:ext cx="26654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4400" b="0">
                <a:solidFill>
                  <a:srgbClr val="FF0000"/>
                </a:solidFill>
                <a:latin typeface="UPC-Rose" pitchFamily="18" charset="-34"/>
                <a:cs typeface="UPC-Rose" pitchFamily="18" charset="-34"/>
              </a:rPr>
              <a:t>เหตุผล คือ ?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5" grpId="0" animBg="1"/>
      <p:bldP spid="13005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6" name="Rectangle 4"/>
          <p:cNvSpPr>
            <a:spLocks noChangeArrowheads="1"/>
          </p:cNvSpPr>
          <p:nvPr/>
        </p:nvSpPr>
        <p:spPr bwMode="white">
          <a:xfrm>
            <a:off x="574675" y="180975"/>
            <a:ext cx="8001000" cy="563563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th-TH" sz="4000">
                <a:solidFill>
                  <a:schemeClr val="bg1"/>
                </a:solidFill>
                <a:latin typeface="UPC-Salvia" pitchFamily="34" charset="-34"/>
                <a:cs typeface="UPC-Salvia" pitchFamily="34" charset="-34"/>
              </a:rPr>
              <a:t>ร้อนเงิน... ภัยเศรษฐกิจ</a:t>
            </a:r>
          </a:p>
        </p:txBody>
      </p:sp>
      <p:sp>
        <p:nvSpPr>
          <p:cNvPr id="11266" name="Rectangle 2"/>
          <p:cNvSpPr>
            <a:spLocks noRot="1" noChangeArrowheads="1"/>
          </p:cNvSpPr>
          <p:nvPr/>
        </p:nvSpPr>
        <p:spPr bwMode="auto">
          <a:xfrm>
            <a:off x="539750" y="981075"/>
            <a:ext cx="7848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th-TH" sz="4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PC-Freesia" pitchFamily="34" charset="-34"/>
                <a:cs typeface="UPC-Freesia" pitchFamily="34" charset="-34"/>
              </a:rPr>
              <a:t>“เงินเดือนออก ใครเดือดร้อนเงิน ป๋าช่วยได้</a:t>
            </a:r>
            <a:r>
              <a:rPr lang="en-US" sz="4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PC-Freesia" pitchFamily="34" charset="-34"/>
                <a:cs typeface="UPC-Freesia" pitchFamily="34" charset="-34"/>
              </a:rPr>
              <a:t> !”</a:t>
            </a:r>
          </a:p>
        </p:txBody>
      </p:sp>
      <p:pic>
        <p:nvPicPr>
          <p:cNvPr id="131078" name="Picture 4" descr="522815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133600"/>
            <a:ext cx="259080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9" name="Text Box 7"/>
          <p:cNvSpPr txBox="1">
            <a:spLocks noChangeArrowheads="1"/>
          </p:cNvSpPr>
          <p:nvPr/>
        </p:nvSpPr>
        <p:spPr bwMode="auto">
          <a:xfrm>
            <a:off x="2987675" y="1916113"/>
            <a:ext cx="590550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3600">
                <a:latin typeface="Cordia New" pitchFamily="34" charset="-34"/>
                <a:cs typeface="Cordia New" pitchFamily="34" charset="-34"/>
              </a:rPr>
              <a:t>“นายเอกชัย ศรีมาไพศาล อายุ </a:t>
            </a:r>
            <a:r>
              <a:rPr lang="en-US" sz="3600">
                <a:latin typeface="Cordia New" pitchFamily="34" charset="-34"/>
                <a:cs typeface="Cordia New" pitchFamily="34" charset="-34"/>
              </a:rPr>
              <a:t>29 </a:t>
            </a:r>
            <a:r>
              <a:rPr lang="th-TH" sz="3600">
                <a:latin typeface="Cordia New" pitchFamily="34" charset="-34"/>
                <a:cs typeface="Cordia New" pitchFamily="34" charset="-34"/>
              </a:rPr>
              <a:t>ปี พนักงาน บ. โทรศัพท์ แช็ต</a:t>
            </a:r>
            <a:r>
              <a:rPr lang="en-US" sz="3600">
                <a:latin typeface="Cordia New" pitchFamily="34" charset="-34"/>
                <a:cs typeface="Cordia New" pitchFamily="34" charset="-34"/>
              </a:rPr>
              <a:t>ลวงนักศึกษาสาว</a:t>
            </a:r>
            <a:r>
              <a:rPr lang="th-TH" sz="3600">
                <a:latin typeface="Cordia New" pitchFamily="34" charset="-34"/>
                <a:cs typeface="Cordia New" pitchFamily="34" charset="-34"/>
              </a:rPr>
              <a:t>เดือดร้อนเงินมา</a:t>
            </a:r>
            <a:r>
              <a:rPr lang="en-US" sz="3600">
                <a:latin typeface="Cordia New" pitchFamily="34" charset="-34"/>
                <a:cs typeface="Cordia New" pitchFamily="34" charset="-34"/>
              </a:rPr>
              <a:t>ร่วมหลับนอน แล้ว</a:t>
            </a:r>
            <a:br>
              <a:rPr lang="en-US" sz="3600">
                <a:latin typeface="Cordia New" pitchFamily="34" charset="-34"/>
                <a:cs typeface="Cordia New" pitchFamily="34" charset="-34"/>
              </a:rPr>
            </a:br>
            <a:r>
              <a:rPr lang="en-US" sz="3600">
                <a:latin typeface="Cordia New" pitchFamily="34" charset="-34"/>
                <a:cs typeface="Cordia New" pitchFamily="34" charset="-34"/>
              </a:rPr>
              <a:t>ลักทรัพย์</a:t>
            </a:r>
            <a:r>
              <a:rPr lang="th-TH" sz="3600">
                <a:latin typeface="Cordia New" pitchFamily="34" charset="-34"/>
                <a:cs typeface="Cordia New" pitchFamily="34" charset="-34"/>
              </a:rPr>
              <a:t>หลบหนี ตำรวจจับตัวได้พร้อมของกลาง โทรศัพท์มือถือเกือบ </a:t>
            </a:r>
            <a:r>
              <a:rPr lang="en-US" sz="3600">
                <a:latin typeface="Cordia New" pitchFamily="34" charset="-34"/>
                <a:cs typeface="Cordia New" pitchFamily="34" charset="-34"/>
              </a:rPr>
              <a:t>20 </a:t>
            </a:r>
            <a:r>
              <a:rPr lang="th-TH" sz="3600">
                <a:latin typeface="Cordia New" pitchFamily="34" charset="-34"/>
                <a:cs typeface="Cordia New" pitchFamily="34" charset="-34"/>
              </a:rPr>
              <a:t>เครื่อง”</a:t>
            </a:r>
          </a:p>
        </p:txBody>
      </p:sp>
      <p:sp>
        <p:nvSpPr>
          <p:cNvPr id="131080" name="Text Box 8"/>
          <p:cNvSpPr txBox="1">
            <a:spLocks noChangeArrowheads="1"/>
          </p:cNvSpPr>
          <p:nvPr/>
        </p:nvSpPr>
        <p:spPr bwMode="auto">
          <a:xfrm>
            <a:off x="755650" y="4941888"/>
            <a:ext cx="7489825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2800">
                <a:solidFill>
                  <a:srgbClr val="008000"/>
                </a:solidFill>
                <a:latin typeface="Cordia New" pitchFamily="34" charset="-34"/>
                <a:cs typeface="Cordia New" pitchFamily="34" charset="-34"/>
              </a:rPr>
              <a:t>นายเอกชัย </a:t>
            </a:r>
            <a:r>
              <a:rPr lang="en-US" sz="2800">
                <a:solidFill>
                  <a:srgbClr val="008000"/>
                </a:solidFill>
                <a:latin typeface="Cordia New" pitchFamily="34" charset="-34"/>
                <a:cs typeface="Cordia New" pitchFamily="34" charset="-34"/>
              </a:rPr>
              <a:t>จะใช้โปรแกรมสนุ</a:t>
            </a:r>
            <a:r>
              <a:rPr lang="th-TH" sz="2800">
                <a:solidFill>
                  <a:srgbClr val="008000"/>
                </a:solidFill>
                <a:latin typeface="Cordia New" pitchFamily="34" charset="-34"/>
                <a:cs typeface="Cordia New" pitchFamily="34" charset="-34"/>
              </a:rPr>
              <a:t>กแช็ต เข้าห้องมหาวิทยาลัย ส่งข้อความพูดคุยกับหญิงสาวในทำนอง เงินเดือนเพิ่งออก </a:t>
            </a:r>
            <a:r>
              <a:rPr lang="en-US" sz="2800">
                <a:solidFill>
                  <a:srgbClr val="008000"/>
                </a:solidFill>
                <a:latin typeface="Cordia New" pitchFamily="34" charset="-34"/>
                <a:cs typeface="Cordia New" pitchFamily="34" charset="-34"/>
              </a:rPr>
              <a:t>นักศึกษาคนใดเดือดร้อนเงิน ให้เข้ามาพูดคุยกัน</a:t>
            </a:r>
            <a:endParaRPr lang="th-TH" sz="2800">
              <a:solidFill>
                <a:srgbClr val="008000"/>
              </a:solidFill>
              <a:latin typeface="Cordia New" pitchFamily="34" charset="-34"/>
              <a:cs typeface="Cordia New" pitchFamily="34" charset="-34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3108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0" name="Rectangle 4"/>
          <p:cNvSpPr>
            <a:spLocks noChangeArrowheads="1"/>
          </p:cNvSpPr>
          <p:nvPr/>
        </p:nvSpPr>
        <p:spPr bwMode="white">
          <a:xfrm>
            <a:off x="1331913" y="188913"/>
            <a:ext cx="7200900" cy="563562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th-TH" sz="4000">
                <a:solidFill>
                  <a:schemeClr val="bg1"/>
                </a:solidFill>
                <a:latin typeface="UPC-Salvia" pitchFamily="34" charset="-34"/>
                <a:cs typeface="UPC-Salvia" pitchFamily="34" charset="-34"/>
              </a:rPr>
              <a:t>โพสท์รูปลงเว็บ... ภัยถึงตัว</a:t>
            </a:r>
          </a:p>
        </p:txBody>
      </p:sp>
      <p:grpSp>
        <p:nvGrpSpPr>
          <p:cNvPr id="132106" name="Group 10"/>
          <p:cNvGrpSpPr>
            <a:grpSpLocks/>
          </p:cNvGrpSpPr>
          <p:nvPr/>
        </p:nvGrpSpPr>
        <p:grpSpPr bwMode="auto">
          <a:xfrm>
            <a:off x="395288" y="260350"/>
            <a:ext cx="1676400" cy="6408738"/>
            <a:chOff x="249" y="164"/>
            <a:chExt cx="1056" cy="4037"/>
          </a:xfrm>
        </p:grpSpPr>
        <p:pic>
          <p:nvPicPr>
            <p:cNvPr id="132101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3"/>
            <a:stretch>
              <a:fillRect/>
            </a:stretch>
          </p:blipFill>
          <p:spPr bwMode="auto">
            <a:xfrm>
              <a:off x="249" y="164"/>
              <a:ext cx="1055" cy="13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2102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1525"/>
              <a:ext cx="1055" cy="1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2103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74"/>
            <a:stretch>
              <a:fillRect/>
            </a:stretch>
          </p:blipFill>
          <p:spPr bwMode="auto">
            <a:xfrm>
              <a:off x="249" y="2976"/>
              <a:ext cx="1056" cy="1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2104" name="Text Box 8"/>
          <p:cNvSpPr txBox="1">
            <a:spLocks noChangeArrowheads="1"/>
          </p:cNvSpPr>
          <p:nvPr/>
        </p:nvSpPr>
        <p:spPr bwMode="auto">
          <a:xfrm>
            <a:off x="2339975" y="1125538"/>
            <a:ext cx="648017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3600">
                <a:solidFill>
                  <a:srgbClr val="000066"/>
                </a:solidFill>
                <a:latin typeface="Cordia New" pitchFamily="34" charset="-34"/>
                <a:cs typeface="Cordia New" pitchFamily="34" charset="-34"/>
              </a:rPr>
              <a:t>นักล่าเหยื่อทางเน็ตรายหนึ่งเปิดเผยว่า เข้าไปหาเบอร์หญิงสาวตามเว็บไซต์ที่เปิดให้โพสต์รูปถ่ายเลือกคนที่มีรูปร่างหน้าตาถูกสเป็คติดต่อทางโทรศัพท์ อีเมล์ หรือ </a:t>
            </a:r>
            <a:r>
              <a:rPr lang="en-US" sz="3600">
                <a:solidFill>
                  <a:srgbClr val="000066"/>
                </a:solidFill>
                <a:latin typeface="Cordia New" pitchFamily="34" charset="-34"/>
                <a:cs typeface="Cordia New" pitchFamily="34" charset="-34"/>
              </a:rPr>
              <a:t>MSN</a:t>
            </a:r>
            <a:r>
              <a:rPr lang="th-TH" sz="3600">
                <a:solidFill>
                  <a:srgbClr val="000066"/>
                </a:solidFill>
                <a:latin typeface="Cordia New" pitchFamily="34" charset="-34"/>
                <a:cs typeface="Cordia New" pitchFamily="34" charset="-34"/>
              </a:rPr>
              <a:t> ซึ่งมีให้เลือกจำนวนมาก </a:t>
            </a:r>
          </a:p>
        </p:txBody>
      </p:sp>
      <p:sp>
        <p:nvSpPr>
          <p:cNvPr id="132105" name="Text Box 9"/>
          <p:cNvSpPr txBox="1">
            <a:spLocks noChangeArrowheads="1"/>
          </p:cNvSpPr>
          <p:nvPr/>
        </p:nvSpPr>
        <p:spPr bwMode="auto">
          <a:xfrm>
            <a:off x="2555875" y="4149725"/>
            <a:ext cx="5761038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360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หว่านล้อมด้วยคำพูดดีๆ เยินยอ จนหญิงสาวตายใจ การนัดหมายดูตัวเป็นขั้นตอนต่อไป และสุดท้าย....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2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2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2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2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2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04" grpId="0"/>
      <p:bldP spid="13210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2" name="Rectangle 4"/>
          <p:cNvSpPr>
            <a:spLocks noChangeArrowheads="1"/>
          </p:cNvSpPr>
          <p:nvPr/>
        </p:nvSpPr>
        <p:spPr bwMode="white">
          <a:xfrm>
            <a:off x="1331913" y="188913"/>
            <a:ext cx="7200900" cy="563562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th-TH" sz="4000">
                <a:solidFill>
                  <a:schemeClr val="bg1"/>
                </a:solidFill>
                <a:latin typeface="UPC-Salvia" pitchFamily="34" charset="-34"/>
                <a:cs typeface="UPC-Salvia" pitchFamily="34" charset="-34"/>
              </a:rPr>
              <a:t>ทำอย่างไร? จึงจะปลอดภัย...</a:t>
            </a:r>
          </a:p>
        </p:txBody>
      </p:sp>
      <p:sp>
        <p:nvSpPr>
          <p:cNvPr id="135173" name="Content Placeholder 1"/>
          <p:cNvSpPr>
            <a:spLocks/>
          </p:cNvSpPr>
          <p:nvPr/>
        </p:nvSpPr>
        <p:spPr bwMode="auto">
          <a:xfrm>
            <a:off x="468313" y="1125538"/>
            <a:ext cx="82296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v"/>
            </a:pPr>
            <a:r>
              <a:rPr lang="th-TH" sz="3600">
                <a:latin typeface="UPC-Freesia" pitchFamily="34" charset="-34"/>
                <a:cs typeface="UPC-Freesia" pitchFamily="34" charset="-34"/>
              </a:rPr>
              <a:t>ไม่ควรใส่ข้อมูลจริงในข้อมูลประวัติส่วนตัว เช่น ชื่อจริง เบอร์โทรศัพท์ ที่อยู่ อีเมล์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v"/>
            </a:pPr>
            <a:r>
              <a:rPr lang="th-TH" sz="3600">
                <a:latin typeface="UPC-Freesia" pitchFamily="34" charset="-34"/>
                <a:cs typeface="UPC-Freesia" pitchFamily="34" charset="-34"/>
              </a:rPr>
              <a:t>ไม่ควรให้ข้อมูลส่วนตัวแก่บุคคลที่รู้จักกันทางอินเทอร์เน็ต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v"/>
            </a:pPr>
            <a:r>
              <a:rPr lang="th-TH" sz="3600">
                <a:latin typeface="UPC-Freesia" pitchFamily="34" charset="-34"/>
                <a:cs typeface="UPC-Freesia" pitchFamily="34" charset="-34"/>
              </a:rPr>
              <a:t>ถ้าเจอบุคคลที่ไม่พึงประสงค์เช่น ข่มขู่ หยาบคาย คุยเรื่องเซ็กซ์ ฯลฯ ให้ทำการ 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Block 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ชื่อของบุคคลนั้น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v"/>
            </a:pPr>
            <a:r>
              <a:rPr lang="th-TH" sz="3600">
                <a:latin typeface="UPC-Freesia" pitchFamily="34" charset="-34"/>
                <a:cs typeface="UPC-Freesia" pitchFamily="34" charset="-34"/>
              </a:rPr>
              <a:t>ไม่ควรออกไปพบกับคนแปลกหน้าที่รู้จักทางอินเทอร์เน็ตโดยลำพัง ในที่ลับตา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v"/>
            </a:pPr>
            <a:r>
              <a:rPr lang="th-TH" sz="3600">
                <a:latin typeface="UPC-Freesia" pitchFamily="34" charset="-34"/>
                <a:cs typeface="UPC-Freesia" pitchFamily="34" charset="-34"/>
              </a:rPr>
              <a:t>อย่าปักใจเชื่อข้อมูลที่ได้รับจากฝั่งตรงข้ามว่าเป็นจริงทั้งหมด เพราะอาจจะเป็นการโกหกเพื่อสร้างภาพลักษณ์ได้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5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5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5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5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5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5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51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51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51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51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6" name="Rectangle 4"/>
          <p:cNvSpPr>
            <a:spLocks noChangeArrowheads="1"/>
          </p:cNvSpPr>
          <p:nvPr/>
        </p:nvSpPr>
        <p:spPr bwMode="white">
          <a:xfrm>
            <a:off x="1331913" y="188913"/>
            <a:ext cx="7200900" cy="563562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th-TH" sz="4000">
                <a:solidFill>
                  <a:schemeClr val="bg1"/>
                </a:solidFill>
                <a:latin typeface="UPC-Salvia" pitchFamily="34" charset="-34"/>
                <a:cs typeface="UPC-Salvia" pitchFamily="34" charset="-34"/>
              </a:rPr>
              <a:t>ทำอย่างไร? จึงจะปลอดภัย...</a:t>
            </a:r>
          </a:p>
        </p:txBody>
      </p:sp>
      <p:sp>
        <p:nvSpPr>
          <p:cNvPr id="2" name="Content Placeholder 1"/>
          <p:cNvSpPr>
            <a:spLocks/>
          </p:cNvSpPr>
          <p:nvPr/>
        </p:nvSpPr>
        <p:spPr bwMode="auto">
          <a:xfrm>
            <a:off x="457200" y="1428750"/>
            <a:ext cx="8229600" cy="469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v"/>
            </a:pPr>
            <a:r>
              <a:rPr lang="th-TH" sz="3600">
                <a:latin typeface="UPC-Freesia" pitchFamily="34" charset="-34"/>
                <a:cs typeface="UPC-Freesia" pitchFamily="34" charset="-34"/>
              </a:rPr>
              <a:t>ไม่เปิดเผยข้อมูลส่วนตัวในพื้นที่สาธารณะ เช่น ชื่อ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-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นามสกุลจริง ที่อยู่ รูปถ่าย ชื่อสถาบันการศึกษา หมายเลขโทรศัพท์ และอีเมล์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v"/>
            </a:pPr>
            <a:r>
              <a:rPr lang="th-TH" sz="3600">
                <a:latin typeface="UPC-Freesia" pitchFamily="34" charset="-34"/>
                <a:cs typeface="UPC-Freesia" pitchFamily="34" charset="-34"/>
              </a:rPr>
              <a:t>ระมัดระวังการซื้อสินค้าทางอินเทอร์เน็ต 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–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 ควรปรึกษาผู้ปกครอง พิจารณาความน่าเชื่อถือของผู้ขาย เช่นประวัติ</a:t>
            </a:r>
            <a:br>
              <a:rPr lang="th-TH" sz="3600">
                <a:latin typeface="UPC-Freesia" pitchFamily="34" charset="-34"/>
                <a:cs typeface="UPC-Freesia" pitchFamily="34" charset="-34"/>
              </a:rPr>
            </a:br>
            <a:r>
              <a:rPr lang="th-TH" sz="3600">
                <a:latin typeface="UPC-Freesia" pitchFamily="34" charset="-34"/>
                <a:cs typeface="UPC-Freesia" pitchFamily="34" charset="-34"/>
              </a:rPr>
              <a:t>การซื้อขายที่ผ่านมา การให้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 comment 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ผู้ซื้อรายก่อนๆ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v"/>
            </a:pPr>
            <a:r>
              <a:rPr lang="th-TH" sz="3600">
                <a:latin typeface="UPC-Freesia" pitchFamily="34" charset="-34"/>
                <a:cs typeface="UPC-Freesia" pitchFamily="34" charset="-34"/>
              </a:rPr>
              <a:t>ไม่เผลอบันทึก 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user name 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และ 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password 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ในคอมพิวเตอร์สาธารณะ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4" name="Rectangle 3"/>
          <p:cNvSpPr>
            <a:spLocks noChangeArrowheads="1"/>
          </p:cNvSpPr>
          <p:nvPr/>
        </p:nvSpPr>
        <p:spPr bwMode="auto">
          <a:xfrm>
            <a:off x="457200" y="1125538"/>
            <a:ext cx="8686800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44500" indent="-4445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v"/>
            </a:pPr>
            <a:r>
              <a:rPr lang="en-US" sz="3600">
                <a:latin typeface="UPC-Freesia" pitchFamily="34" charset="-34"/>
                <a:cs typeface="UPC-Freesia" pitchFamily="34" charset="-34"/>
              </a:rPr>
              <a:t>บนอินเทอร์เน็ต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 เราจะสร้างตัวตนอย่างไรก็ได้ 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เป็น</a:t>
            </a:r>
            <a:r>
              <a:rPr lang="en-US" sz="3600">
                <a:solidFill>
                  <a:srgbClr val="FF0000"/>
                </a:solidFill>
                <a:latin typeface="UPC-Freesia" pitchFamily="34" charset="-34"/>
                <a:cs typeface="UPC-Freesia" pitchFamily="34" charset="-34"/>
              </a:rPr>
              <a:t>บุคคลเสมือนจริง </a:t>
            </a:r>
            <a:r>
              <a:rPr lang="th-TH" sz="3600">
                <a:solidFill>
                  <a:srgbClr val="FF0000"/>
                </a:solidFill>
                <a:latin typeface="UPC-Freesia" pitchFamily="34" charset="-34"/>
                <a:cs typeface="UPC-Freesia" pitchFamily="34" charset="-34"/>
              </a:rPr>
              <a:t>(</a:t>
            </a:r>
            <a:r>
              <a:rPr lang="en-US" sz="3600">
                <a:solidFill>
                  <a:srgbClr val="FF0000"/>
                </a:solidFill>
                <a:latin typeface="UPC-Freesia" pitchFamily="34" charset="-34"/>
                <a:cs typeface="UPC-Freesia" pitchFamily="34" charset="-34"/>
              </a:rPr>
              <a:t>Virtual man</a:t>
            </a:r>
            <a:r>
              <a:rPr lang="th-TH" sz="3600">
                <a:solidFill>
                  <a:srgbClr val="FF0000"/>
                </a:solidFill>
                <a:latin typeface="UPC-Freesia" pitchFamily="34" charset="-34"/>
                <a:cs typeface="UPC-Freesia" pitchFamily="34" charset="-34"/>
              </a:rPr>
              <a:t>)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 ทั้งที่จริงตนอาจถูกเพื่อนดูหมิ่น </a:t>
            </a:r>
            <a:br>
              <a:rPr lang="en-US" sz="3600">
                <a:latin typeface="UPC-Freesia" pitchFamily="34" charset="-34"/>
                <a:cs typeface="UPC-Freesia" pitchFamily="34" charset="-34"/>
              </a:rPr>
            </a:br>
            <a:r>
              <a:rPr lang="en-US" sz="3600">
                <a:latin typeface="UPC-Freesia" pitchFamily="34" charset="-34"/>
                <a:cs typeface="UPC-Freesia" pitchFamily="34" charset="-34"/>
              </a:rPr>
              <a:t>ไม่ยอมรับ เพราะไม่สวย ไม่รวย ไม่เก่ง บางครั้งไม่มีเพื่อนบน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โ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ลก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จริง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แต่มีเพื่อนมาก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มายบนเน็ต</a:t>
            </a:r>
          </a:p>
          <a:p>
            <a:pPr marL="444500" indent="-4445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v"/>
            </a:pPr>
            <a:r>
              <a:rPr lang="en-US" sz="3600">
                <a:latin typeface="UPC-Freesia" pitchFamily="34" charset="-34"/>
                <a:cs typeface="UPC-Freesia" pitchFamily="34" charset="-34"/>
              </a:rPr>
              <a:t>เมื่อได้พบกับ </a:t>
            </a:r>
            <a:r>
              <a:rPr lang="en-US" sz="3600">
                <a:solidFill>
                  <a:srgbClr val="FF0000"/>
                </a:solidFill>
                <a:latin typeface="UPC-Freesia" pitchFamily="34" charset="-34"/>
                <a:cs typeface="UPC-Freesia" pitchFamily="34" charset="-34"/>
              </a:rPr>
              <a:t>Virtual man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 ที่อ้างว่า </a:t>
            </a:r>
            <a:r>
              <a:rPr lang="en-US" sz="36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PC-Freesia" pitchFamily="34" charset="-34"/>
                <a:cs typeface="UPC-Freesia" pitchFamily="34" charset="-34"/>
              </a:rPr>
              <a:t>สวย,</a:t>
            </a:r>
            <a:r>
              <a:rPr lang="th-TH" sz="36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PC-Freesia" pitchFamily="34" charset="-34"/>
                <a:cs typeface="UPC-Freesia" pitchFamily="34" charset="-34"/>
              </a:rPr>
              <a:t> </a:t>
            </a:r>
            <a:r>
              <a:rPr lang="en-US" sz="36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PC-Freesia" pitchFamily="34" charset="-34"/>
                <a:cs typeface="UPC-Freesia" pitchFamily="34" charset="-34"/>
              </a:rPr>
              <a:t>หล่อ,</a:t>
            </a:r>
            <a:r>
              <a:rPr lang="th-TH" sz="36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PC-Freesia" pitchFamily="34" charset="-34"/>
                <a:cs typeface="UPC-Freesia" pitchFamily="34" charset="-34"/>
              </a:rPr>
              <a:t> </a:t>
            </a:r>
            <a:r>
              <a:rPr lang="en-US" sz="36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PC-Freesia" pitchFamily="34" charset="-34"/>
                <a:cs typeface="UPC-Freesia" pitchFamily="34" charset="-34"/>
              </a:rPr>
              <a:t>รวย,</a:t>
            </a:r>
            <a:r>
              <a:rPr lang="th-TH" sz="36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PC-Freesia" pitchFamily="34" charset="-34"/>
                <a:cs typeface="UPC-Freesia" pitchFamily="34" charset="-34"/>
              </a:rPr>
              <a:t> </a:t>
            </a:r>
            <a:r>
              <a:rPr lang="en-US" sz="36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PC-Freesia" pitchFamily="34" charset="-34"/>
                <a:cs typeface="UPC-Freesia" pitchFamily="34" charset="-34"/>
              </a:rPr>
              <a:t>เก่ง,</a:t>
            </a:r>
            <a:r>
              <a:rPr lang="th-TH" sz="36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PC-Freesia" pitchFamily="34" charset="-34"/>
                <a:cs typeface="UPC-Freesia" pitchFamily="34" charset="-34"/>
              </a:rPr>
              <a:t> </a:t>
            </a:r>
            <a:r>
              <a:rPr lang="en-US" sz="36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PC-Freesia" pitchFamily="34" charset="-34"/>
                <a:cs typeface="UPC-Freesia" pitchFamily="34" charset="-34"/>
              </a:rPr>
              <a:t>หนุ่ม,</a:t>
            </a:r>
            <a:r>
              <a:rPr lang="th-TH" sz="36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PC-Freesia" pitchFamily="34" charset="-34"/>
                <a:cs typeface="UPC-Freesia" pitchFamily="34" charset="-34"/>
              </a:rPr>
              <a:t> </a:t>
            </a:r>
            <a:r>
              <a:rPr lang="en-US" sz="36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PC-Freesia" pitchFamily="34" charset="-34"/>
                <a:cs typeface="UPC-Freesia" pitchFamily="34" charset="-34"/>
              </a:rPr>
              <a:t>สาว ฯลฯ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 จึงทำให้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ประทับใจ หลงเชื่อได้ง่าย</a:t>
            </a:r>
            <a:endParaRPr lang="en-US" sz="3600">
              <a:latin typeface="UPC-Freesia" pitchFamily="34" charset="-34"/>
              <a:cs typeface="UPC-Freesia" pitchFamily="34" charset="-34"/>
            </a:endParaRPr>
          </a:p>
          <a:p>
            <a:pPr marL="444500" indent="-4445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v"/>
            </a:pPr>
            <a:r>
              <a:rPr lang="th-TH" sz="3600">
                <a:latin typeface="UPC-Freesia" pitchFamily="34" charset="-34"/>
                <a:cs typeface="UPC-Freesia" pitchFamily="34" charset="-34"/>
              </a:rPr>
              <a:t>ความ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เหงา อยาก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มีเพื่อน ความ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เกรงใจ ไว้ใจ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คน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 มองโลกในแง่ดี 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ความ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เชื่อมั่น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ใน</a:t>
            </a:r>
            <a:r>
              <a:rPr lang="en-US" sz="3600">
                <a:latin typeface="UPC-Freesia" pitchFamily="34" charset="-34"/>
                <a:cs typeface="UPC-Freesia" pitchFamily="34" charset="-34"/>
              </a:rPr>
              <a:t>ตนเอง</a:t>
            </a:r>
            <a:r>
              <a:rPr lang="th-TH" sz="3600">
                <a:latin typeface="UPC-Freesia" pitchFamily="34" charset="-34"/>
                <a:cs typeface="UPC-Freesia" pitchFamily="34" charset="-34"/>
              </a:rPr>
              <a:t> ฯลฯ เป็นเงื่อนไขที่ทำให้โดนหลอกลวงได้ง่ายขึ้น</a:t>
            </a:r>
            <a:endParaRPr lang="en-US" sz="3600">
              <a:latin typeface="UPC-Freesia" pitchFamily="34" charset="-34"/>
              <a:cs typeface="UPC-Freesia" pitchFamily="34" charset="-34"/>
            </a:endParaRPr>
          </a:p>
        </p:txBody>
      </p:sp>
      <p:sp>
        <p:nvSpPr>
          <p:cNvPr id="133125" name="Rectangle 5"/>
          <p:cNvSpPr>
            <a:spLocks noChangeArrowheads="1"/>
          </p:cNvSpPr>
          <p:nvPr/>
        </p:nvSpPr>
        <p:spPr bwMode="white">
          <a:xfrm>
            <a:off x="971550" y="188913"/>
            <a:ext cx="7561263" cy="563562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th-TH" sz="4000">
                <a:solidFill>
                  <a:schemeClr val="bg1"/>
                </a:solidFill>
                <a:latin typeface="UPC-Salvia" pitchFamily="34" charset="-34"/>
                <a:cs typeface="UPC-Salvia" pitchFamily="34" charset="-34"/>
              </a:rPr>
              <a:t>โลกแห่งความจริง... โลกเสมือน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white">
          <a:xfrm>
            <a:off x="609600" y="128588"/>
            <a:ext cx="8001000" cy="563562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400" smtClean="0">
                <a:solidFill>
                  <a:schemeClr val="bg1"/>
                </a:solidFill>
                <a:latin typeface="UPC-Salvia" pitchFamily="34" charset="-34"/>
                <a:cs typeface="UPC-Salvia" pitchFamily="34" charset="-34"/>
              </a:rPr>
              <a:t>Social Network</a:t>
            </a:r>
            <a:endParaRPr lang="en-US" sz="4400">
              <a:solidFill>
                <a:schemeClr val="bg1"/>
              </a:solidFill>
              <a:latin typeface="UPC-Salvia" pitchFamily="34" charset="-34"/>
              <a:cs typeface="UPC-Salvia" pitchFamily="34" charset="-34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6624736" cy="471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924770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8" name="Rectangle 3"/>
          <p:cNvSpPr>
            <a:spLocks noChangeArrowheads="1"/>
          </p:cNvSpPr>
          <p:nvPr/>
        </p:nvSpPr>
        <p:spPr bwMode="auto">
          <a:xfrm>
            <a:off x="250825" y="1125538"/>
            <a:ext cx="8686800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44500" indent="-4445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v"/>
            </a:pPr>
            <a:r>
              <a:rPr lang="th-TH" sz="3600">
                <a:latin typeface="UPC-Freesia" pitchFamily="34" charset="-34"/>
                <a:cs typeface="UPC-Freesia" pitchFamily="34" charset="-34"/>
              </a:rPr>
              <a:t>การโพสท์กระทู้ใส่ความ ดูถูก ดูหมิ่น เหยียดหยามผู้อื่นให้เกิดความเสียหาย</a:t>
            </a:r>
          </a:p>
          <a:p>
            <a:pPr marL="444500" indent="-4445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v"/>
            </a:pPr>
            <a:r>
              <a:rPr lang="th-TH" sz="3600">
                <a:latin typeface="UPC-Freesia" pitchFamily="34" charset="-34"/>
                <a:cs typeface="UPC-Freesia" pitchFamily="34" charset="-34"/>
              </a:rPr>
              <a:t>เผยแพร่ภาพ สื่อ ลามก อนาจาร ส่งต่อให้กับผู้อื่น</a:t>
            </a:r>
            <a:endParaRPr lang="en-US" sz="3600">
              <a:latin typeface="UPC-Freesia" pitchFamily="34" charset="-34"/>
              <a:cs typeface="UPC-Freesia" pitchFamily="34" charset="-34"/>
            </a:endParaRPr>
          </a:p>
          <a:p>
            <a:pPr marL="444500" indent="-4445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v"/>
            </a:pPr>
            <a:r>
              <a:rPr lang="th-TH" sz="3600">
                <a:latin typeface="UPC-Freesia" pitchFamily="34" charset="-34"/>
                <a:cs typeface="UPC-Freesia" pitchFamily="34" charset="-34"/>
              </a:rPr>
              <a:t>ปล่อยข่าวลือ สร้างความตระหนก เป็นภัยต่อสังคม สถาบัน เกิดผลร้ายทางเศรษฐกิจ</a:t>
            </a:r>
            <a:endParaRPr lang="en-US" sz="3600" b="0">
              <a:latin typeface="UPC-Freesia" pitchFamily="34" charset="-34"/>
              <a:cs typeface="UPC-Freesia" pitchFamily="34" charset="-34"/>
            </a:endParaRPr>
          </a:p>
        </p:txBody>
      </p:sp>
      <p:sp>
        <p:nvSpPr>
          <p:cNvPr id="134149" name="Rectangle 5"/>
          <p:cNvSpPr>
            <a:spLocks noChangeArrowheads="1"/>
          </p:cNvSpPr>
          <p:nvPr/>
        </p:nvSpPr>
        <p:spPr bwMode="white">
          <a:xfrm>
            <a:off x="971550" y="188913"/>
            <a:ext cx="7561263" cy="563562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th-TH" sz="4000">
                <a:solidFill>
                  <a:schemeClr val="bg1"/>
                </a:solidFill>
                <a:latin typeface="UPC-Salvia" pitchFamily="34" charset="-34"/>
                <a:cs typeface="UPC-Salvia" pitchFamily="34" charset="-34"/>
              </a:rPr>
              <a:t>ความผิดตาม พรบ.คอมพิวเตอร์</a:t>
            </a:r>
          </a:p>
        </p:txBody>
      </p:sp>
      <p:sp>
        <p:nvSpPr>
          <p:cNvPr id="134150" name="Text Box 6"/>
          <p:cNvSpPr txBox="1">
            <a:spLocks noChangeArrowheads="1"/>
          </p:cNvSpPr>
          <p:nvPr/>
        </p:nvSpPr>
        <p:spPr bwMode="auto">
          <a:xfrm>
            <a:off x="900113" y="4076700"/>
            <a:ext cx="7345362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altLang="zh-CN" sz="3200" b="0">
                <a:solidFill>
                  <a:srgbClr val="FF0000"/>
                </a:solidFill>
                <a:latin typeface="UPC-Rose" pitchFamily="18" charset="-34"/>
                <a:cs typeface="UPC-Rose" pitchFamily="18" charset="-34"/>
              </a:rPr>
              <a:t>มีความผิดตาม มาตรา ๑๔ การนำเข้าสู่ระบบคอมพิวเตอร์ ซึ่งข้อมูลคอมพิวเตอร์ปลอม, เท็จ หรือไม่เหมาะสม หรือการส่งต่อข้อมูล </a:t>
            </a:r>
            <a:r>
              <a:rPr lang="en-US" altLang="zh-CN" sz="3200" b="0">
                <a:solidFill>
                  <a:srgbClr val="FF0000"/>
                </a:solidFill>
                <a:latin typeface="UPC-Rose" pitchFamily="18" charset="-34"/>
                <a:ea typeface="SimSun" pitchFamily="2" charset="-122"/>
                <a:cs typeface="UPC-Rose" pitchFamily="18" charset="-34"/>
              </a:rPr>
              <a:t>(forward) </a:t>
            </a:r>
            <a:r>
              <a:rPr lang="th-TH" altLang="zh-CN" sz="3200" b="0">
                <a:solidFill>
                  <a:srgbClr val="FF0000"/>
                </a:solidFill>
                <a:latin typeface="UPC-Rose" pitchFamily="18" charset="-34"/>
                <a:cs typeface="UPC-Rose" pitchFamily="18" charset="-34"/>
              </a:rPr>
              <a:t> มีโทษจำคุกไม่เกินห้าปี ปรับไม่เกินหนึ่งแสนบาท หรือทั้งจำทั้งปรับ</a:t>
            </a:r>
            <a:endParaRPr lang="th-TH" sz="3200" b="0">
              <a:solidFill>
                <a:srgbClr val="FF0000"/>
              </a:solidFill>
              <a:latin typeface="UPC-Rose" pitchFamily="18" charset="-34"/>
              <a:cs typeface="UPC-Rose" pitchFamily="18" charset="-34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4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4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4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4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50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white">
          <a:xfrm>
            <a:off x="609600" y="128588"/>
            <a:ext cx="8001000" cy="563562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400" smtClean="0">
                <a:solidFill>
                  <a:schemeClr val="bg1"/>
                </a:solidFill>
                <a:latin typeface="UPC-Salvia" pitchFamily="34" charset="-34"/>
                <a:cs typeface="UPC-Salvia" pitchFamily="34" charset="-34"/>
              </a:rPr>
              <a:t>Technology is not all of things</a:t>
            </a:r>
            <a:endParaRPr lang="en-US" sz="4400">
              <a:solidFill>
                <a:schemeClr val="bg1"/>
              </a:solidFill>
              <a:latin typeface="UPC-Salvia" pitchFamily="34" charset="-34"/>
              <a:cs typeface="UPC-Salvia" pitchFamily="34" charset="-34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52736"/>
            <a:ext cx="6687802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8615" y="4953942"/>
            <a:ext cx="888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X Timesquare" pitchFamily="2" charset="0"/>
                <a:cs typeface="TX Timesquare" pitchFamily="2" charset="0"/>
              </a:rPr>
              <a:t>คอมพิวเตอร์คือความสำเร็จในทุกสิ่ง?</a:t>
            </a:r>
            <a:endParaRPr lang="th-TH" sz="540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X Timesquare" pitchFamily="2" charset="0"/>
              <a:cs typeface="TX Timesquar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4380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white">
          <a:xfrm>
            <a:off x="609600" y="128588"/>
            <a:ext cx="8001000" cy="563562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400" smtClean="0">
                <a:solidFill>
                  <a:schemeClr val="bg1"/>
                </a:solidFill>
                <a:latin typeface="UPC-Salvia" pitchFamily="34" charset="-34"/>
                <a:cs typeface="UPC-Salvia" pitchFamily="34" charset="-34"/>
              </a:rPr>
              <a:t>Word (Say or Write) is our Boss</a:t>
            </a:r>
            <a:endParaRPr lang="en-US" sz="4400">
              <a:solidFill>
                <a:schemeClr val="bg1"/>
              </a:solidFill>
              <a:latin typeface="UPC-Salvia" pitchFamily="34" charset="-34"/>
              <a:cs typeface="UPC-Salvia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239143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smtClean="0">
                <a:solidFill>
                  <a:srgbClr val="C00000"/>
                </a:solidFill>
                <a:latin typeface="+mj-lt"/>
                <a:cs typeface="+mj-cs"/>
              </a:rPr>
              <a:t>“</a:t>
            </a:r>
            <a:r>
              <a:rPr lang="th-TH" sz="5400" smtClean="0">
                <a:solidFill>
                  <a:srgbClr val="C00000"/>
                </a:solidFill>
                <a:latin typeface="Eucrosia News" pitchFamily="18" charset="-34"/>
                <a:cs typeface="Eucrosia News" pitchFamily="18" charset="-34"/>
              </a:rPr>
              <a:t>ทุกคำที่พูดหรือเขียนจะกลับมาเป็นนายเรา</a:t>
            </a:r>
            <a:r>
              <a:rPr lang="th-TH" sz="5400" smtClean="0">
                <a:solidFill>
                  <a:srgbClr val="C00000"/>
                </a:solidFill>
                <a:latin typeface="Eucrosia News" pitchFamily="18" charset="-34"/>
                <a:cs typeface="+mj-cs"/>
              </a:rPr>
              <a:t>”</a:t>
            </a:r>
            <a:endParaRPr lang="th-TH" sz="5400">
              <a:solidFill>
                <a:srgbClr val="C00000"/>
              </a:solidFill>
              <a:latin typeface="Eucrosia News" pitchFamily="18" charset="-34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2564904"/>
            <a:ext cx="88840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smtClean="0">
                <a:solidFill>
                  <a:srgbClr val="002060"/>
                </a:solidFill>
                <a:latin typeface="Eucrosia News" pitchFamily="18" charset="-34"/>
                <a:cs typeface="Eucrosia News" pitchFamily="18" charset="-34"/>
              </a:rPr>
              <a:t>การใช้งานเครือข่ายออนไลน์ </a:t>
            </a:r>
            <a:br>
              <a:rPr lang="th-TH" sz="5400" smtClean="0">
                <a:solidFill>
                  <a:srgbClr val="002060"/>
                </a:solidFill>
                <a:latin typeface="Eucrosia News" pitchFamily="18" charset="-34"/>
                <a:cs typeface="Eucrosia News" pitchFamily="18" charset="-34"/>
              </a:rPr>
            </a:br>
            <a:r>
              <a:rPr lang="th-TH" sz="5400" smtClean="0">
                <a:solidFill>
                  <a:srgbClr val="002060"/>
                </a:solidFill>
                <a:latin typeface="Eucrosia News" pitchFamily="18" charset="-34"/>
                <a:cs typeface="Eucrosia News" pitchFamily="18" charset="-34"/>
              </a:rPr>
              <a:t>เราไม่สามารถแยกแยะได้ว่าใครเป็นใคร</a:t>
            </a:r>
            <a:br>
              <a:rPr lang="th-TH" sz="5400" smtClean="0">
                <a:solidFill>
                  <a:srgbClr val="002060"/>
                </a:solidFill>
                <a:latin typeface="Eucrosia News" pitchFamily="18" charset="-34"/>
                <a:cs typeface="Eucrosia News" pitchFamily="18" charset="-34"/>
              </a:rPr>
            </a:br>
            <a:r>
              <a:rPr lang="th-TH" sz="5400" smtClean="0">
                <a:solidFill>
                  <a:srgbClr val="002060"/>
                </a:solidFill>
                <a:latin typeface="Eucrosia News" pitchFamily="18" charset="-34"/>
                <a:cs typeface="Eucrosia News" pitchFamily="18" charset="-34"/>
              </a:rPr>
              <a:t>จึงต้องระมัดระวังในการส่งข่าวสาร</a:t>
            </a:r>
            <a:br>
              <a:rPr lang="th-TH" sz="5400" smtClean="0">
                <a:solidFill>
                  <a:srgbClr val="002060"/>
                </a:solidFill>
                <a:latin typeface="Eucrosia News" pitchFamily="18" charset="-34"/>
                <a:cs typeface="Eucrosia News" pitchFamily="18" charset="-34"/>
              </a:rPr>
            </a:br>
            <a:r>
              <a:rPr lang="th-TH" sz="5400" smtClean="0">
                <a:solidFill>
                  <a:srgbClr val="002060"/>
                </a:solidFill>
                <a:latin typeface="Eucrosia News" pitchFamily="18" charset="-34"/>
                <a:cs typeface="Eucrosia News" pitchFamily="18" charset="-34"/>
              </a:rPr>
              <a:t>หรือแสดงความคิดเห็น</a:t>
            </a:r>
            <a:endParaRPr lang="th-TH" sz="5400">
              <a:solidFill>
                <a:srgbClr val="002060"/>
              </a:solidFill>
              <a:latin typeface="Eucrosia News" pitchFamily="18" charset="-34"/>
              <a:cs typeface="Eucrosia News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6389394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0" name="Rectangle 4"/>
          <p:cNvSpPr>
            <a:spLocks noChangeArrowheads="1"/>
          </p:cNvSpPr>
          <p:nvPr/>
        </p:nvSpPr>
        <p:spPr bwMode="white">
          <a:xfrm>
            <a:off x="971550" y="188913"/>
            <a:ext cx="7561263" cy="563562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th-TH" sz="4000">
                <a:solidFill>
                  <a:schemeClr val="bg1"/>
                </a:solidFill>
                <a:latin typeface="UPC-Salvia" pitchFamily="34" charset="-34"/>
                <a:cs typeface="UPC-Salvia" pitchFamily="34" charset="-34"/>
              </a:rPr>
              <a:t>สุดท้าย... สำหรับวันนี้</a:t>
            </a:r>
          </a:p>
        </p:txBody>
      </p:sp>
      <p:pic>
        <p:nvPicPr>
          <p:cNvPr id="137221" name="Picture 5" descr="handup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348880"/>
            <a:ext cx="2597284" cy="3599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7222" name="Text Box 6"/>
          <p:cNvSpPr txBox="1">
            <a:spLocks noChangeArrowheads="1"/>
          </p:cNvSpPr>
          <p:nvPr/>
        </p:nvSpPr>
        <p:spPr bwMode="auto">
          <a:xfrm>
            <a:off x="1331913" y="1125538"/>
            <a:ext cx="5184775" cy="484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20000"/>
              </a:spcBef>
              <a:buFontTx/>
              <a:buChar char="•"/>
            </a:pPr>
            <a:r>
              <a:rPr lang="th-TH" sz="6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PC-Rose" pitchFamily="18" charset="-34"/>
                <a:cs typeface="UPC-Rose" pitchFamily="18" charset="-34"/>
              </a:rPr>
              <a:t> คำถาม...</a:t>
            </a:r>
          </a:p>
          <a:p>
            <a:pPr>
              <a:lnSpc>
                <a:spcPct val="70000"/>
              </a:lnSpc>
              <a:spcBef>
                <a:spcPct val="20000"/>
              </a:spcBef>
              <a:buFontTx/>
              <a:buChar char="•"/>
            </a:pPr>
            <a:r>
              <a:rPr lang="th-TH" sz="6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PC-Rose" pitchFamily="18" charset="-34"/>
                <a:cs typeface="UPC-Rose" pitchFamily="18" charset="-34"/>
              </a:rPr>
              <a:t> ข้อเสนอแนะ</a:t>
            </a:r>
          </a:p>
          <a:p>
            <a:pPr>
              <a:lnSpc>
                <a:spcPct val="70000"/>
              </a:lnSpc>
              <a:spcBef>
                <a:spcPct val="20000"/>
              </a:spcBef>
              <a:buFontTx/>
              <a:buChar char="•"/>
            </a:pPr>
            <a:r>
              <a:rPr lang="th-TH" sz="6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PC-Rose" pitchFamily="18" charset="-34"/>
                <a:cs typeface="UPC-Rose" pitchFamily="18" charset="-34"/>
              </a:rPr>
              <a:t> ความคิดเห็น</a:t>
            </a:r>
          </a:p>
          <a:p>
            <a:pPr>
              <a:lnSpc>
                <a:spcPct val="70000"/>
              </a:lnSpc>
              <a:spcBef>
                <a:spcPct val="20000"/>
              </a:spcBef>
              <a:buFontTx/>
              <a:buChar char="•"/>
            </a:pPr>
            <a:r>
              <a:rPr lang="th-TH" sz="6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PC-Rose" pitchFamily="18" charset="-34"/>
                <a:cs typeface="UPC-Rose" pitchFamily="18" charset="-34"/>
              </a:rPr>
              <a:t> คำติชม เสียงบ่น</a:t>
            </a:r>
          </a:p>
          <a:p>
            <a:pPr>
              <a:lnSpc>
                <a:spcPct val="70000"/>
              </a:lnSpc>
              <a:spcBef>
                <a:spcPct val="20000"/>
              </a:spcBef>
              <a:buFontTx/>
              <a:buChar char="•"/>
            </a:pPr>
            <a:r>
              <a:rPr lang="th-TH" sz="6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PC-Rose" pitchFamily="18" charset="-34"/>
                <a:cs typeface="UPC-Rose" pitchFamily="18" charset="-34"/>
              </a:rPr>
              <a:t> รอยยิ้มเล็กๆ</a:t>
            </a:r>
          </a:p>
          <a:p>
            <a:pPr>
              <a:lnSpc>
                <a:spcPct val="70000"/>
              </a:lnSpc>
              <a:spcBef>
                <a:spcPct val="20000"/>
              </a:spcBef>
              <a:buFontTx/>
              <a:buChar char="•"/>
            </a:pPr>
            <a:r>
              <a:rPr lang="th-TH" sz="6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PC-Rose" pitchFamily="18" charset="-34"/>
                <a:cs typeface="UPC-Rose" pitchFamily="18" charset="-34"/>
              </a:rPr>
              <a:t> และอื่นๆ</a:t>
            </a:r>
            <a:endParaRPr lang="en-US" sz="60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UPC-Rose" pitchFamily="18" charset="-34"/>
              <a:cs typeface="UPC-Rose" pitchFamily="18" charset="-34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7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7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7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7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72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72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2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5410200"/>
            <a:ext cx="5486400" cy="304800"/>
          </a:xfrm>
        </p:spPr>
        <p:txBody>
          <a:bodyPr/>
          <a:lstStyle/>
          <a:p>
            <a:r>
              <a:rPr lang="en-US" sz="2000"/>
              <a:t>www.krumontree.com</a:t>
            </a:r>
          </a:p>
        </p:txBody>
      </p:sp>
      <p:sp>
        <p:nvSpPr>
          <p:cNvPr id="59395" name="WordArt 3"/>
          <p:cNvSpPr>
            <a:spLocks noChangeArrowheads="1" noChangeShapeType="1" noTextEdit="1"/>
          </p:cNvSpPr>
          <p:nvPr/>
        </p:nvSpPr>
        <p:spPr bwMode="gray">
          <a:xfrm>
            <a:off x="1979613" y="4581525"/>
            <a:ext cx="4876800" cy="762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5400" kern="1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tx2"/>
                    </a:gs>
                    <a:gs pos="100000">
                      <a:schemeClr val="accent2"/>
                    </a:gs>
                  </a:gsLst>
                  <a:lin ang="0" scaled="1"/>
                </a:gradFill>
                <a:effectLst>
                  <a:outerShdw dist="89803" dir="2700000" algn="ctr" rotWithShape="0">
                    <a:schemeClr val="bg2">
                      <a:alpha val="50000"/>
                    </a:schemeClr>
                  </a:outerShdw>
                </a:effectLst>
                <a:latin typeface="Verdana"/>
              </a:rPr>
              <a:t>Thank You !</a:t>
            </a:r>
            <a:endParaRPr lang="th-TH" sz="5400" kern="10">
              <a:ln w="28575">
                <a:solidFill>
                  <a:schemeClr val="bg1"/>
                </a:solidFill>
                <a:round/>
                <a:headEnd/>
                <a:tailEnd/>
              </a:ln>
              <a:gradFill rotWithShape="1">
                <a:gsLst>
                  <a:gs pos="0">
                    <a:schemeClr val="tx2"/>
                  </a:gs>
                  <a:gs pos="100000">
                    <a:schemeClr val="accent2"/>
                  </a:gs>
                </a:gsLst>
                <a:lin ang="0" scaled="1"/>
              </a:gradFill>
              <a:effectLst>
                <a:outerShdw dist="89803" dir="2700000" algn="ctr" rotWithShape="0">
                  <a:schemeClr val="bg2">
                    <a:alpha val="50000"/>
                  </a:schemeClr>
                </a:outerShdw>
              </a:effectLst>
              <a:latin typeface="Verdana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white">
          <a:xfrm>
            <a:off x="609600" y="128588"/>
            <a:ext cx="8001000" cy="563562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400" smtClean="0">
                <a:solidFill>
                  <a:schemeClr val="bg1"/>
                </a:solidFill>
                <a:latin typeface="UPC-Salvia" pitchFamily="34" charset="-34"/>
                <a:cs typeface="UPC-Salvia" pitchFamily="34" charset="-34"/>
              </a:rPr>
              <a:t>Social Network</a:t>
            </a:r>
            <a:endParaRPr lang="en-US" sz="4400">
              <a:solidFill>
                <a:schemeClr val="bg1"/>
              </a:solidFill>
              <a:latin typeface="UPC-Salvia" pitchFamily="34" charset="-34"/>
              <a:cs typeface="UPC-Salvia" pitchFamily="34" charset="-34"/>
            </a:endParaRPr>
          </a:p>
        </p:txBody>
      </p:sp>
      <p:pic>
        <p:nvPicPr>
          <p:cNvPr id="5122" name="Picture 2" descr="G:\social-networking-marketing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980728"/>
            <a:ext cx="6816756" cy="51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9015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white">
          <a:xfrm>
            <a:off x="609600" y="128588"/>
            <a:ext cx="8001000" cy="563562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400" smtClean="0">
                <a:solidFill>
                  <a:schemeClr val="bg1"/>
                </a:solidFill>
                <a:latin typeface="UPC-Salvia" pitchFamily="34" charset="-34"/>
                <a:cs typeface="UPC-Salvia" pitchFamily="34" charset="-34"/>
              </a:rPr>
              <a:t>Social Network</a:t>
            </a:r>
            <a:endParaRPr lang="en-US" sz="4400">
              <a:solidFill>
                <a:schemeClr val="bg1"/>
              </a:solidFill>
              <a:latin typeface="UPC-Salvia" pitchFamily="34" charset="-34"/>
              <a:cs typeface="UPC-Salvia" pitchFamily="34" charset="-34"/>
            </a:endParaRPr>
          </a:p>
        </p:txBody>
      </p:sp>
      <p:pic>
        <p:nvPicPr>
          <p:cNvPr id="3" name="Picture 3" descr="G:\social-network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637" y="980728"/>
            <a:ext cx="662473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16030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73TGp_global_light_v2">
  <a:themeElements>
    <a:clrScheme name="173TGp_global_light_v2 3">
      <a:dk1>
        <a:srgbClr val="000000"/>
      </a:dk1>
      <a:lt1>
        <a:srgbClr val="FFFFFF"/>
      </a:lt1>
      <a:dk2>
        <a:srgbClr val="003366"/>
      </a:dk2>
      <a:lt2>
        <a:srgbClr val="C0C0C0"/>
      </a:lt2>
      <a:accent1>
        <a:srgbClr val="80B76F"/>
      </a:accent1>
      <a:accent2>
        <a:srgbClr val="83D3B5"/>
      </a:accent2>
      <a:accent3>
        <a:srgbClr val="FFFFFF"/>
      </a:accent3>
      <a:accent4>
        <a:srgbClr val="000000"/>
      </a:accent4>
      <a:accent5>
        <a:srgbClr val="C0D8BB"/>
      </a:accent5>
      <a:accent6>
        <a:srgbClr val="76BFA4"/>
      </a:accent6>
      <a:hlink>
        <a:srgbClr val="C59D67"/>
      </a:hlink>
      <a:folHlink>
        <a:srgbClr val="006699"/>
      </a:folHlink>
    </a:clrScheme>
    <a:fontScheme name="173TGp_global_light_v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73TGp_global_light_v2 1">
        <a:dk1>
          <a:srgbClr val="000000"/>
        </a:dk1>
        <a:lt1>
          <a:srgbClr val="FFFFFF"/>
        </a:lt1>
        <a:dk2>
          <a:srgbClr val="632769"/>
        </a:dk2>
        <a:lt2>
          <a:srgbClr val="DDDDDD"/>
        </a:lt2>
        <a:accent1>
          <a:srgbClr val="8B8DE1"/>
        </a:accent1>
        <a:accent2>
          <a:srgbClr val="CAA3D9"/>
        </a:accent2>
        <a:accent3>
          <a:srgbClr val="FFFFFF"/>
        </a:accent3>
        <a:accent4>
          <a:srgbClr val="000000"/>
        </a:accent4>
        <a:accent5>
          <a:srgbClr val="C4C5EE"/>
        </a:accent5>
        <a:accent6>
          <a:srgbClr val="B793C4"/>
        </a:accent6>
        <a:hlink>
          <a:srgbClr val="58AFD2"/>
        </a:hlink>
        <a:folHlink>
          <a:srgbClr val="BFDF6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3TGp_global_light_v2 2">
        <a:dk1>
          <a:srgbClr val="000000"/>
        </a:dk1>
        <a:lt1>
          <a:srgbClr val="FFFFFF"/>
        </a:lt1>
        <a:dk2>
          <a:srgbClr val="26728A"/>
        </a:dk2>
        <a:lt2>
          <a:srgbClr val="DDDDDD"/>
        </a:lt2>
        <a:accent1>
          <a:srgbClr val="2594CB"/>
        </a:accent1>
        <a:accent2>
          <a:srgbClr val="3AC2F8"/>
        </a:accent2>
        <a:accent3>
          <a:srgbClr val="FFFFFF"/>
        </a:accent3>
        <a:accent4>
          <a:srgbClr val="000000"/>
        </a:accent4>
        <a:accent5>
          <a:srgbClr val="ACC8E2"/>
        </a:accent5>
        <a:accent6>
          <a:srgbClr val="34B0E1"/>
        </a:accent6>
        <a:hlink>
          <a:srgbClr val="71A5DF"/>
        </a:hlink>
        <a:folHlink>
          <a:srgbClr val="F1CA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3TGp_global_light_v2 3">
        <a:dk1>
          <a:srgbClr val="000000"/>
        </a:dk1>
        <a:lt1>
          <a:srgbClr val="FFFFFF"/>
        </a:lt1>
        <a:dk2>
          <a:srgbClr val="003366"/>
        </a:dk2>
        <a:lt2>
          <a:srgbClr val="C0C0C0"/>
        </a:lt2>
        <a:accent1>
          <a:srgbClr val="80B76F"/>
        </a:accent1>
        <a:accent2>
          <a:srgbClr val="83D3B5"/>
        </a:accent2>
        <a:accent3>
          <a:srgbClr val="FFFFFF"/>
        </a:accent3>
        <a:accent4>
          <a:srgbClr val="000000"/>
        </a:accent4>
        <a:accent5>
          <a:srgbClr val="C0D8BB"/>
        </a:accent5>
        <a:accent6>
          <a:srgbClr val="76BFA4"/>
        </a:accent6>
        <a:hlink>
          <a:srgbClr val="C59D67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173TGp_global_light_v2</Template>
  <TotalTime>1436</TotalTime>
  <Words>1909</Words>
  <Application>Microsoft Office PowerPoint</Application>
  <PresentationFormat>On-screen Show (4:3)</PresentationFormat>
  <Paragraphs>247</Paragraphs>
  <Slides>74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6" baseType="lpstr">
      <vt:lpstr>173TGp_global_light_v2</vt:lpstr>
      <vt:lpstr>Image</vt:lpstr>
      <vt:lpstr>เครือข่ายสังคม:Social Network</vt:lpstr>
      <vt:lpstr>Contents</vt:lpstr>
      <vt:lpstr>เครือข่าย Network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IsanGate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ท่องโลกอินเทอร์เน็ตเพื่อการสืบค้นสารสนเทศ</dc:title>
  <dc:creator>Montree Kotkanta</dc:creator>
  <cp:lastModifiedBy>Montree</cp:lastModifiedBy>
  <cp:revision>130</cp:revision>
  <dcterms:created xsi:type="dcterms:W3CDTF">2009-05-09T16:19:58Z</dcterms:created>
  <dcterms:modified xsi:type="dcterms:W3CDTF">2011-02-14T03:51:55Z</dcterms:modified>
</cp:coreProperties>
</file>